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11.xml" ContentType="application/vnd.openxmlformats-officedocument.drawingml.chartshapes+xml"/>
  <Override PartName="/ppt/charts/chart14.xml" ContentType="application/vnd.openxmlformats-officedocument.drawingml.chart+xml"/>
  <Override PartName="/ppt/drawings/drawing12.xml" ContentType="application/vnd.openxmlformats-officedocument.drawingml.chartshapes+xml"/>
  <Override PartName="/ppt/charts/chart15.xml" ContentType="application/vnd.openxmlformats-officedocument.drawingml.chart+xml"/>
  <Override PartName="/ppt/drawings/drawing13.xml" ContentType="application/vnd.openxmlformats-officedocument.drawingml.chartshapes+xml"/>
  <Override PartName="/ppt/charts/chart16.xml" ContentType="application/vnd.openxmlformats-officedocument.drawingml.chart+xml"/>
  <Override PartName="/ppt/drawings/drawing14.xml" ContentType="application/vnd.openxmlformats-officedocument.drawingml.chartshapes+xml"/>
  <Override PartName="/ppt/notesSlides/notesSlide15.xml" ContentType="application/vnd.openxmlformats-officedocument.presentationml.notesSlide+xml"/>
  <Override PartName="/ppt/charts/chart17.xml" ContentType="application/vnd.openxmlformats-officedocument.drawingml.chart+xml"/>
  <Override PartName="/ppt/drawings/drawing1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sldIdLst>
    <p:sldId id="256" r:id="rId5"/>
    <p:sldId id="257" r:id="rId6"/>
    <p:sldId id="258" r:id="rId7"/>
    <p:sldId id="259" r:id="rId8"/>
    <p:sldId id="296" r:id="rId9"/>
    <p:sldId id="297" r:id="rId10"/>
    <p:sldId id="260" r:id="rId11"/>
    <p:sldId id="311" r:id="rId12"/>
    <p:sldId id="263" r:id="rId13"/>
    <p:sldId id="262" r:id="rId14"/>
    <p:sldId id="264" r:id="rId15"/>
    <p:sldId id="275" r:id="rId16"/>
    <p:sldId id="299" r:id="rId17"/>
    <p:sldId id="276" r:id="rId18"/>
    <p:sldId id="266" r:id="rId19"/>
    <p:sldId id="277" r:id="rId20"/>
    <p:sldId id="312" r:id="rId21"/>
    <p:sldId id="278" r:id="rId22"/>
    <p:sldId id="313" r:id="rId23"/>
    <p:sldId id="279" r:id="rId24"/>
    <p:sldId id="269" r:id="rId25"/>
    <p:sldId id="280" r:id="rId26"/>
    <p:sldId id="281" r:id="rId27"/>
    <p:sldId id="282" r:id="rId28"/>
    <p:sldId id="315" r:id="rId29"/>
    <p:sldId id="284" r:id="rId30"/>
    <p:sldId id="300" r:id="rId31"/>
    <p:sldId id="301" r:id="rId32"/>
    <p:sldId id="302" r:id="rId33"/>
    <p:sldId id="309" r:id="rId34"/>
    <p:sldId id="288" r:id="rId35"/>
    <p:sldId id="294" r:id="rId36"/>
    <p:sldId id="271" r:id="rId37"/>
    <p:sldId id="303" r:id="rId38"/>
    <p:sldId id="314" r:id="rId39"/>
    <p:sldId id="304" r:id="rId40"/>
    <p:sldId id="291" r:id="rId41"/>
    <p:sldId id="305" r:id="rId42"/>
    <p:sldId id="308" r:id="rId43"/>
    <p:sldId id="273" r:id="rId4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E75F3-C10F-C014-47ED-ED21A7B3DBA8}" name="Elina Nieminen" initials="EN" userId="S::elina.nieminen@sitowise.com::9de29f0e-4b4d-48a4-b622-cdf48c2e4c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5A9F9-19D7-481F-B22E-FA1F97DA2758}" v="4" dt="2026-02-19T11:44:12.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226" autoAdjust="0"/>
  </p:normalViewPr>
  <p:slideViewPr>
    <p:cSldViewPr snapToGrid="0">
      <p:cViewPr varScale="1">
        <p:scale>
          <a:sx n="91" d="100"/>
          <a:sy n="91" d="100"/>
        </p:scale>
        <p:origin x="6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ljeström" userId="2d607864-c60c-4531-896e-6bb04731e665" providerId="ADAL" clId="{A1466E6B-4FA5-4975-8FC5-1C7DDBFA8280}"/>
    <pc:docChg chg="modSld">
      <pc:chgData name="Emma Liljeström" userId="2d607864-c60c-4531-896e-6bb04731e665" providerId="ADAL" clId="{A1466E6B-4FA5-4975-8FC5-1C7DDBFA8280}" dt="2026-02-19T11:44:12.989" v="2"/>
      <pc:docMkLst>
        <pc:docMk/>
      </pc:docMkLst>
      <pc:sldChg chg="modSp mod">
        <pc:chgData name="Emma Liljeström" userId="2d607864-c60c-4531-896e-6bb04731e665" providerId="ADAL" clId="{A1466E6B-4FA5-4975-8FC5-1C7DDBFA8280}" dt="2026-02-19T11:42:33.128" v="0" actId="947"/>
        <pc:sldMkLst>
          <pc:docMk/>
          <pc:sldMk cId="1934775316" sldId="269"/>
        </pc:sldMkLst>
        <pc:spChg chg="mod">
          <ac:chgData name="Emma Liljeström" userId="2d607864-c60c-4531-896e-6bb04731e665" providerId="ADAL" clId="{A1466E6B-4FA5-4975-8FC5-1C7DDBFA8280}" dt="2026-02-19T11:42:33.128" v="0" actId="947"/>
          <ac:spMkLst>
            <pc:docMk/>
            <pc:sldMk cId="1934775316" sldId="269"/>
            <ac:spMk id="4" creationId="{59F40664-D33F-40A0-BFDB-38A10E02C5F0}"/>
          </ac:spMkLst>
        </pc:spChg>
      </pc:sldChg>
      <pc:sldChg chg="modSp">
        <pc:chgData name="Emma Liljeström" userId="2d607864-c60c-4531-896e-6bb04731e665" providerId="ADAL" clId="{A1466E6B-4FA5-4975-8FC5-1C7DDBFA8280}" dt="2026-02-19T11:44:12.989" v="2"/>
        <pc:sldMkLst>
          <pc:docMk/>
          <pc:sldMk cId="2723449409" sldId="300"/>
        </pc:sldMkLst>
        <pc:graphicFrameChg chg="mod">
          <ac:chgData name="Emma Liljeström" userId="2d607864-c60c-4531-896e-6bb04731e665" providerId="ADAL" clId="{A1466E6B-4FA5-4975-8FC5-1C7DDBFA8280}" dt="2026-02-19T11:44:12.989" v="2"/>
          <ac:graphicFrameMkLst>
            <pc:docMk/>
            <pc:sldMk cId="2723449409" sldId="300"/>
            <ac:graphicFrameMk id="2" creationId="{00000000-0008-0000-2400-000002000000}"/>
          </ac:graphicFrameMkLst>
        </pc:graphicFrameChg>
      </pc:sldChg>
      <pc:sldChg chg="modSp">
        <pc:chgData name="Emma Liljeström" userId="2d607864-c60c-4531-896e-6bb04731e665" providerId="ADAL" clId="{A1466E6B-4FA5-4975-8FC5-1C7DDBFA8280}" dt="2026-02-19T11:43:49.421" v="1"/>
        <pc:sldMkLst>
          <pc:docMk/>
          <pc:sldMk cId="616219274" sldId="302"/>
        </pc:sldMkLst>
        <pc:graphicFrameChg chg="mod">
          <ac:chgData name="Emma Liljeström" userId="2d607864-c60c-4531-896e-6bb04731e665" providerId="ADAL" clId="{A1466E6B-4FA5-4975-8FC5-1C7DDBFA8280}" dt="2026-02-19T11:43:49.421" v="1"/>
          <ac:graphicFrameMkLst>
            <pc:docMk/>
            <pc:sldMk cId="616219274" sldId="302"/>
            <ac:graphicFrameMk id="2" creationId="{54457981-C0B3-4DCA-8E3F-6E82C64D471C}"/>
          </ac:graphicFrameMkLst>
        </pc:graphicFrameChg>
      </pc:sldChg>
    </pc:docChg>
  </pc:docChgLst>
  <pc:docChgLst>
    <pc:chgData name="Sara Ravantti" userId="9c7bb21c-05f6-4efe-867d-8f7dc41b7ead" providerId="ADAL" clId="{E1C4D2B8-9D1A-4E69-BE9C-7EEF7C770063}"/>
    <pc:docChg chg="modSld">
      <pc:chgData name="Sara Ravantti" userId="9c7bb21c-05f6-4efe-867d-8f7dc41b7ead" providerId="ADAL" clId="{E1C4D2B8-9D1A-4E69-BE9C-7EEF7C770063}" dt="2026-02-15T19:50:16.457" v="5" actId="20577"/>
      <pc:docMkLst>
        <pc:docMk/>
      </pc:docMkLst>
      <pc:sldChg chg="modSp mod">
        <pc:chgData name="Sara Ravantti" userId="9c7bb21c-05f6-4efe-867d-8f7dc41b7ead" providerId="ADAL" clId="{E1C4D2B8-9D1A-4E69-BE9C-7EEF7C770063}" dt="2026-02-15T19:50:16.457" v="5" actId="20577"/>
        <pc:sldMkLst>
          <pc:docMk/>
          <pc:sldMk cId="1934775316" sldId="269"/>
        </pc:sldMkLst>
        <pc:spChg chg="mod">
          <ac:chgData name="Sara Ravantti" userId="9c7bb21c-05f6-4efe-867d-8f7dc41b7ead" providerId="ADAL" clId="{E1C4D2B8-9D1A-4E69-BE9C-7EEF7C770063}" dt="2026-02-15T19:50:16.457" v="5" actId="20577"/>
          <ac:spMkLst>
            <pc:docMk/>
            <pc:sldMk cId="1934775316" sldId="269"/>
            <ac:spMk id="4" creationId="{59F40664-D33F-40A0-BFDB-38A10E02C5F0}"/>
          </ac:spMkLst>
        </pc:spChg>
      </pc:sldChg>
      <pc:sldChg chg="modSp mod">
        <pc:chgData name="Sara Ravantti" userId="9c7bb21c-05f6-4efe-867d-8f7dc41b7ead" providerId="ADAL" clId="{E1C4D2B8-9D1A-4E69-BE9C-7EEF7C770063}" dt="2026-02-15T19:49:51.379" v="3" actId="20577"/>
        <pc:sldMkLst>
          <pc:docMk/>
          <pc:sldMk cId="4234013625" sldId="315"/>
        </pc:sldMkLst>
        <pc:spChg chg="mod">
          <ac:chgData name="Sara Ravantti" userId="9c7bb21c-05f6-4efe-867d-8f7dc41b7ead" providerId="ADAL" clId="{E1C4D2B8-9D1A-4E69-BE9C-7EEF7C770063}" dt="2026-02-15T19:49:51.379" v="3" actId="20577"/>
          <ac:spMkLst>
            <pc:docMk/>
            <pc:sldMk cId="4234013625" sldId="315"/>
            <ac:spMk id="8" creationId="{B6498764-83E5-4517-8DD7-592E12360BA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ara.ravantti\Desktop\Raportointiohjelma%202026\KAAVIOT.xlsm"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sara.ravantti\Desktop\Raportointiohjelma%202026\KAAVIOT.xlsm"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sara.ravantti\Desktop\Raportointiohjelma%202026\KAAVIOT.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sitowise.sharepoint.com/sites/voima-workspace-12023180/Jaetut%20asiakirjat/General/03%20Raporttitehdas%202026/Erikoisosia%20raportteihin%202026/TKS-kuva_05022026.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sara.ravantti\Desktop\Raportointiohjelma%202026\KAAVIOT.xlsm"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sara.ravantti\Desktop\Raportointiohjelma%202026\KAAVIOT.xlsm"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sara.ravantti\Desktop\Raportointiohjelma%202026\KAAVIOT.xlsm"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sara.ravantti\Desktop\Raportointiohjelma%202026\KAAVIOT.xlsm"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sara.ravantti\Desktop\Raportointiohjelma%202026\KAAVIOT.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ra.ravantti\Desktop\Raportointiohjelma%202026\KAAVIOT.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ra.ravantti\Desktop\Raportointiohjelma%202026\KAAVIOT.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ara.ravantti\Desktop\Raportointiohjelma%202026\KAAVIOT.xlsm"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ara.ravantti\Desktop\Raportointiohjelma%202026\KAAVIOT.xlsm"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ara.ravantti\Desktop\Raportointiohjelma%202026\KAAVIOT.xlsm"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ara.ravantti\Desktop\Raportointiohjelma%202026\KAAVIOT.xlsm"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sara.ravantti\Desktop\Raportointiohjelma%202026\KAAVIOT.xlsm"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sara.ravantti\Desktop\Raportointiohjelma%202026\KAAVIO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3838656470234"/>
          <c:y val="0.18249331481968231"/>
          <c:w val="0.56245970160443837"/>
          <c:h val="0.70550810896973215"/>
        </c:manualLayout>
      </c:layout>
      <c:pieChart>
        <c:varyColors val="1"/>
        <c:ser>
          <c:idx val="0"/>
          <c:order val="0"/>
          <c:dPt>
            <c:idx val="0"/>
            <c:bubble3D val="0"/>
            <c:spPr>
              <a:solidFill>
                <a:srgbClr val="CCFF99"/>
              </a:solidFill>
            </c:spPr>
            <c:extLst>
              <c:ext xmlns:c16="http://schemas.microsoft.com/office/drawing/2014/chart" uri="{C3380CC4-5D6E-409C-BE32-E72D297353CC}">
                <c16:uniqueId val="{00000001-4D6A-4B05-ACD8-0FC6DB05A02C}"/>
              </c:ext>
            </c:extLst>
          </c:dPt>
          <c:dPt>
            <c:idx val="1"/>
            <c:bubble3D val="0"/>
            <c:spPr>
              <a:solidFill>
                <a:srgbClr val="66CC00"/>
              </a:solidFill>
            </c:spPr>
            <c:extLst>
              <c:ext xmlns:c16="http://schemas.microsoft.com/office/drawing/2014/chart" uri="{C3380CC4-5D6E-409C-BE32-E72D297353CC}">
                <c16:uniqueId val="{00000003-4D6A-4B05-ACD8-0FC6DB05A02C}"/>
              </c:ext>
            </c:extLst>
          </c:dPt>
          <c:dPt>
            <c:idx val="2"/>
            <c:bubble3D val="0"/>
            <c:spPr>
              <a:solidFill>
                <a:srgbClr val="99CCFF"/>
              </a:solidFill>
            </c:spPr>
            <c:extLst>
              <c:ext xmlns:c16="http://schemas.microsoft.com/office/drawing/2014/chart" uri="{C3380CC4-5D6E-409C-BE32-E72D297353CC}">
                <c16:uniqueId val="{00000005-4D6A-4B05-ACD8-0FC6DB05A02C}"/>
              </c:ext>
            </c:extLst>
          </c:dPt>
          <c:dPt>
            <c:idx val="3"/>
            <c:bubble3D val="0"/>
            <c:spPr>
              <a:solidFill>
                <a:srgbClr val="99FFFF"/>
              </a:solidFill>
            </c:spPr>
            <c:extLst>
              <c:ext xmlns:c16="http://schemas.microsoft.com/office/drawing/2014/chart" uri="{C3380CC4-5D6E-409C-BE32-E72D297353CC}">
                <c16:uniqueId val="{00000007-4D6A-4B05-ACD8-0FC6DB05A02C}"/>
              </c:ext>
            </c:extLst>
          </c:dPt>
          <c:dPt>
            <c:idx val="4"/>
            <c:bubble3D val="0"/>
            <c:spPr>
              <a:solidFill>
                <a:srgbClr val="00CCCC"/>
              </a:solidFill>
            </c:spPr>
            <c:extLst>
              <c:ext xmlns:c16="http://schemas.microsoft.com/office/drawing/2014/chart" uri="{C3380CC4-5D6E-409C-BE32-E72D297353CC}">
                <c16:uniqueId val="{00000009-4D6A-4B05-ACD8-0FC6DB05A02C}"/>
              </c:ext>
            </c:extLst>
          </c:dPt>
          <c:dPt>
            <c:idx val="5"/>
            <c:bubble3D val="0"/>
            <c:spPr>
              <a:solidFill>
                <a:srgbClr val="006666"/>
              </a:solidFill>
            </c:spPr>
            <c:extLst>
              <c:ext xmlns:c16="http://schemas.microsoft.com/office/drawing/2014/chart" uri="{C3380CC4-5D6E-409C-BE32-E72D297353CC}">
                <c16:uniqueId val="{0000000B-4D6A-4B05-ACD8-0FC6DB05A02C}"/>
              </c:ext>
            </c:extLst>
          </c:dPt>
          <c:dPt>
            <c:idx val="6"/>
            <c:bubble3D val="0"/>
            <c:spPr>
              <a:solidFill>
                <a:srgbClr val="0080FF"/>
              </a:solidFill>
            </c:spPr>
            <c:extLst>
              <c:ext xmlns:c16="http://schemas.microsoft.com/office/drawing/2014/chart" uri="{C3380CC4-5D6E-409C-BE32-E72D297353CC}">
                <c16:uniqueId val="{0000000D-4D6A-4B05-ACD8-0FC6DB05A02C}"/>
              </c:ext>
            </c:extLst>
          </c:dPt>
          <c:dPt>
            <c:idx val="7"/>
            <c:bubble3D val="0"/>
            <c:spPr>
              <a:solidFill>
                <a:srgbClr val="004C99"/>
              </a:solidFill>
            </c:spPr>
            <c:extLst>
              <c:ext xmlns:c16="http://schemas.microsoft.com/office/drawing/2014/chart" uri="{C3380CC4-5D6E-409C-BE32-E72D297353CC}">
                <c16:uniqueId val="{0000000F-4D6A-4B05-ACD8-0FC6DB05A02C}"/>
              </c:ext>
            </c:extLst>
          </c:dPt>
          <c:dLbls>
            <c:dLbl>
              <c:idx val="0"/>
              <c:layout>
                <c:manualLayout>
                  <c:x val="-6.4201154595891444E-2"/>
                  <c:y val="-3.45059690537395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6A-4B05-ACD8-0FC6DB05A02C}"/>
                </c:ext>
              </c:extLst>
            </c:dLbl>
            <c:dLbl>
              <c:idx val="1"/>
              <c:layout>
                <c:manualLayout>
                  <c:x val="-1.378654970760234E-2"/>
                  <c:y val="-4.57519305559408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6A-4B05-ACD8-0FC6DB05A02C}"/>
                </c:ext>
              </c:extLst>
            </c:dLbl>
            <c:dLbl>
              <c:idx val="4"/>
              <c:layout>
                <c:manualLayout>
                  <c:x val="9.7289698605488167E-2"/>
                  <c:y val="0.1384002776107233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D6A-4B05-ACD8-0FC6DB05A02C}"/>
                </c:ext>
              </c:extLst>
            </c:dLbl>
            <c:dLbl>
              <c:idx val="5"/>
              <c:layout>
                <c:manualLayout>
                  <c:x val="9.1436122357174982E-3"/>
                  <c:y val="5.24502766938180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D6A-4B05-ACD8-0FC6DB05A02C}"/>
                </c:ext>
              </c:extLst>
            </c:dLbl>
            <c:dLbl>
              <c:idx val="6"/>
              <c:layout>
                <c:manualLayout>
                  <c:x val="2.7820887689308741E-3"/>
                  <c:y val="1.27931804812953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D6A-4B05-ACD8-0FC6DB05A02C}"/>
                </c:ext>
              </c:extLst>
            </c:dLbl>
            <c:dLbl>
              <c:idx val="7"/>
              <c:layout>
                <c:manualLayout>
                  <c:x val="-7.1562640575798475E-2"/>
                  <c:y val="1.09640718872592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D6A-4B05-ACD8-0FC6DB05A02C}"/>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Lit>
              <c:ptCount val="8"/>
              <c:pt idx="0">
                <c:v>Kuluttajien_x000d_sähkönkulutus</c:v>
              </c:pt>
              <c:pt idx="1">
                <c:v>Sähkö-_x000d_lämmitys</c:v>
              </c:pt>
              <c:pt idx="2">
                <c:v>Maalämpö</c:v>
              </c:pt>
              <c:pt idx="3">
                <c:v>Kaukolämpö</c:v>
              </c:pt>
              <c:pt idx="4">
                <c:v>Erillis-_x000d_lämmitys</c:v>
              </c:pt>
              <c:pt idx="5">
                <c:v>Tieliikenne</c:v>
              </c:pt>
              <c:pt idx="6">
                <c:v>Maatalous</c:v>
              </c:pt>
              <c:pt idx="7">
                <c:v>Jätehuolto</c:v>
              </c:pt>
            </c:strLit>
          </c:cat>
          <c:val>
            <c:numRef>
              <c:f>([1]Lähtödata!$X$695,[1]Lähtödata!$X$696,[1]Lähtödata!$X$697,[1]Lähtödata!$X$700,[1]Lähtödata!$X$701,[1]Lähtödata!$X$702,[1]Lähtödata!$X$703,[1]Lähtödata!$X$704)</c:f>
              <c:numCache>
                <c:formatCode>0.0</c:formatCode>
                <c:ptCount val="8"/>
                <c:pt idx="0">
                  <c:v>0.53396671464991774</c:v>
                </c:pt>
                <c:pt idx="1">
                  <c:v>1.0300474446121439</c:v>
                </c:pt>
                <c:pt idx="2">
                  <c:v>0.13770077035806558</c:v>
                </c:pt>
                <c:pt idx="3">
                  <c:v>2.2886813082870001E-2</c:v>
                </c:pt>
                <c:pt idx="4">
                  <c:v>1.7278598449632794</c:v>
                </c:pt>
                <c:pt idx="5">
                  <c:v>7.1946905881624206</c:v>
                </c:pt>
                <c:pt idx="6">
                  <c:v>13.606602457897562</c:v>
                </c:pt>
                <c:pt idx="7">
                  <c:v>1.4132742872530271</c:v>
                </c:pt>
              </c:numCache>
            </c:numRef>
          </c:val>
          <c:extLst>
            <c:ext xmlns:c16="http://schemas.microsoft.com/office/drawing/2014/chart" uri="{C3380CC4-5D6E-409C-BE32-E72D297353CC}">
              <c16:uniqueId val="{00000010-4D6A-4B05-ACD8-0FC6DB05A02C}"/>
            </c:ext>
          </c:extLst>
        </c:ser>
        <c:ser>
          <c:idx val="1"/>
          <c:order val="1"/>
          <c:extLst>
            <c:ext xmlns:c16="http://schemas.microsoft.com/office/drawing/2014/chart" uri="{C3380CC4-5D6E-409C-BE32-E72D297353CC}">
              <c16:uniqueId val="{00000011-4D6A-4B05-ACD8-0FC6DB05A02C}"/>
            </c:ext>
          </c:extLst>
        </c:ser>
        <c:ser>
          <c:idx val="2"/>
          <c:order val="2"/>
          <c:extLst>
            <c:ext xmlns:c16="http://schemas.microsoft.com/office/drawing/2014/chart" uri="{C3380CC4-5D6E-409C-BE32-E72D297353CC}">
              <c16:uniqueId val="{00000012-4D6A-4B05-ACD8-0FC6DB05A02C}"/>
            </c:ext>
          </c:extLst>
        </c:ser>
        <c:dLbls>
          <c:showLegendKey val="0"/>
          <c:showVal val="0"/>
          <c:showCatName val="0"/>
          <c:showSerName val="0"/>
          <c:showPercent val="0"/>
          <c:showBubbleSize val="0"/>
          <c:showLeaderLines val="1"/>
        </c:dLbls>
        <c:firstSliceAng val="0"/>
      </c:pieChart>
      <c:dTable>
        <c:showHorzBorder val="1"/>
        <c:showVertBorder val="1"/>
        <c:showOutline val="1"/>
        <c:showKeys val="1"/>
      </c:dTable>
    </c:plotArea>
    <c:plotVisOnly val="1"/>
    <c:dispBlanksAs val="zero"/>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17181115072480346"/>
          <c:w val="0.93690709622987378"/>
          <c:h val="0.82818883704241975"/>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998A-497A-AEF9-CD6E7ABF0D0F}"/>
              </c:ext>
            </c:extLst>
          </c:dPt>
          <c:dPt>
            <c:idx val="1"/>
            <c:invertIfNegative val="0"/>
            <c:bubble3D val="0"/>
            <c:spPr>
              <a:solidFill>
                <a:srgbClr val="CCFF99"/>
              </a:solidFill>
              <a:effectLst/>
            </c:spPr>
            <c:extLst>
              <c:ext xmlns:c16="http://schemas.microsoft.com/office/drawing/2014/chart" uri="{C3380CC4-5D6E-409C-BE32-E72D297353CC}">
                <c16:uniqueId val="{00000003-998A-497A-AEF9-CD6E7ABF0D0F}"/>
              </c:ext>
            </c:extLst>
          </c:dPt>
          <c:dPt>
            <c:idx val="2"/>
            <c:invertIfNegative val="0"/>
            <c:bubble3D val="0"/>
            <c:spPr>
              <a:solidFill>
                <a:srgbClr val="CCFF99"/>
              </a:solidFill>
              <a:effectLst/>
            </c:spPr>
            <c:extLst>
              <c:ext xmlns:c16="http://schemas.microsoft.com/office/drawing/2014/chart" uri="{C3380CC4-5D6E-409C-BE32-E72D297353CC}">
                <c16:uniqueId val="{00000005-998A-497A-AEF9-CD6E7ABF0D0F}"/>
              </c:ext>
            </c:extLst>
          </c:dPt>
          <c:dPt>
            <c:idx val="3"/>
            <c:invertIfNegative val="0"/>
            <c:bubble3D val="0"/>
            <c:spPr>
              <a:solidFill>
                <a:srgbClr val="CCFF99"/>
              </a:solidFill>
              <a:effectLst/>
            </c:spPr>
            <c:extLst>
              <c:ext xmlns:c16="http://schemas.microsoft.com/office/drawing/2014/chart" uri="{C3380CC4-5D6E-409C-BE32-E72D297353CC}">
                <c16:uniqueId val="{00000007-998A-497A-AEF9-CD6E7ABF0D0F}"/>
              </c:ext>
            </c:extLst>
          </c:dPt>
          <c:dPt>
            <c:idx val="4"/>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09-998A-497A-AEF9-CD6E7ABF0D0F}"/>
              </c:ext>
            </c:extLst>
          </c:dPt>
          <c:dPt>
            <c:idx val="5"/>
            <c:invertIfNegative val="0"/>
            <c:bubble3D val="0"/>
            <c:spPr>
              <a:solidFill>
                <a:srgbClr val="CCFF99"/>
              </a:solidFill>
              <a:effectLst/>
            </c:spPr>
            <c:extLst>
              <c:ext xmlns:c16="http://schemas.microsoft.com/office/drawing/2014/chart" uri="{C3380CC4-5D6E-409C-BE32-E72D297353CC}">
                <c16:uniqueId val="{0000000B-998A-497A-AEF9-CD6E7ABF0D0F}"/>
              </c:ext>
            </c:extLst>
          </c:dPt>
          <c:dPt>
            <c:idx val="6"/>
            <c:invertIfNegative val="0"/>
            <c:bubble3D val="0"/>
            <c:spPr>
              <a:solidFill>
                <a:srgbClr val="CCFF99"/>
              </a:solidFill>
              <a:effectLst/>
            </c:spPr>
            <c:extLst>
              <c:ext xmlns:c16="http://schemas.microsoft.com/office/drawing/2014/chart" uri="{C3380CC4-5D6E-409C-BE32-E72D297353CC}">
                <c16:uniqueId val="{0000000D-998A-497A-AEF9-CD6E7ABF0D0F}"/>
              </c:ext>
            </c:extLst>
          </c:dPt>
          <c:dPt>
            <c:idx val="7"/>
            <c:invertIfNegative val="0"/>
            <c:bubble3D val="0"/>
            <c:spPr>
              <a:solidFill>
                <a:srgbClr val="CCFF99"/>
              </a:solidFill>
              <a:effectLst/>
            </c:spPr>
            <c:extLst>
              <c:ext xmlns:c16="http://schemas.microsoft.com/office/drawing/2014/chart" uri="{C3380CC4-5D6E-409C-BE32-E72D297353CC}">
                <c16:uniqueId val="{0000000F-998A-497A-AEF9-CD6E7ABF0D0F}"/>
              </c:ext>
            </c:extLst>
          </c:dPt>
          <c:dPt>
            <c:idx val="8"/>
            <c:invertIfNegative val="0"/>
            <c:bubble3D val="0"/>
            <c:spPr>
              <a:solidFill>
                <a:srgbClr val="CCFF99"/>
              </a:solidFill>
              <a:effectLst/>
            </c:spPr>
            <c:extLst>
              <c:ext xmlns:c16="http://schemas.microsoft.com/office/drawing/2014/chart" uri="{C3380CC4-5D6E-409C-BE32-E72D297353CC}">
                <c16:uniqueId val="{00000011-998A-497A-AEF9-CD6E7ABF0D0F}"/>
              </c:ext>
            </c:extLst>
          </c:dPt>
          <c:dPt>
            <c:idx val="9"/>
            <c:invertIfNegative val="0"/>
            <c:bubble3D val="0"/>
            <c:spPr>
              <a:solidFill>
                <a:srgbClr val="CCFF99"/>
              </a:solidFill>
              <a:effectLst/>
            </c:spPr>
            <c:extLst>
              <c:ext xmlns:c16="http://schemas.microsoft.com/office/drawing/2014/chart" uri="{C3380CC4-5D6E-409C-BE32-E72D297353CC}">
                <c16:uniqueId val="{00000013-998A-497A-AEF9-CD6E7ABF0D0F}"/>
              </c:ext>
            </c:extLst>
          </c:dPt>
          <c:dPt>
            <c:idx val="10"/>
            <c:invertIfNegative val="0"/>
            <c:bubble3D val="0"/>
            <c:spPr>
              <a:solidFill>
                <a:srgbClr val="CCFF99"/>
              </a:solidFill>
              <a:effectLst/>
            </c:spPr>
            <c:extLst>
              <c:ext xmlns:c16="http://schemas.microsoft.com/office/drawing/2014/chart" uri="{C3380CC4-5D6E-409C-BE32-E72D297353CC}">
                <c16:uniqueId val="{00000015-998A-497A-AEF9-CD6E7ABF0D0F}"/>
              </c:ext>
            </c:extLst>
          </c:dPt>
          <c:dPt>
            <c:idx val="11"/>
            <c:invertIfNegative val="0"/>
            <c:bubble3D val="0"/>
            <c:spPr>
              <a:solidFill>
                <a:srgbClr val="CCFF99"/>
              </a:solidFill>
              <a:effectLst/>
            </c:spPr>
            <c:extLst>
              <c:ext xmlns:c16="http://schemas.microsoft.com/office/drawing/2014/chart" uri="{C3380CC4-5D6E-409C-BE32-E72D297353CC}">
                <c16:uniqueId val="{00000017-998A-497A-AEF9-CD6E7ABF0D0F}"/>
              </c:ext>
            </c:extLst>
          </c:dPt>
          <c:dPt>
            <c:idx val="12"/>
            <c:invertIfNegative val="0"/>
            <c:bubble3D val="0"/>
            <c:spPr>
              <a:solidFill>
                <a:srgbClr val="CCFF99"/>
              </a:solidFill>
              <a:effectLst/>
            </c:spPr>
            <c:extLst>
              <c:ext xmlns:c16="http://schemas.microsoft.com/office/drawing/2014/chart" uri="{C3380CC4-5D6E-409C-BE32-E72D297353CC}">
                <c16:uniqueId val="{00000019-998A-497A-AEF9-CD6E7ABF0D0F}"/>
              </c:ext>
            </c:extLst>
          </c:dPt>
          <c:dPt>
            <c:idx val="13"/>
            <c:invertIfNegative val="0"/>
            <c:bubble3D val="0"/>
            <c:spPr>
              <a:solidFill>
                <a:srgbClr val="CCFF99"/>
              </a:solidFill>
              <a:effectLst/>
            </c:spPr>
            <c:extLst>
              <c:ext xmlns:c16="http://schemas.microsoft.com/office/drawing/2014/chart" uri="{C3380CC4-5D6E-409C-BE32-E72D297353CC}">
                <c16:uniqueId val="{0000001B-998A-497A-AEF9-CD6E7ABF0D0F}"/>
              </c:ext>
            </c:extLst>
          </c:dPt>
          <c:dPt>
            <c:idx val="14"/>
            <c:invertIfNegative val="0"/>
            <c:bubble3D val="0"/>
            <c:spPr>
              <a:solidFill>
                <a:srgbClr val="CCFF99"/>
              </a:solidFill>
              <a:effectLst/>
            </c:spPr>
            <c:extLst>
              <c:ext xmlns:c16="http://schemas.microsoft.com/office/drawing/2014/chart" uri="{C3380CC4-5D6E-409C-BE32-E72D297353CC}">
                <c16:uniqueId val="{0000001D-998A-497A-AEF9-CD6E7ABF0D0F}"/>
              </c:ext>
            </c:extLst>
          </c:dPt>
          <c:dPt>
            <c:idx val="15"/>
            <c:invertIfNegative val="0"/>
            <c:bubble3D val="0"/>
            <c:spPr>
              <a:solidFill>
                <a:srgbClr val="CCFF99"/>
              </a:solidFill>
              <a:effectLst/>
            </c:spPr>
            <c:extLst>
              <c:ext xmlns:c16="http://schemas.microsoft.com/office/drawing/2014/chart" uri="{C3380CC4-5D6E-409C-BE32-E72D297353CC}">
                <c16:uniqueId val="{0000001F-998A-497A-AEF9-CD6E7ABF0D0F}"/>
              </c:ext>
            </c:extLst>
          </c:dPt>
          <c:dPt>
            <c:idx val="16"/>
            <c:invertIfNegative val="0"/>
            <c:bubble3D val="0"/>
            <c:spPr>
              <a:solidFill>
                <a:srgbClr val="CCFF99"/>
              </a:solidFill>
              <a:effectLst/>
            </c:spPr>
            <c:extLst>
              <c:ext xmlns:c16="http://schemas.microsoft.com/office/drawing/2014/chart" uri="{C3380CC4-5D6E-409C-BE32-E72D297353CC}">
                <c16:uniqueId val="{00000021-998A-497A-AEF9-CD6E7ABF0D0F}"/>
              </c:ext>
            </c:extLst>
          </c:dPt>
          <c:dPt>
            <c:idx val="17"/>
            <c:invertIfNegative val="0"/>
            <c:bubble3D val="0"/>
            <c:spPr>
              <a:solidFill>
                <a:srgbClr val="CCFF99"/>
              </a:solidFill>
              <a:effectLst/>
            </c:spPr>
            <c:extLst>
              <c:ext xmlns:c16="http://schemas.microsoft.com/office/drawing/2014/chart" uri="{C3380CC4-5D6E-409C-BE32-E72D297353CC}">
                <c16:uniqueId val="{00000023-998A-497A-AEF9-CD6E7ABF0D0F}"/>
              </c:ext>
            </c:extLst>
          </c:dPt>
          <c:dPt>
            <c:idx val="18"/>
            <c:invertIfNegative val="0"/>
            <c:bubble3D val="0"/>
            <c:spPr>
              <a:solidFill>
                <a:srgbClr val="CCFF99"/>
              </a:solidFill>
              <a:effectLst/>
            </c:spPr>
            <c:extLst>
              <c:ext xmlns:c16="http://schemas.microsoft.com/office/drawing/2014/chart" uri="{C3380CC4-5D6E-409C-BE32-E72D297353CC}">
                <c16:uniqueId val="{00000025-998A-497A-AEF9-CD6E7ABF0D0F}"/>
              </c:ext>
            </c:extLst>
          </c:dPt>
          <c:dPt>
            <c:idx val="19"/>
            <c:invertIfNegative val="0"/>
            <c:bubble3D val="0"/>
            <c:spPr>
              <a:solidFill>
                <a:srgbClr val="CCFF99"/>
              </a:solidFill>
              <a:effectLst/>
            </c:spPr>
            <c:extLst>
              <c:ext xmlns:c16="http://schemas.microsoft.com/office/drawing/2014/chart" uri="{C3380CC4-5D6E-409C-BE32-E72D297353CC}">
                <c16:uniqueId val="{00000027-998A-497A-AEF9-CD6E7ABF0D0F}"/>
              </c:ext>
            </c:extLst>
          </c:dPt>
          <c:dPt>
            <c:idx val="20"/>
            <c:invertIfNegative val="0"/>
            <c:bubble3D val="0"/>
            <c:spPr>
              <a:solidFill>
                <a:srgbClr val="CCFF99"/>
              </a:solidFill>
              <a:effectLst/>
            </c:spPr>
            <c:extLst>
              <c:ext xmlns:c16="http://schemas.microsoft.com/office/drawing/2014/chart" uri="{C3380CC4-5D6E-409C-BE32-E72D297353CC}">
                <c16:uniqueId val="{00000029-998A-497A-AEF9-CD6E7ABF0D0F}"/>
              </c:ext>
            </c:extLst>
          </c:dPt>
          <c:dPt>
            <c:idx val="21"/>
            <c:invertIfNegative val="0"/>
            <c:bubble3D val="0"/>
            <c:spPr>
              <a:solidFill>
                <a:srgbClr val="CCFF99"/>
              </a:solidFill>
              <a:effectLst/>
            </c:spPr>
            <c:extLst>
              <c:ext xmlns:c16="http://schemas.microsoft.com/office/drawing/2014/chart" uri="{C3380CC4-5D6E-409C-BE32-E72D297353CC}">
                <c16:uniqueId val="{0000002B-998A-497A-AEF9-CD6E7ABF0D0F}"/>
              </c:ext>
            </c:extLst>
          </c:dPt>
          <c:dPt>
            <c:idx val="22"/>
            <c:invertIfNegative val="0"/>
            <c:bubble3D val="0"/>
            <c:spPr>
              <a:solidFill>
                <a:srgbClr val="CCFF99"/>
              </a:solidFill>
              <a:effectLst/>
            </c:spPr>
            <c:extLst>
              <c:ext xmlns:c16="http://schemas.microsoft.com/office/drawing/2014/chart" uri="{C3380CC4-5D6E-409C-BE32-E72D297353CC}">
                <c16:uniqueId val="{0000002D-998A-497A-AEF9-CD6E7ABF0D0F}"/>
              </c:ext>
            </c:extLst>
          </c:dPt>
          <c:dPt>
            <c:idx val="23"/>
            <c:invertIfNegative val="0"/>
            <c:bubble3D val="0"/>
            <c:spPr>
              <a:solidFill>
                <a:srgbClr val="CCFF99"/>
              </a:solidFill>
              <a:effectLst/>
            </c:spPr>
            <c:extLst>
              <c:ext xmlns:c16="http://schemas.microsoft.com/office/drawing/2014/chart" uri="{C3380CC4-5D6E-409C-BE32-E72D297353CC}">
                <c16:uniqueId val="{0000002F-998A-497A-AEF9-CD6E7ABF0D0F}"/>
              </c:ext>
            </c:extLst>
          </c:dPt>
          <c:dPt>
            <c:idx val="24"/>
            <c:invertIfNegative val="0"/>
            <c:bubble3D val="0"/>
            <c:spPr>
              <a:solidFill>
                <a:srgbClr val="CCFF99"/>
              </a:solidFill>
              <a:effectLst/>
            </c:spPr>
            <c:extLst>
              <c:ext xmlns:c16="http://schemas.microsoft.com/office/drawing/2014/chart" uri="{C3380CC4-5D6E-409C-BE32-E72D297353CC}">
                <c16:uniqueId val="{00000031-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9.2892967164516449E-2</c:v>
              </c:pt>
              <c:pt idx="1">
                <c:v>0.15515744686126709</c:v>
              </c:pt>
              <c:pt idx="2">
                <c:v>0.1228451207280159</c:v>
              </c:pt>
              <c:pt idx="3">
                <c:v>0.29652342200279236</c:v>
              </c:pt>
              <c:pt idx="4">
                <c:v>8.3198301494121552E-2</c:v>
              </c:pt>
              <c:pt idx="5">
                <c:v>0.27423030138015747</c:v>
              </c:pt>
              <c:pt idx="6">
                <c:v>0.12162087112665176</c:v>
              </c:pt>
              <c:pt idx="7">
                <c:v>3.3888101577758789E-2</c:v>
              </c:pt>
              <c:pt idx="8">
                <c:v>0.13982024788856506</c:v>
              </c:pt>
              <c:pt idx="9">
                <c:v>0.11165175586938858</c:v>
              </c:pt>
              <c:pt idx="10">
                <c:v>0.11585886776447296</c:v>
              </c:pt>
              <c:pt idx="11">
                <c:v>0.17845174670219421</c:v>
              </c:pt>
              <c:pt idx="12">
                <c:v>0.16693873703479767</c:v>
              </c:pt>
              <c:pt idx="13">
                <c:v>0.2008056640625</c:v>
              </c:pt>
              <c:pt idx="14">
                <c:v>7.2312526404857635E-2</c:v>
              </c:pt>
              <c:pt idx="15">
                <c:v>0.32795190811157227</c:v>
              </c:pt>
              <c:pt idx="16">
                <c:v>0.10023415088653564</c:v>
              </c:pt>
              <c:pt idx="17">
                <c:v>0.18704821169376373</c:v>
              </c:pt>
              <c:pt idx="18">
                <c:v>0.26419857144355774</c:v>
              </c:pt>
              <c:pt idx="19">
                <c:v>0.2377183735370636</c:v>
              </c:pt>
              <c:pt idx="20">
                <c:v>0.1410888135433197</c:v>
              </c:pt>
              <c:pt idx="21">
                <c:v>0.12967750430107117</c:v>
              </c:pt>
              <c:pt idx="22">
                <c:v>0.27489215135574341</c:v>
              </c:pt>
              <c:pt idx="23">
                <c:v>0.19238933920860291</c:v>
              </c:pt>
              <c:pt idx="24">
                <c:v>0.50375610589981079</c:v>
              </c:pt>
            </c:numLit>
          </c:val>
          <c:extLst>
            <c:ext xmlns:c16="http://schemas.microsoft.com/office/drawing/2014/chart" uri="{C3380CC4-5D6E-409C-BE32-E72D297353CC}">
              <c16:uniqueId val="{00000032-998A-497A-AEF9-CD6E7ABF0D0F}"/>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34-998A-497A-AEF9-CD6E7ABF0D0F}"/>
              </c:ext>
            </c:extLst>
          </c:dPt>
          <c:dPt>
            <c:idx val="1"/>
            <c:invertIfNegative val="0"/>
            <c:bubble3D val="0"/>
            <c:spPr>
              <a:solidFill>
                <a:srgbClr val="66CC00"/>
              </a:solidFill>
              <a:effectLst/>
            </c:spPr>
            <c:extLst>
              <c:ext xmlns:c16="http://schemas.microsoft.com/office/drawing/2014/chart" uri="{C3380CC4-5D6E-409C-BE32-E72D297353CC}">
                <c16:uniqueId val="{00000036-998A-497A-AEF9-CD6E7ABF0D0F}"/>
              </c:ext>
            </c:extLst>
          </c:dPt>
          <c:dPt>
            <c:idx val="2"/>
            <c:invertIfNegative val="0"/>
            <c:bubble3D val="0"/>
            <c:spPr>
              <a:solidFill>
                <a:srgbClr val="66CC00"/>
              </a:solidFill>
              <a:effectLst/>
            </c:spPr>
            <c:extLst>
              <c:ext xmlns:c16="http://schemas.microsoft.com/office/drawing/2014/chart" uri="{C3380CC4-5D6E-409C-BE32-E72D297353CC}">
                <c16:uniqueId val="{00000038-998A-497A-AEF9-CD6E7ABF0D0F}"/>
              </c:ext>
            </c:extLst>
          </c:dPt>
          <c:dPt>
            <c:idx val="3"/>
            <c:invertIfNegative val="0"/>
            <c:bubble3D val="0"/>
            <c:spPr>
              <a:solidFill>
                <a:srgbClr val="66CC00"/>
              </a:solidFill>
              <a:effectLst/>
            </c:spPr>
            <c:extLst>
              <c:ext xmlns:c16="http://schemas.microsoft.com/office/drawing/2014/chart" uri="{C3380CC4-5D6E-409C-BE32-E72D297353CC}">
                <c16:uniqueId val="{0000003A-998A-497A-AEF9-CD6E7ABF0D0F}"/>
              </c:ext>
            </c:extLst>
          </c:dPt>
          <c:dPt>
            <c:idx val="4"/>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3C-998A-497A-AEF9-CD6E7ABF0D0F}"/>
              </c:ext>
            </c:extLst>
          </c:dPt>
          <c:dPt>
            <c:idx val="5"/>
            <c:invertIfNegative val="0"/>
            <c:bubble3D val="0"/>
            <c:spPr>
              <a:solidFill>
                <a:srgbClr val="66CC00"/>
              </a:solidFill>
              <a:effectLst/>
            </c:spPr>
            <c:extLst>
              <c:ext xmlns:c16="http://schemas.microsoft.com/office/drawing/2014/chart" uri="{C3380CC4-5D6E-409C-BE32-E72D297353CC}">
                <c16:uniqueId val="{0000003E-998A-497A-AEF9-CD6E7ABF0D0F}"/>
              </c:ext>
            </c:extLst>
          </c:dPt>
          <c:dPt>
            <c:idx val="6"/>
            <c:invertIfNegative val="0"/>
            <c:bubble3D val="0"/>
            <c:spPr>
              <a:solidFill>
                <a:srgbClr val="66CC00"/>
              </a:solidFill>
              <a:effectLst/>
            </c:spPr>
            <c:extLst>
              <c:ext xmlns:c16="http://schemas.microsoft.com/office/drawing/2014/chart" uri="{C3380CC4-5D6E-409C-BE32-E72D297353CC}">
                <c16:uniqueId val="{00000040-998A-497A-AEF9-CD6E7ABF0D0F}"/>
              </c:ext>
            </c:extLst>
          </c:dPt>
          <c:dPt>
            <c:idx val="7"/>
            <c:invertIfNegative val="0"/>
            <c:bubble3D val="0"/>
            <c:spPr>
              <a:solidFill>
                <a:srgbClr val="66CC00"/>
              </a:solidFill>
              <a:effectLst/>
            </c:spPr>
            <c:extLst>
              <c:ext xmlns:c16="http://schemas.microsoft.com/office/drawing/2014/chart" uri="{C3380CC4-5D6E-409C-BE32-E72D297353CC}">
                <c16:uniqueId val="{00000042-998A-497A-AEF9-CD6E7ABF0D0F}"/>
              </c:ext>
            </c:extLst>
          </c:dPt>
          <c:dPt>
            <c:idx val="8"/>
            <c:invertIfNegative val="0"/>
            <c:bubble3D val="0"/>
            <c:spPr>
              <a:solidFill>
                <a:srgbClr val="66CC00"/>
              </a:solidFill>
              <a:effectLst/>
            </c:spPr>
            <c:extLst>
              <c:ext xmlns:c16="http://schemas.microsoft.com/office/drawing/2014/chart" uri="{C3380CC4-5D6E-409C-BE32-E72D297353CC}">
                <c16:uniqueId val="{00000044-998A-497A-AEF9-CD6E7ABF0D0F}"/>
              </c:ext>
            </c:extLst>
          </c:dPt>
          <c:dPt>
            <c:idx val="9"/>
            <c:invertIfNegative val="0"/>
            <c:bubble3D val="0"/>
            <c:spPr>
              <a:solidFill>
                <a:srgbClr val="66CC00"/>
              </a:solidFill>
              <a:effectLst/>
            </c:spPr>
            <c:extLst>
              <c:ext xmlns:c16="http://schemas.microsoft.com/office/drawing/2014/chart" uri="{C3380CC4-5D6E-409C-BE32-E72D297353CC}">
                <c16:uniqueId val="{00000046-998A-497A-AEF9-CD6E7ABF0D0F}"/>
              </c:ext>
            </c:extLst>
          </c:dPt>
          <c:dPt>
            <c:idx val="10"/>
            <c:invertIfNegative val="0"/>
            <c:bubble3D val="0"/>
            <c:spPr>
              <a:solidFill>
                <a:srgbClr val="66CC00"/>
              </a:solidFill>
              <a:effectLst/>
            </c:spPr>
            <c:extLst>
              <c:ext xmlns:c16="http://schemas.microsoft.com/office/drawing/2014/chart" uri="{C3380CC4-5D6E-409C-BE32-E72D297353CC}">
                <c16:uniqueId val="{00000048-998A-497A-AEF9-CD6E7ABF0D0F}"/>
              </c:ext>
            </c:extLst>
          </c:dPt>
          <c:dPt>
            <c:idx val="11"/>
            <c:invertIfNegative val="0"/>
            <c:bubble3D val="0"/>
            <c:spPr>
              <a:solidFill>
                <a:srgbClr val="66CC00"/>
              </a:solidFill>
              <a:effectLst/>
            </c:spPr>
            <c:extLst>
              <c:ext xmlns:c16="http://schemas.microsoft.com/office/drawing/2014/chart" uri="{C3380CC4-5D6E-409C-BE32-E72D297353CC}">
                <c16:uniqueId val="{0000004A-998A-497A-AEF9-CD6E7ABF0D0F}"/>
              </c:ext>
            </c:extLst>
          </c:dPt>
          <c:dPt>
            <c:idx val="12"/>
            <c:invertIfNegative val="0"/>
            <c:bubble3D val="0"/>
            <c:spPr>
              <a:solidFill>
                <a:srgbClr val="66CC00"/>
              </a:solidFill>
              <a:effectLst/>
            </c:spPr>
            <c:extLst>
              <c:ext xmlns:c16="http://schemas.microsoft.com/office/drawing/2014/chart" uri="{C3380CC4-5D6E-409C-BE32-E72D297353CC}">
                <c16:uniqueId val="{0000004C-998A-497A-AEF9-CD6E7ABF0D0F}"/>
              </c:ext>
            </c:extLst>
          </c:dPt>
          <c:dPt>
            <c:idx val="13"/>
            <c:invertIfNegative val="0"/>
            <c:bubble3D val="0"/>
            <c:spPr>
              <a:solidFill>
                <a:srgbClr val="66CC00"/>
              </a:solidFill>
              <a:effectLst/>
            </c:spPr>
            <c:extLst>
              <c:ext xmlns:c16="http://schemas.microsoft.com/office/drawing/2014/chart" uri="{C3380CC4-5D6E-409C-BE32-E72D297353CC}">
                <c16:uniqueId val="{0000004E-998A-497A-AEF9-CD6E7ABF0D0F}"/>
              </c:ext>
            </c:extLst>
          </c:dPt>
          <c:dPt>
            <c:idx val="14"/>
            <c:invertIfNegative val="0"/>
            <c:bubble3D val="0"/>
            <c:spPr>
              <a:solidFill>
                <a:srgbClr val="66CC00"/>
              </a:solidFill>
              <a:effectLst/>
            </c:spPr>
            <c:extLst>
              <c:ext xmlns:c16="http://schemas.microsoft.com/office/drawing/2014/chart" uri="{C3380CC4-5D6E-409C-BE32-E72D297353CC}">
                <c16:uniqueId val="{00000050-998A-497A-AEF9-CD6E7ABF0D0F}"/>
              </c:ext>
            </c:extLst>
          </c:dPt>
          <c:dPt>
            <c:idx val="15"/>
            <c:invertIfNegative val="0"/>
            <c:bubble3D val="0"/>
            <c:spPr>
              <a:solidFill>
                <a:srgbClr val="66CC00"/>
              </a:solidFill>
              <a:effectLst/>
            </c:spPr>
            <c:extLst>
              <c:ext xmlns:c16="http://schemas.microsoft.com/office/drawing/2014/chart" uri="{C3380CC4-5D6E-409C-BE32-E72D297353CC}">
                <c16:uniqueId val="{00000052-998A-497A-AEF9-CD6E7ABF0D0F}"/>
              </c:ext>
            </c:extLst>
          </c:dPt>
          <c:dPt>
            <c:idx val="16"/>
            <c:invertIfNegative val="0"/>
            <c:bubble3D val="0"/>
            <c:spPr>
              <a:solidFill>
                <a:srgbClr val="66CC00"/>
              </a:solidFill>
              <a:effectLst/>
            </c:spPr>
            <c:extLst>
              <c:ext xmlns:c16="http://schemas.microsoft.com/office/drawing/2014/chart" uri="{C3380CC4-5D6E-409C-BE32-E72D297353CC}">
                <c16:uniqueId val="{00000054-998A-497A-AEF9-CD6E7ABF0D0F}"/>
              </c:ext>
            </c:extLst>
          </c:dPt>
          <c:dPt>
            <c:idx val="17"/>
            <c:invertIfNegative val="0"/>
            <c:bubble3D val="0"/>
            <c:spPr>
              <a:solidFill>
                <a:srgbClr val="66CC00"/>
              </a:solidFill>
              <a:effectLst/>
            </c:spPr>
            <c:extLst>
              <c:ext xmlns:c16="http://schemas.microsoft.com/office/drawing/2014/chart" uri="{C3380CC4-5D6E-409C-BE32-E72D297353CC}">
                <c16:uniqueId val="{00000056-998A-497A-AEF9-CD6E7ABF0D0F}"/>
              </c:ext>
            </c:extLst>
          </c:dPt>
          <c:dPt>
            <c:idx val="18"/>
            <c:invertIfNegative val="0"/>
            <c:bubble3D val="0"/>
            <c:spPr>
              <a:solidFill>
                <a:srgbClr val="66CC00"/>
              </a:solidFill>
              <a:effectLst/>
            </c:spPr>
            <c:extLst>
              <c:ext xmlns:c16="http://schemas.microsoft.com/office/drawing/2014/chart" uri="{C3380CC4-5D6E-409C-BE32-E72D297353CC}">
                <c16:uniqueId val="{00000058-998A-497A-AEF9-CD6E7ABF0D0F}"/>
              </c:ext>
            </c:extLst>
          </c:dPt>
          <c:dPt>
            <c:idx val="19"/>
            <c:invertIfNegative val="0"/>
            <c:bubble3D val="0"/>
            <c:spPr>
              <a:solidFill>
                <a:srgbClr val="66CC00"/>
              </a:solidFill>
              <a:effectLst/>
            </c:spPr>
            <c:extLst>
              <c:ext xmlns:c16="http://schemas.microsoft.com/office/drawing/2014/chart" uri="{C3380CC4-5D6E-409C-BE32-E72D297353CC}">
                <c16:uniqueId val="{0000005A-998A-497A-AEF9-CD6E7ABF0D0F}"/>
              </c:ext>
            </c:extLst>
          </c:dPt>
          <c:dPt>
            <c:idx val="20"/>
            <c:invertIfNegative val="0"/>
            <c:bubble3D val="0"/>
            <c:spPr>
              <a:solidFill>
                <a:srgbClr val="66CC00"/>
              </a:solidFill>
              <a:effectLst/>
            </c:spPr>
            <c:extLst>
              <c:ext xmlns:c16="http://schemas.microsoft.com/office/drawing/2014/chart" uri="{C3380CC4-5D6E-409C-BE32-E72D297353CC}">
                <c16:uniqueId val="{0000005C-998A-497A-AEF9-CD6E7ABF0D0F}"/>
              </c:ext>
            </c:extLst>
          </c:dPt>
          <c:dPt>
            <c:idx val="21"/>
            <c:invertIfNegative val="0"/>
            <c:bubble3D val="0"/>
            <c:spPr>
              <a:solidFill>
                <a:srgbClr val="66CC00"/>
              </a:solidFill>
              <a:effectLst/>
            </c:spPr>
            <c:extLst>
              <c:ext xmlns:c16="http://schemas.microsoft.com/office/drawing/2014/chart" uri="{C3380CC4-5D6E-409C-BE32-E72D297353CC}">
                <c16:uniqueId val="{0000005E-998A-497A-AEF9-CD6E7ABF0D0F}"/>
              </c:ext>
            </c:extLst>
          </c:dPt>
          <c:dPt>
            <c:idx val="22"/>
            <c:invertIfNegative val="0"/>
            <c:bubble3D val="0"/>
            <c:spPr>
              <a:solidFill>
                <a:srgbClr val="66CC00"/>
              </a:solidFill>
              <a:effectLst/>
            </c:spPr>
            <c:extLst>
              <c:ext xmlns:c16="http://schemas.microsoft.com/office/drawing/2014/chart" uri="{C3380CC4-5D6E-409C-BE32-E72D297353CC}">
                <c16:uniqueId val="{00000060-998A-497A-AEF9-CD6E7ABF0D0F}"/>
              </c:ext>
            </c:extLst>
          </c:dPt>
          <c:dPt>
            <c:idx val="23"/>
            <c:invertIfNegative val="0"/>
            <c:bubble3D val="0"/>
            <c:spPr>
              <a:solidFill>
                <a:srgbClr val="66CC00"/>
              </a:solidFill>
              <a:effectLst/>
            </c:spPr>
            <c:extLst>
              <c:ext xmlns:c16="http://schemas.microsoft.com/office/drawing/2014/chart" uri="{C3380CC4-5D6E-409C-BE32-E72D297353CC}">
                <c16:uniqueId val="{00000062-998A-497A-AEF9-CD6E7ABF0D0F}"/>
              </c:ext>
            </c:extLst>
          </c:dPt>
          <c:dPt>
            <c:idx val="24"/>
            <c:invertIfNegative val="0"/>
            <c:bubble3D val="0"/>
            <c:spPr>
              <a:solidFill>
                <a:srgbClr val="66CC00"/>
              </a:solidFill>
              <a:effectLst/>
            </c:spPr>
            <c:extLst>
              <c:ext xmlns:c16="http://schemas.microsoft.com/office/drawing/2014/chart" uri="{C3380CC4-5D6E-409C-BE32-E72D297353CC}">
                <c16:uniqueId val="{00000064-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0.16059152781963348</c:v>
              </c:pt>
              <c:pt idx="1">
                <c:v>0.24366529285907745</c:v>
              </c:pt>
              <c:pt idx="2">
                <c:v>0.14631830155849457</c:v>
              </c:pt>
              <c:pt idx="3">
                <c:v>0.15565423667430878</c:v>
              </c:pt>
              <c:pt idx="4">
                <c:v>0.16049352288246155</c:v>
              </c:pt>
              <c:pt idx="5">
                <c:v>0.14684115350246429</c:v>
              </c:pt>
              <c:pt idx="6">
                <c:v>0.14842492341995239</c:v>
              </c:pt>
              <c:pt idx="7">
                <c:v>0.2997780442237854</c:v>
              </c:pt>
              <c:pt idx="8">
                <c:v>0.17707756161689758</c:v>
              </c:pt>
              <c:pt idx="9">
                <c:v>0.12340922653675079</c:v>
              </c:pt>
              <c:pt idx="10">
                <c:v>0.18908700346946716</c:v>
              </c:pt>
              <c:pt idx="11">
                <c:v>0.14932969212532043</c:v>
              </c:pt>
              <c:pt idx="12">
                <c:v>0.17008969187736511</c:v>
              </c:pt>
              <c:pt idx="13">
                <c:v>0.14985930919647217</c:v>
              </c:pt>
              <c:pt idx="14">
                <c:v>0.23301750421524048</c:v>
              </c:pt>
              <c:pt idx="15">
                <c:v>0.17889565229415894</c:v>
              </c:pt>
              <c:pt idx="16">
                <c:v>0.22898562252521515</c:v>
              </c:pt>
              <c:pt idx="17">
                <c:v>0.13114365935325623</c:v>
              </c:pt>
              <c:pt idx="18">
                <c:v>0.21658468246459961</c:v>
              </c:pt>
              <c:pt idx="19">
                <c:v>0.17331439256668091</c:v>
              </c:pt>
              <c:pt idx="20">
                <c:v>0.18597732484340668</c:v>
              </c:pt>
              <c:pt idx="21">
                <c:v>0.18611307442188263</c:v>
              </c:pt>
              <c:pt idx="22">
                <c:v>0.18488338589668274</c:v>
              </c:pt>
              <c:pt idx="23">
                <c:v>0.15087650716304779</c:v>
              </c:pt>
              <c:pt idx="24">
                <c:v>0.19526092708110809</c:v>
              </c:pt>
            </c:numLit>
          </c:val>
          <c:extLst>
            <c:ext xmlns:c16="http://schemas.microsoft.com/office/drawing/2014/chart" uri="{C3380CC4-5D6E-409C-BE32-E72D297353CC}">
              <c16:uniqueId val="{00000065-998A-497A-AEF9-CD6E7ABF0D0F}"/>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67-998A-497A-AEF9-CD6E7ABF0D0F}"/>
              </c:ext>
            </c:extLst>
          </c:dPt>
          <c:dPt>
            <c:idx val="1"/>
            <c:invertIfNegative val="0"/>
            <c:bubble3D val="0"/>
            <c:spPr>
              <a:solidFill>
                <a:srgbClr val="99CCFF"/>
              </a:solidFill>
              <a:effectLst/>
            </c:spPr>
            <c:extLst>
              <c:ext xmlns:c16="http://schemas.microsoft.com/office/drawing/2014/chart" uri="{C3380CC4-5D6E-409C-BE32-E72D297353CC}">
                <c16:uniqueId val="{00000069-998A-497A-AEF9-CD6E7ABF0D0F}"/>
              </c:ext>
            </c:extLst>
          </c:dPt>
          <c:dPt>
            <c:idx val="2"/>
            <c:invertIfNegative val="0"/>
            <c:bubble3D val="0"/>
            <c:spPr>
              <a:solidFill>
                <a:srgbClr val="99CCFF"/>
              </a:solidFill>
              <a:effectLst/>
            </c:spPr>
            <c:extLst>
              <c:ext xmlns:c16="http://schemas.microsoft.com/office/drawing/2014/chart" uri="{C3380CC4-5D6E-409C-BE32-E72D297353CC}">
                <c16:uniqueId val="{0000006B-998A-497A-AEF9-CD6E7ABF0D0F}"/>
              </c:ext>
            </c:extLst>
          </c:dPt>
          <c:dPt>
            <c:idx val="3"/>
            <c:invertIfNegative val="0"/>
            <c:bubble3D val="0"/>
            <c:spPr>
              <a:solidFill>
                <a:srgbClr val="99CCFF"/>
              </a:solidFill>
              <a:effectLst/>
            </c:spPr>
            <c:extLst>
              <c:ext xmlns:c16="http://schemas.microsoft.com/office/drawing/2014/chart" uri="{C3380CC4-5D6E-409C-BE32-E72D297353CC}">
                <c16:uniqueId val="{0000006D-998A-497A-AEF9-CD6E7ABF0D0F}"/>
              </c:ext>
            </c:extLst>
          </c:dPt>
          <c:dPt>
            <c:idx val="4"/>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6F-998A-497A-AEF9-CD6E7ABF0D0F}"/>
              </c:ext>
            </c:extLst>
          </c:dPt>
          <c:dPt>
            <c:idx val="5"/>
            <c:invertIfNegative val="0"/>
            <c:bubble3D val="0"/>
            <c:spPr>
              <a:solidFill>
                <a:srgbClr val="99CCFF"/>
              </a:solidFill>
              <a:effectLst/>
            </c:spPr>
            <c:extLst>
              <c:ext xmlns:c16="http://schemas.microsoft.com/office/drawing/2014/chart" uri="{C3380CC4-5D6E-409C-BE32-E72D297353CC}">
                <c16:uniqueId val="{00000071-998A-497A-AEF9-CD6E7ABF0D0F}"/>
              </c:ext>
            </c:extLst>
          </c:dPt>
          <c:dPt>
            <c:idx val="6"/>
            <c:invertIfNegative val="0"/>
            <c:bubble3D val="0"/>
            <c:spPr>
              <a:solidFill>
                <a:srgbClr val="99CCFF"/>
              </a:solidFill>
              <a:effectLst/>
            </c:spPr>
            <c:extLst>
              <c:ext xmlns:c16="http://schemas.microsoft.com/office/drawing/2014/chart" uri="{C3380CC4-5D6E-409C-BE32-E72D297353CC}">
                <c16:uniqueId val="{00000073-998A-497A-AEF9-CD6E7ABF0D0F}"/>
              </c:ext>
            </c:extLst>
          </c:dPt>
          <c:dPt>
            <c:idx val="7"/>
            <c:invertIfNegative val="0"/>
            <c:bubble3D val="0"/>
            <c:spPr>
              <a:solidFill>
                <a:srgbClr val="99CCFF"/>
              </a:solidFill>
              <a:effectLst/>
            </c:spPr>
            <c:extLst>
              <c:ext xmlns:c16="http://schemas.microsoft.com/office/drawing/2014/chart" uri="{C3380CC4-5D6E-409C-BE32-E72D297353CC}">
                <c16:uniqueId val="{00000075-998A-497A-AEF9-CD6E7ABF0D0F}"/>
              </c:ext>
            </c:extLst>
          </c:dPt>
          <c:dPt>
            <c:idx val="8"/>
            <c:invertIfNegative val="0"/>
            <c:bubble3D val="0"/>
            <c:spPr>
              <a:solidFill>
                <a:srgbClr val="99CCFF"/>
              </a:solidFill>
              <a:effectLst/>
            </c:spPr>
            <c:extLst>
              <c:ext xmlns:c16="http://schemas.microsoft.com/office/drawing/2014/chart" uri="{C3380CC4-5D6E-409C-BE32-E72D297353CC}">
                <c16:uniqueId val="{00000077-998A-497A-AEF9-CD6E7ABF0D0F}"/>
              </c:ext>
            </c:extLst>
          </c:dPt>
          <c:dPt>
            <c:idx val="9"/>
            <c:invertIfNegative val="0"/>
            <c:bubble3D val="0"/>
            <c:spPr>
              <a:solidFill>
                <a:srgbClr val="99CCFF"/>
              </a:solidFill>
              <a:effectLst/>
            </c:spPr>
            <c:extLst>
              <c:ext xmlns:c16="http://schemas.microsoft.com/office/drawing/2014/chart" uri="{C3380CC4-5D6E-409C-BE32-E72D297353CC}">
                <c16:uniqueId val="{00000079-998A-497A-AEF9-CD6E7ABF0D0F}"/>
              </c:ext>
            </c:extLst>
          </c:dPt>
          <c:dPt>
            <c:idx val="10"/>
            <c:invertIfNegative val="0"/>
            <c:bubble3D val="0"/>
            <c:spPr>
              <a:solidFill>
                <a:srgbClr val="99CCFF"/>
              </a:solidFill>
              <a:effectLst/>
            </c:spPr>
            <c:extLst>
              <c:ext xmlns:c16="http://schemas.microsoft.com/office/drawing/2014/chart" uri="{C3380CC4-5D6E-409C-BE32-E72D297353CC}">
                <c16:uniqueId val="{0000007B-998A-497A-AEF9-CD6E7ABF0D0F}"/>
              </c:ext>
            </c:extLst>
          </c:dPt>
          <c:dPt>
            <c:idx val="11"/>
            <c:invertIfNegative val="0"/>
            <c:bubble3D val="0"/>
            <c:spPr>
              <a:solidFill>
                <a:srgbClr val="99CCFF"/>
              </a:solidFill>
              <a:effectLst/>
            </c:spPr>
            <c:extLst>
              <c:ext xmlns:c16="http://schemas.microsoft.com/office/drawing/2014/chart" uri="{C3380CC4-5D6E-409C-BE32-E72D297353CC}">
                <c16:uniqueId val="{0000007D-998A-497A-AEF9-CD6E7ABF0D0F}"/>
              </c:ext>
            </c:extLst>
          </c:dPt>
          <c:dPt>
            <c:idx val="12"/>
            <c:invertIfNegative val="0"/>
            <c:bubble3D val="0"/>
            <c:spPr>
              <a:solidFill>
                <a:srgbClr val="99CCFF"/>
              </a:solidFill>
              <a:effectLst/>
            </c:spPr>
            <c:extLst>
              <c:ext xmlns:c16="http://schemas.microsoft.com/office/drawing/2014/chart" uri="{C3380CC4-5D6E-409C-BE32-E72D297353CC}">
                <c16:uniqueId val="{0000007F-998A-497A-AEF9-CD6E7ABF0D0F}"/>
              </c:ext>
            </c:extLst>
          </c:dPt>
          <c:dPt>
            <c:idx val="13"/>
            <c:invertIfNegative val="0"/>
            <c:bubble3D val="0"/>
            <c:spPr>
              <a:solidFill>
                <a:srgbClr val="99CCFF"/>
              </a:solidFill>
              <a:effectLst/>
            </c:spPr>
            <c:extLst>
              <c:ext xmlns:c16="http://schemas.microsoft.com/office/drawing/2014/chart" uri="{C3380CC4-5D6E-409C-BE32-E72D297353CC}">
                <c16:uniqueId val="{00000081-998A-497A-AEF9-CD6E7ABF0D0F}"/>
              </c:ext>
            </c:extLst>
          </c:dPt>
          <c:dPt>
            <c:idx val="14"/>
            <c:invertIfNegative val="0"/>
            <c:bubble3D val="0"/>
            <c:spPr>
              <a:solidFill>
                <a:srgbClr val="99CCFF"/>
              </a:solidFill>
              <a:effectLst/>
            </c:spPr>
            <c:extLst>
              <c:ext xmlns:c16="http://schemas.microsoft.com/office/drawing/2014/chart" uri="{C3380CC4-5D6E-409C-BE32-E72D297353CC}">
                <c16:uniqueId val="{00000083-998A-497A-AEF9-CD6E7ABF0D0F}"/>
              </c:ext>
            </c:extLst>
          </c:dPt>
          <c:dPt>
            <c:idx val="15"/>
            <c:invertIfNegative val="0"/>
            <c:bubble3D val="0"/>
            <c:spPr>
              <a:solidFill>
                <a:srgbClr val="99CCFF"/>
              </a:solidFill>
              <a:effectLst/>
            </c:spPr>
            <c:extLst>
              <c:ext xmlns:c16="http://schemas.microsoft.com/office/drawing/2014/chart" uri="{C3380CC4-5D6E-409C-BE32-E72D297353CC}">
                <c16:uniqueId val="{00000085-998A-497A-AEF9-CD6E7ABF0D0F}"/>
              </c:ext>
            </c:extLst>
          </c:dPt>
          <c:dPt>
            <c:idx val="16"/>
            <c:invertIfNegative val="0"/>
            <c:bubble3D val="0"/>
            <c:spPr>
              <a:solidFill>
                <a:srgbClr val="99CCFF"/>
              </a:solidFill>
              <a:effectLst/>
            </c:spPr>
            <c:extLst>
              <c:ext xmlns:c16="http://schemas.microsoft.com/office/drawing/2014/chart" uri="{C3380CC4-5D6E-409C-BE32-E72D297353CC}">
                <c16:uniqueId val="{00000087-998A-497A-AEF9-CD6E7ABF0D0F}"/>
              </c:ext>
            </c:extLst>
          </c:dPt>
          <c:dPt>
            <c:idx val="17"/>
            <c:invertIfNegative val="0"/>
            <c:bubble3D val="0"/>
            <c:spPr>
              <a:solidFill>
                <a:srgbClr val="99CCFF"/>
              </a:solidFill>
              <a:effectLst/>
            </c:spPr>
            <c:extLst>
              <c:ext xmlns:c16="http://schemas.microsoft.com/office/drawing/2014/chart" uri="{C3380CC4-5D6E-409C-BE32-E72D297353CC}">
                <c16:uniqueId val="{00000089-998A-497A-AEF9-CD6E7ABF0D0F}"/>
              </c:ext>
            </c:extLst>
          </c:dPt>
          <c:dPt>
            <c:idx val="18"/>
            <c:invertIfNegative val="0"/>
            <c:bubble3D val="0"/>
            <c:spPr>
              <a:solidFill>
                <a:srgbClr val="99CCFF"/>
              </a:solidFill>
              <a:effectLst/>
            </c:spPr>
            <c:extLst>
              <c:ext xmlns:c16="http://schemas.microsoft.com/office/drawing/2014/chart" uri="{C3380CC4-5D6E-409C-BE32-E72D297353CC}">
                <c16:uniqueId val="{0000008B-998A-497A-AEF9-CD6E7ABF0D0F}"/>
              </c:ext>
            </c:extLst>
          </c:dPt>
          <c:dPt>
            <c:idx val="19"/>
            <c:invertIfNegative val="0"/>
            <c:bubble3D val="0"/>
            <c:spPr>
              <a:solidFill>
                <a:srgbClr val="99CCFF"/>
              </a:solidFill>
              <a:effectLst/>
            </c:spPr>
            <c:extLst>
              <c:ext xmlns:c16="http://schemas.microsoft.com/office/drawing/2014/chart" uri="{C3380CC4-5D6E-409C-BE32-E72D297353CC}">
                <c16:uniqueId val="{0000008D-998A-497A-AEF9-CD6E7ABF0D0F}"/>
              </c:ext>
            </c:extLst>
          </c:dPt>
          <c:dPt>
            <c:idx val="20"/>
            <c:invertIfNegative val="0"/>
            <c:bubble3D val="0"/>
            <c:spPr>
              <a:solidFill>
                <a:srgbClr val="99CCFF"/>
              </a:solidFill>
              <a:effectLst/>
            </c:spPr>
            <c:extLst>
              <c:ext xmlns:c16="http://schemas.microsoft.com/office/drawing/2014/chart" uri="{C3380CC4-5D6E-409C-BE32-E72D297353CC}">
                <c16:uniqueId val="{0000008F-998A-497A-AEF9-CD6E7ABF0D0F}"/>
              </c:ext>
            </c:extLst>
          </c:dPt>
          <c:dPt>
            <c:idx val="21"/>
            <c:invertIfNegative val="0"/>
            <c:bubble3D val="0"/>
            <c:spPr>
              <a:solidFill>
                <a:srgbClr val="99CCFF"/>
              </a:solidFill>
              <a:effectLst/>
            </c:spPr>
            <c:extLst>
              <c:ext xmlns:c16="http://schemas.microsoft.com/office/drawing/2014/chart" uri="{C3380CC4-5D6E-409C-BE32-E72D297353CC}">
                <c16:uniqueId val="{00000091-998A-497A-AEF9-CD6E7ABF0D0F}"/>
              </c:ext>
            </c:extLst>
          </c:dPt>
          <c:dPt>
            <c:idx val="22"/>
            <c:invertIfNegative val="0"/>
            <c:bubble3D val="0"/>
            <c:spPr>
              <a:solidFill>
                <a:srgbClr val="99CCFF"/>
              </a:solidFill>
              <a:effectLst/>
            </c:spPr>
            <c:extLst>
              <c:ext xmlns:c16="http://schemas.microsoft.com/office/drawing/2014/chart" uri="{C3380CC4-5D6E-409C-BE32-E72D297353CC}">
                <c16:uniqueId val="{00000093-998A-497A-AEF9-CD6E7ABF0D0F}"/>
              </c:ext>
            </c:extLst>
          </c:dPt>
          <c:dPt>
            <c:idx val="23"/>
            <c:invertIfNegative val="0"/>
            <c:bubble3D val="0"/>
            <c:spPr>
              <a:solidFill>
                <a:srgbClr val="99CCFF"/>
              </a:solidFill>
              <a:effectLst/>
            </c:spPr>
            <c:extLst>
              <c:ext xmlns:c16="http://schemas.microsoft.com/office/drawing/2014/chart" uri="{C3380CC4-5D6E-409C-BE32-E72D297353CC}">
                <c16:uniqueId val="{00000095-998A-497A-AEF9-CD6E7ABF0D0F}"/>
              </c:ext>
            </c:extLst>
          </c:dPt>
          <c:dPt>
            <c:idx val="24"/>
            <c:invertIfNegative val="0"/>
            <c:bubble3D val="0"/>
            <c:spPr>
              <a:solidFill>
                <a:srgbClr val="99CCFF"/>
              </a:solidFill>
              <a:effectLst/>
            </c:spPr>
            <c:extLst>
              <c:ext xmlns:c16="http://schemas.microsoft.com/office/drawing/2014/chart" uri="{C3380CC4-5D6E-409C-BE32-E72D297353CC}">
                <c16:uniqueId val="{00000097-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1.2743137776851654E-2</c:v>
              </c:pt>
              <c:pt idx="1">
                <c:v>1.4327789656817913E-2</c:v>
              </c:pt>
              <c:pt idx="2">
                <c:v>2.5319552049040794E-2</c:v>
              </c:pt>
              <c:pt idx="3">
                <c:v>6.5411361865699291E-3</c:v>
              </c:pt>
              <c:pt idx="4">
                <c:v>2.1455401554703712E-2</c:v>
              </c:pt>
              <c:pt idx="5">
                <c:v>1.1549342423677444E-2</c:v>
              </c:pt>
              <c:pt idx="6">
                <c:v>8.4869805723428726E-3</c:v>
              </c:pt>
              <c:pt idx="7">
                <c:v>1.3375637121498585E-2</c:v>
              </c:pt>
              <c:pt idx="8">
                <c:v>5.3526265546679497E-3</c:v>
              </c:pt>
              <c:pt idx="9">
                <c:v>1.0920976288616657E-2</c:v>
              </c:pt>
              <c:pt idx="10">
                <c:v>9.7070913761854172E-3</c:v>
              </c:pt>
              <c:pt idx="11">
                <c:v>8.5241533815860748E-3</c:v>
              </c:pt>
              <c:pt idx="12">
                <c:v>8.1999590620398521E-3</c:v>
              </c:pt>
              <c:pt idx="13">
                <c:v>2.9765844810754061E-3</c:v>
              </c:pt>
              <c:pt idx="14">
                <c:v>4.406447522342205E-3</c:v>
              </c:pt>
              <c:pt idx="15">
                <c:v>6.8958820775151253E-3</c:v>
              </c:pt>
              <c:pt idx="16">
                <c:v>6.2316125258803368E-3</c:v>
              </c:pt>
              <c:pt idx="17">
                <c:v>5.6930878199636936E-3</c:v>
              </c:pt>
              <c:pt idx="18">
                <c:v>3.9602434262633324E-3</c:v>
              </c:pt>
              <c:pt idx="19">
                <c:v>6.6762650385499001E-3</c:v>
              </c:pt>
              <c:pt idx="20">
                <c:v>1.0895587503910065E-2</c:v>
              </c:pt>
              <c:pt idx="21">
                <c:v>3.4553301520645618E-3</c:v>
              </c:pt>
              <c:pt idx="22">
                <c:v>5.2586584351956844E-3</c:v>
              </c:pt>
              <c:pt idx="23">
                <c:v>1.6044124495238066E-3</c:v>
              </c:pt>
              <c:pt idx="24">
                <c:v>6.5875588916242123E-3</c:v>
              </c:pt>
            </c:numLit>
          </c:val>
          <c:extLst>
            <c:ext xmlns:c16="http://schemas.microsoft.com/office/drawing/2014/chart" uri="{C3380CC4-5D6E-409C-BE32-E72D297353CC}">
              <c16:uniqueId val="{00000098-998A-497A-AEF9-CD6E7ABF0D0F}"/>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9A-998A-497A-AEF9-CD6E7ABF0D0F}"/>
              </c:ext>
            </c:extLst>
          </c:dPt>
          <c:dPt>
            <c:idx val="1"/>
            <c:invertIfNegative val="0"/>
            <c:bubble3D val="0"/>
            <c:spPr>
              <a:solidFill>
                <a:srgbClr val="99FFFF"/>
              </a:solidFill>
              <a:effectLst/>
            </c:spPr>
            <c:extLst>
              <c:ext xmlns:c16="http://schemas.microsoft.com/office/drawing/2014/chart" uri="{C3380CC4-5D6E-409C-BE32-E72D297353CC}">
                <c16:uniqueId val="{0000009C-998A-497A-AEF9-CD6E7ABF0D0F}"/>
              </c:ext>
            </c:extLst>
          </c:dPt>
          <c:dPt>
            <c:idx val="2"/>
            <c:invertIfNegative val="0"/>
            <c:bubble3D val="0"/>
            <c:spPr>
              <a:solidFill>
                <a:srgbClr val="99FFFF"/>
              </a:solidFill>
              <a:effectLst/>
            </c:spPr>
            <c:extLst>
              <c:ext xmlns:c16="http://schemas.microsoft.com/office/drawing/2014/chart" uri="{C3380CC4-5D6E-409C-BE32-E72D297353CC}">
                <c16:uniqueId val="{0000009E-998A-497A-AEF9-CD6E7ABF0D0F}"/>
              </c:ext>
            </c:extLst>
          </c:dPt>
          <c:dPt>
            <c:idx val="3"/>
            <c:invertIfNegative val="0"/>
            <c:bubble3D val="0"/>
            <c:spPr>
              <a:solidFill>
                <a:srgbClr val="99FFFF"/>
              </a:solidFill>
              <a:effectLst/>
            </c:spPr>
            <c:extLst>
              <c:ext xmlns:c16="http://schemas.microsoft.com/office/drawing/2014/chart" uri="{C3380CC4-5D6E-409C-BE32-E72D297353CC}">
                <c16:uniqueId val="{000000A0-998A-497A-AEF9-CD6E7ABF0D0F}"/>
              </c:ext>
            </c:extLst>
          </c:dPt>
          <c:dPt>
            <c:idx val="4"/>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A2-998A-497A-AEF9-CD6E7ABF0D0F}"/>
              </c:ext>
            </c:extLst>
          </c:dPt>
          <c:dPt>
            <c:idx val="5"/>
            <c:invertIfNegative val="0"/>
            <c:bubble3D val="0"/>
            <c:spPr>
              <a:solidFill>
                <a:srgbClr val="99FFFF"/>
              </a:solidFill>
              <a:effectLst/>
            </c:spPr>
            <c:extLst>
              <c:ext xmlns:c16="http://schemas.microsoft.com/office/drawing/2014/chart" uri="{C3380CC4-5D6E-409C-BE32-E72D297353CC}">
                <c16:uniqueId val="{000000A4-998A-497A-AEF9-CD6E7ABF0D0F}"/>
              </c:ext>
            </c:extLst>
          </c:dPt>
          <c:dPt>
            <c:idx val="6"/>
            <c:invertIfNegative val="0"/>
            <c:bubble3D val="0"/>
            <c:spPr>
              <a:solidFill>
                <a:srgbClr val="99FFFF"/>
              </a:solidFill>
              <a:effectLst/>
            </c:spPr>
            <c:extLst>
              <c:ext xmlns:c16="http://schemas.microsoft.com/office/drawing/2014/chart" uri="{C3380CC4-5D6E-409C-BE32-E72D297353CC}">
                <c16:uniqueId val="{000000A6-998A-497A-AEF9-CD6E7ABF0D0F}"/>
              </c:ext>
            </c:extLst>
          </c:dPt>
          <c:dPt>
            <c:idx val="7"/>
            <c:invertIfNegative val="0"/>
            <c:bubble3D val="0"/>
            <c:spPr>
              <a:solidFill>
                <a:srgbClr val="99FFFF"/>
              </a:solidFill>
              <a:effectLst/>
            </c:spPr>
            <c:extLst>
              <c:ext xmlns:c16="http://schemas.microsoft.com/office/drawing/2014/chart" uri="{C3380CC4-5D6E-409C-BE32-E72D297353CC}">
                <c16:uniqueId val="{000000A8-998A-497A-AEF9-CD6E7ABF0D0F}"/>
              </c:ext>
            </c:extLst>
          </c:dPt>
          <c:dPt>
            <c:idx val="8"/>
            <c:invertIfNegative val="0"/>
            <c:bubble3D val="0"/>
            <c:spPr>
              <a:solidFill>
                <a:srgbClr val="99FFFF"/>
              </a:solidFill>
              <a:effectLst/>
            </c:spPr>
            <c:extLst>
              <c:ext xmlns:c16="http://schemas.microsoft.com/office/drawing/2014/chart" uri="{C3380CC4-5D6E-409C-BE32-E72D297353CC}">
                <c16:uniqueId val="{000000AA-998A-497A-AEF9-CD6E7ABF0D0F}"/>
              </c:ext>
            </c:extLst>
          </c:dPt>
          <c:dPt>
            <c:idx val="9"/>
            <c:invertIfNegative val="0"/>
            <c:bubble3D val="0"/>
            <c:spPr>
              <a:solidFill>
                <a:srgbClr val="99FFFF"/>
              </a:solidFill>
              <a:effectLst/>
            </c:spPr>
            <c:extLst>
              <c:ext xmlns:c16="http://schemas.microsoft.com/office/drawing/2014/chart" uri="{C3380CC4-5D6E-409C-BE32-E72D297353CC}">
                <c16:uniqueId val="{000000AC-998A-497A-AEF9-CD6E7ABF0D0F}"/>
              </c:ext>
            </c:extLst>
          </c:dPt>
          <c:dPt>
            <c:idx val="10"/>
            <c:invertIfNegative val="0"/>
            <c:bubble3D val="0"/>
            <c:spPr>
              <a:solidFill>
                <a:srgbClr val="99FFFF"/>
              </a:solidFill>
              <a:effectLst/>
            </c:spPr>
            <c:extLst>
              <c:ext xmlns:c16="http://schemas.microsoft.com/office/drawing/2014/chart" uri="{C3380CC4-5D6E-409C-BE32-E72D297353CC}">
                <c16:uniqueId val="{000000AE-998A-497A-AEF9-CD6E7ABF0D0F}"/>
              </c:ext>
            </c:extLst>
          </c:dPt>
          <c:dPt>
            <c:idx val="11"/>
            <c:invertIfNegative val="0"/>
            <c:bubble3D val="0"/>
            <c:spPr>
              <a:solidFill>
                <a:srgbClr val="99FFFF"/>
              </a:solidFill>
              <a:effectLst/>
            </c:spPr>
            <c:extLst>
              <c:ext xmlns:c16="http://schemas.microsoft.com/office/drawing/2014/chart" uri="{C3380CC4-5D6E-409C-BE32-E72D297353CC}">
                <c16:uniqueId val="{000000B0-998A-497A-AEF9-CD6E7ABF0D0F}"/>
              </c:ext>
            </c:extLst>
          </c:dPt>
          <c:dPt>
            <c:idx val="12"/>
            <c:invertIfNegative val="0"/>
            <c:bubble3D val="0"/>
            <c:spPr>
              <a:solidFill>
                <a:srgbClr val="99FFFF"/>
              </a:solidFill>
              <a:effectLst/>
            </c:spPr>
            <c:extLst>
              <c:ext xmlns:c16="http://schemas.microsoft.com/office/drawing/2014/chart" uri="{C3380CC4-5D6E-409C-BE32-E72D297353CC}">
                <c16:uniqueId val="{000000B2-998A-497A-AEF9-CD6E7ABF0D0F}"/>
              </c:ext>
            </c:extLst>
          </c:dPt>
          <c:dPt>
            <c:idx val="13"/>
            <c:invertIfNegative val="0"/>
            <c:bubble3D val="0"/>
            <c:spPr>
              <a:solidFill>
                <a:srgbClr val="99FFFF"/>
              </a:solidFill>
              <a:effectLst/>
            </c:spPr>
            <c:extLst>
              <c:ext xmlns:c16="http://schemas.microsoft.com/office/drawing/2014/chart" uri="{C3380CC4-5D6E-409C-BE32-E72D297353CC}">
                <c16:uniqueId val="{000000B4-998A-497A-AEF9-CD6E7ABF0D0F}"/>
              </c:ext>
            </c:extLst>
          </c:dPt>
          <c:dPt>
            <c:idx val="14"/>
            <c:invertIfNegative val="0"/>
            <c:bubble3D val="0"/>
            <c:spPr>
              <a:solidFill>
                <a:srgbClr val="99FFFF"/>
              </a:solidFill>
              <a:effectLst/>
            </c:spPr>
            <c:extLst>
              <c:ext xmlns:c16="http://schemas.microsoft.com/office/drawing/2014/chart" uri="{C3380CC4-5D6E-409C-BE32-E72D297353CC}">
                <c16:uniqueId val="{000000B6-998A-497A-AEF9-CD6E7ABF0D0F}"/>
              </c:ext>
            </c:extLst>
          </c:dPt>
          <c:dPt>
            <c:idx val="15"/>
            <c:invertIfNegative val="0"/>
            <c:bubble3D val="0"/>
            <c:spPr>
              <a:solidFill>
                <a:srgbClr val="99FFFF"/>
              </a:solidFill>
              <a:effectLst/>
            </c:spPr>
            <c:extLst>
              <c:ext xmlns:c16="http://schemas.microsoft.com/office/drawing/2014/chart" uri="{C3380CC4-5D6E-409C-BE32-E72D297353CC}">
                <c16:uniqueId val="{000000B8-998A-497A-AEF9-CD6E7ABF0D0F}"/>
              </c:ext>
            </c:extLst>
          </c:dPt>
          <c:dPt>
            <c:idx val="16"/>
            <c:invertIfNegative val="0"/>
            <c:bubble3D val="0"/>
            <c:spPr>
              <a:solidFill>
                <a:srgbClr val="99FFFF"/>
              </a:solidFill>
              <a:effectLst/>
            </c:spPr>
            <c:extLst>
              <c:ext xmlns:c16="http://schemas.microsoft.com/office/drawing/2014/chart" uri="{C3380CC4-5D6E-409C-BE32-E72D297353CC}">
                <c16:uniqueId val="{000000BA-998A-497A-AEF9-CD6E7ABF0D0F}"/>
              </c:ext>
            </c:extLst>
          </c:dPt>
          <c:dPt>
            <c:idx val="17"/>
            <c:invertIfNegative val="0"/>
            <c:bubble3D val="0"/>
            <c:spPr>
              <a:solidFill>
                <a:srgbClr val="99FFFF"/>
              </a:solidFill>
              <a:effectLst/>
            </c:spPr>
            <c:extLst>
              <c:ext xmlns:c16="http://schemas.microsoft.com/office/drawing/2014/chart" uri="{C3380CC4-5D6E-409C-BE32-E72D297353CC}">
                <c16:uniqueId val="{000000BC-998A-497A-AEF9-CD6E7ABF0D0F}"/>
              </c:ext>
            </c:extLst>
          </c:dPt>
          <c:dPt>
            <c:idx val="18"/>
            <c:invertIfNegative val="0"/>
            <c:bubble3D val="0"/>
            <c:spPr>
              <a:solidFill>
                <a:srgbClr val="99FFFF"/>
              </a:solidFill>
              <a:effectLst/>
            </c:spPr>
            <c:extLst>
              <c:ext xmlns:c16="http://schemas.microsoft.com/office/drawing/2014/chart" uri="{C3380CC4-5D6E-409C-BE32-E72D297353CC}">
                <c16:uniqueId val="{000000BE-998A-497A-AEF9-CD6E7ABF0D0F}"/>
              </c:ext>
            </c:extLst>
          </c:dPt>
          <c:dPt>
            <c:idx val="19"/>
            <c:invertIfNegative val="0"/>
            <c:bubble3D val="0"/>
            <c:spPr>
              <a:solidFill>
                <a:srgbClr val="99FFFF"/>
              </a:solidFill>
              <a:effectLst/>
            </c:spPr>
            <c:extLst>
              <c:ext xmlns:c16="http://schemas.microsoft.com/office/drawing/2014/chart" uri="{C3380CC4-5D6E-409C-BE32-E72D297353CC}">
                <c16:uniqueId val="{000000C0-998A-497A-AEF9-CD6E7ABF0D0F}"/>
              </c:ext>
            </c:extLst>
          </c:dPt>
          <c:dPt>
            <c:idx val="20"/>
            <c:invertIfNegative val="0"/>
            <c:bubble3D val="0"/>
            <c:spPr>
              <a:solidFill>
                <a:srgbClr val="99FFFF"/>
              </a:solidFill>
              <a:effectLst/>
            </c:spPr>
            <c:extLst>
              <c:ext xmlns:c16="http://schemas.microsoft.com/office/drawing/2014/chart" uri="{C3380CC4-5D6E-409C-BE32-E72D297353CC}">
                <c16:uniqueId val="{000000C2-998A-497A-AEF9-CD6E7ABF0D0F}"/>
              </c:ext>
            </c:extLst>
          </c:dPt>
          <c:dPt>
            <c:idx val="21"/>
            <c:invertIfNegative val="0"/>
            <c:bubble3D val="0"/>
            <c:spPr>
              <a:solidFill>
                <a:srgbClr val="99FFFF"/>
              </a:solidFill>
              <a:effectLst/>
            </c:spPr>
            <c:extLst>
              <c:ext xmlns:c16="http://schemas.microsoft.com/office/drawing/2014/chart" uri="{C3380CC4-5D6E-409C-BE32-E72D297353CC}">
                <c16:uniqueId val="{000000C4-998A-497A-AEF9-CD6E7ABF0D0F}"/>
              </c:ext>
            </c:extLst>
          </c:dPt>
          <c:dPt>
            <c:idx val="22"/>
            <c:invertIfNegative val="0"/>
            <c:bubble3D val="0"/>
            <c:spPr>
              <a:solidFill>
                <a:srgbClr val="99FFFF"/>
              </a:solidFill>
              <a:effectLst/>
            </c:spPr>
            <c:extLst>
              <c:ext xmlns:c16="http://schemas.microsoft.com/office/drawing/2014/chart" uri="{C3380CC4-5D6E-409C-BE32-E72D297353CC}">
                <c16:uniqueId val="{000000C6-998A-497A-AEF9-CD6E7ABF0D0F}"/>
              </c:ext>
            </c:extLst>
          </c:dPt>
          <c:dPt>
            <c:idx val="23"/>
            <c:invertIfNegative val="0"/>
            <c:bubble3D val="0"/>
            <c:spPr>
              <a:solidFill>
                <a:srgbClr val="99FFFF"/>
              </a:solidFill>
              <a:effectLst/>
            </c:spPr>
            <c:extLst>
              <c:ext xmlns:c16="http://schemas.microsoft.com/office/drawing/2014/chart" uri="{C3380CC4-5D6E-409C-BE32-E72D297353CC}">
                <c16:uniqueId val="{000000C8-998A-497A-AEF9-CD6E7ABF0D0F}"/>
              </c:ext>
            </c:extLst>
          </c:dPt>
          <c:dPt>
            <c:idx val="24"/>
            <c:invertIfNegative val="0"/>
            <c:bubble3D val="0"/>
            <c:spPr>
              <a:solidFill>
                <a:srgbClr val="99FFFF"/>
              </a:solidFill>
              <a:effectLst/>
            </c:spPr>
            <c:extLst>
              <c:ext xmlns:c16="http://schemas.microsoft.com/office/drawing/2014/chart" uri="{C3380CC4-5D6E-409C-BE32-E72D297353CC}">
                <c16:uniqueId val="{000000CA-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8.800555020570755E-3</c:v>
              </c:pt>
              <c:pt idx="1">
                <c:v>0.19653497636318207</c:v>
              </c:pt>
              <c:pt idx="2">
                <c:v>1.8066110787913203E-3</c:v>
              </c:pt>
              <c:pt idx="3">
                <c:v>0.32973074913024902</c:v>
              </c:pt>
              <c:pt idx="4">
                <c:v>3.5660350695252419E-3</c:v>
              </c:pt>
              <c:pt idx="5">
                <c:v>3.3296216279268265E-2</c:v>
              </c:pt>
              <c:pt idx="6">
                <c:v>1.5068693161010742</c:v>
              </c:pt>
              <c:pt idx="7">
                <c:v>3.3688221126794815E-2</c:v>
              </c:pt>
              <c:pt idx="8">
                <c:v>2.517152763903141E-2</c:v>
              </c:pt>
              <c:pt idx="9">
                <c:v>2.4283444508910179E-2</c:v>
              </c:pt>
              <c:pt idx="10">
                <c:v>8.7054604664444923E-3</c:v>
              </c:pt>
              <c:pt idx="11">
                <c:v>0.12231924384832382</c:v>
              </c:pt>
              <c:pt idx="12">
                <c:v>0</c:v>
              </c:pt>
              <c:pt idx="13">
                <c:v>1.1962666511535645</c:v>
              </c:pt>
              <c:pt idx="14">
                <c:v>3.5904824733734131E-2</c:v>
              </c:pt>
              <c:pt idx="15">
                <c:v>1.0814287699759007E-2</c:v>
              </c:pt>
              <c:pt idx="16">
                <c:v>0.13202826678752899</c:v>
              </c:pt>
              <c:pt idx="17">
                <c:v>0.1500493586063385</c:v>
              </c:pt>
              <c:pt idx="18">
                <c:v>1.0833367109298706</c:v>
              </c:pt>
              <c:pt idx="19">
                <c:v>0.11597326397895813</c:v>
              </c:pt>
              <c:pt idx="20">
                <c:v>1.3247302770614624</c:v>
              </c:pt>
              <c:pt idx="21">
                <c:v>1.4107591472566128E-2</c:v>
              </c:pt>
              <c:pt idx="22">
                <c:v>1.2238473631441593E-2</c:v>
              </c:pt>
              <c:pt idx="23">
                <c:v>1.8524462357163429E-3</c:v>
              </c:pt>
              <c:pt idx="24">
                <c:v>0.26352861523628235</c:v>
              </c:pt>
            </c:numLit>
          </c:val>
          <c:extLst>
            <c:ext xmlns:c16="http://schemas.microsoft.com/office/drawing/2014/chart" uri="{C3380CC4-5D6E-409C-BE32-E72D297353CC}">
              <c16:uniqueId val="{000000CB-998A-497A-AEF9-CD6E7ABF0D0F}"/>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CD-998A-497A-AEF9-CD6E7ABF0D0F}"/>
              </c:ext>
            </c:extLst>
          </c:dPt>
          <c:dPt>
            <c:idx val="1"/>
            <c:invertIfNegative val="0"/>
            <c:bubble3D val="0"/>
            <c:spPr>
              <a:solidFill>
                <a:srgbClr val="00CCCC"/>
              </a:solidFill>
              <a:effectLst/>
            </c:spPr>
            <c:extLst>
              <c:ext xmlns:c16="http://schemas.microsoft.com/office/drawing/2014/chart" uri="{C3380CC4-5D6E-409C-BE32-E72D297353CC}">
                <c16:uniqueId val="{000000CF-998A-497A-AEF9-CD6E7ABF0D0F}"/>
              </c:ext>
            </c:extLst>
          </c:dPt>
          <c:dPt>
            <c:idx val="2"/>
            <c:invertIfNegative val="0"/>
            <c:bubble3D val="0"/>
            <c:spPr>
              <a:solidFill>
                <a:srgbClr val="00CCCC"/>
              </a:solidFill>
              <a:effectLst/>
            </c:spPr>
            <c:extLst>
              <c:ext xmlns:c16="http://schemas.microsoft.com/office/drawing/2014/chart" uri="{C3380CC4-5D6E-409C-BE32-E72D297353CC}">
                <c16:uniqueId val="{000000D1-998A-497A-AEF9-CD6E7ABF0D0F}"/>
              </c:ext>
            </c:extLst>
          </c:dPt>
          <c:dPt>
            <c:idx val="3"/>
            <c:invertIfNegative val="0"/>
            <c:bubble3D val="0"/>
            <c:spPr>
              <a:solidFill>
                <a:srgbClr val="00CCCC"/>
              </a:solidFill>
              <a:effectLst/>
            </c:spPr>
            <c:extLst>
              <c:ext xmlns:c16="http://schemas.microsoft.com/office/drawing/2014/chart" uri="{C3380CC4-5D6E-409C-BE32-E72D297353CC}">
                <c16:uniqueId val="{000000D3-998A-497A-AEF9-CD6E7ABF0D0F}"/>
              </c:ext>
            </c:extLst>
          </c:dPt>
          <c:dPt>
            <c:idx val="4"/>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D5-998A-497A-AEF9-CD6E7ABF0D0F}"/>
              </c:ext>
            </c:extLst>
          </c:dPt>
          <c:dPt>
            <c:idx val="5"/>
            <c:invertIfNegative val="0"/>
            <c:bubble3D val="0"/>
            <c:spPr>
              <a:solidFill>
                <a:srgbClr val="00CCCC"/>
              </a:solidFill>
              <a:effectLst/>
            </c:spPr>
            <c:extLst>
              <c:ext xmlns:c16="http://schemas.microsoft.com/office/drawing/2014/chart" uri="{C3380CC4-5D6E-409C-BE32-E72D297353CC}">
                <c16:uniqueId val="{000000D7-998A-497A-AEF9-CD6E7ABF0D0F}"/>
              </c:ext>
            </c:extLst>
          </c:dPt>
          <c:dPt>
            <c:idx val="6"/>
            <c:invertIfNegative val="0"/>
            <c:bubble3D val="0"/>
            <c:spPr>
              <a:solidFill>
                <a:srgbClr val="00CCCC"/>
              </a:solidFill>
              <a:effectLst/>
            </c:spPr>
            <c:extLst>
              <c:ext xmlns:c16="http://schemas.microsoft.com/office/drawing/2014/chart" uri="{C3380CC4-5D6E-409C-BE32-E72D297353CC}">
                <c16:uniqueId val="{000000D9-998A-497A-AEF9-CD6E7ABF0D0F}"/>
              </c:ext>
            </c:extLst>
          </c:dPt>
          <c:dPt>
            <c:idx val="7"/>
            <c:invertIfNegative val="0"/>
            <c:bubble3D val="0"/>
            <c:spPr>
              <a:solidFill>
                <a:srgbClr val="00CCCC"/>
              </a:solidFill>
              <a:effectLst/>
            </c:spPr>
            <c:extLst>
              <c:ext xmlns:c16="http://schemas.microsoft.com/office/drawing/2014/chart" uri="{C3380CC4-5D6E-409C-BE32-E72D297353CC}">
                <c16:uniqueId val="{000000DB-998A-497A-AEF9-CD6E7ABF0D0F}"/>
              </c:ext>
            </c:extLst>
          </c:dPt>
          <c:dPt>
            <c:idx val="8"/>
            <c:invertIfNegative val="0"/>
            <c:bubble3D val="0"/>
            <c:spPr>
              <a:solidFill>
                <a:srgbClr val="00CCCC"/>
              </a:solidFill>
              <a:effectLst/>
            </c:spPr>
            <c:extLst>
              <c:ext xmlns:c16="http://schemas.microsoft.com/office/drawing/2014/chart" uri="{C3380CC4-5D6E-409C-BE32-E72D297353CC}">
                <c16:uniqueId val="{000000DD-998A-497A-AEF9-CD6E7ABF0D0F}"/>
              </c:ext>
            </c:extLst>
          </c:dPt>
          <c:dPt>
            <c:idx val="9"/>
            <c:invertIfNegative val="0"/>
            <c:bubble3D val="0"/>
            <c:spPr>
              <a:solidFill>
                <a:srgbClr val="00CCCC"/>
              </a:solidFill>
              <a:effectLst/>
            </c:spPr>
            <c:extLst>
              <c:ext xmlns:c16="http://schemas.microsoft.com/office/drawing/2014/chart" uri="{C3380CC4-5D6E-409C-BE32-E72D297353CC}">
                <c16:uniqueId val="{000000DF-998A-497A-AEF9-CD6E7ABF0D0F}"/>
              </c:ext>
            </c:extLst>
          </c:dPt>
          <c:dPt>
            <c:idx val="10"/>
            <c:invertIfNegative val="0"/>
            <c:bubble3D val="0"/>
            <c:spPr>
              <a:solidFill>
                <a:srgbClr val="00CCCC"/>
              </a:solidFill>
              <a:effectLst/>
            </c:spPr>
            <c:extLst>
              <c:ext xmlns:c16="http://schemas.microsoft.com/office/drawing/2014/chart" uri="{C3380CC4-5D6E-409C-BE32-E72D297353CC}">
                <c16:uniqueId val="{000000E1-998A-497A-AEF9-CD6E7ABF0D0F}"/>
              </c:ext>
            </c:extLst>
          </c:dPt>
          <c:dPt>
            <c:idx val="11"/>
            <c:invertIfNegative val="0"/>
            <c:bubble3D val="0"/>
            <c:spPr>
              <a:solidFill>
                <a:srgbClr val="00CCCC"/>
              </a:solidFill>
              <a:effectLst/>
            </c:spPr>
            <c:extLst>
              <c:ext xmlns:c16="http://schemas.microsoft.com/office/drawing/2014/chart" uri="{C3380CC4-5D6E-409C-BE32-E72D297353CC}">
                <c16:uniqueId val="{000000E3-998A-497A-AEF9-CD6E7ABF0D0F}"/>
              </c:ext>
            </c:extLst>
          </c:dPt>
          <c:dPt>
            <c:idx val="12"/>
            <c:invertIfNegative val="0"/>
            <c:bubble3D val="0"/>
            <c:spPr>
              <a:solidFill>
                <a:srgbClr val="00CCCC"/>
              </a:solidFill>
              <a:effectLst/>
            </c:spPr>
            <c:extLst>
              <c:ext xmlns:c16="http://schemas.microsoft.com/office/drawing/2014/chart" uri="{C3380CC4-5D6E-409C-BE32-E72D297353CC}">
                <c16:uniqueId val="{000000E5-998A-497A-AEF9-CD6E7ABF0D0F}"/>
              </c:ext>
            </c:extLst>
          </c:dPt>
          <c:dPt>
            <c:idx val="13"/>
            <c:invertIfNegative val="0"/>
            <c:bubble3D val="0"/>
            <c:spPr>
              <a:solidFill>
                <a:srgbClr val="00CCCC"/>
              </a:solidFill>
              <a:effectLst/>
            </c:spPr>
            <c:extLst>
              <c:ext xmlns:c16="http://schemas.microsoft.com/office/drawing/2014/chart" uri="{C3380CC4-5D6E-409C-BE32-E72D297353CC}">
                <c16:uniqueId val="{000000E7-998A-497A-AEF9-CD6E7ABF0D0F}"/>
              </c:ext>
            </c:extLst>
          </c:dPt>
          <c:dPt>
            <c:idx val="14"/>
            <c:invertIfNegative val="0"/>
            <c:bubble3D val="0"/>
            <c:spPr>
              <a:solidFill>
                <a:srgbClr val="00CCCC"/>
              </a:solidFill>
              <a:effectLst/>
            </c:spPr>
            <c:extLst>
              <c:ext xmlns:c16="http://schemas.microsoft.com/office/drawing/2014/chart" uri="{C3380CC4-5D6E-409C-BE32-E72D297353CC}">
                <c16:uniqueId val="{000000E9-998A-497A-AEF9-CD6E7ABF0D0F}"/>
              </c:ext>
            </c:extLst>
          </c:dPt>
          <c:dPt>
            <c:idx val="15"/>
            <c:invertIfNegative val="0"/>
            <c:bubble3D val="0"/>
            <c:spPr>
              <a:solidFill>
                <a:srgbClr val="00CCCC"/>
              </a:solidFill>
              <a:effectLst/>
            </c:spPr>
            <c:extLst>
              <c:ext xmlns:c16="http://schemas.microsoft.com/office/drawing/2014/chart" uri="{C3380CC4-5D6E-409C-BE32-E72D297353CC}">
                <c16:uniqueId val="{000000EB-998A-497A-AEF9-CD6E7ABF0D0F}"/>
              </c:ext>
            </c:extLst>
          </c:dPt>
          <c:dPt>
            <c:idx val="16"/>
            <c:invertIfNegative val="0"/>
            <c:bubble3D val="0"/>
            <c:spPr>
              <a:solidFill>
                <a:srgbClr val="00CCCC"/>
              </a:solidFill>
              <a:effectLst/>
            </c:spPr>
            <c:extLst>
              <c:ext xmlns:c16="http://schemas.microsoft.com/office/drawing/2014/chart" uri="{C3380CC4-5D6E-409C-BE32-E72D297353CC}">
                <c16:uniqueId val="{000000ED-998A-497A-AEF9-CD6E7ABF0D0F}"/>
              </c:ext>
            </c:extLst>
          </c:dPt>
          <c:dPt>
            <c:idx val="17"/>
            <c:invertIfNegative val="0"/>
            <c:bubble3D val="0"/>
            <c:spPr>
              <a:solidFill>
                <a:srgbClr val="00CCCC"/>
              </a:solidFill>
              <a:effectLst/>
            </c:spPr>
            <c:extLst>
              <c:ext xmlns:c16="http://schemas.microsoft.com/office/drawing/2014/chart" uri="{C3380CC4-5D6E-409C-BE32-E72D297353CC}">
                <c16:uniqueId val="{000000EF-998A-497A-AEF9-CD6E7ABF0D0F}"/>
              </c:ext>
            </c:extLst>
          </c:dPt>
          <c:dPt>
            <c:idx val="18"/>
            <c:invertIfNegative val="0"/>
            <c:bubble3D val="0"/>
            <c:spPr>
              <a:solidFill>
                <a:srgbClr val="00CCCC"/>
              </a:solidFill>
              <a:effectLst/>
            </c:spPr>
            <c:extLst>
              <c:ext xmlns:c16="http://schemas.microsoft.com/office/drawing/2014/chart" uri="{C3380CC4-5D6E-409C-BE32-E72D297353CC}">
                <c16:uniqueId val="{000000F1-998A-497A-AEF9-CD6E7ABF0D0F}"/>
              </c:ext>
            </c:extLst>
          </c:dPt>
          <c:dPt>
            <c:idx val="19"/>
            <c:invertIfNegative val="0"/>
            <c:bubble3D val="0"/>
            <c:spPr>
              <a:solidFill>
                <a:srgbClr val="00CCCC"/>
              </a:solidFill>
              <a:effectLst/>
            </c:spPr>
            <c:extLst>
              <c:ext xmlns:c16="http://schemas.microsoft.com/office/drawing/2014/chart" uri="{C3380CC4-5D6E-409C-BE32-E72D297353CC}">
                <c16:uniqueId val="{000000F3-998A-497A-AEF9-CD6E7ABF0D0F}"/>
              </c:ext>
            </c:extLst>
          </c:dPt>
          <c:dPt>
            <c:idx val="20"/>
            <c:invertIfNegative val="0"/>
            <c:bubble3D val="0"/>
            <c:spPr>
              <a:solidFill>
                <a:srgbClr val="00CCCC"/>
              </a:solidFill>
              <a:effectLst/>
            </c:spPr>
            <c:extLst>
              <c:ext xmlns:c16="http://schemas.microsoft.com/office/drawing/2014/chart" uri="{C3380CC4-5D6E-409C-BE32-E72D297353CC}">
                <c16:uniqueId val="{000000F5-998A-497A-AEF9-CD6E7ABF0D0F}"/>
              </c:ext>
            </c:extLst>
          </c:dPt>
          <c:dPt>
            <c:idx val="21"/>
            <c:invertIfNegative val="0"/>
            <c:bubble3D val="0"/>
            <c:spPr>
              <a:solidFill>
                <a:srgbClr val="00CCCC"/>
              </a:solidFill>
              <a:effectLst/>
            </c:spPr>
            <c:extLst>
              <c:ext xmlns:c16="http://schemas.microsoft.com/office/drawing/2014/chart" uri="{C3380CC4-5D6E-409C-BE32-E72D297353CC}">
                <c16:uniqueId val="{000000F7-998A-497A-AEF9-CD6E7ABF0D0F}"/>
              </c:ext>
            </c:extLst>
          </c:dPt>
          <c:dPt>
            <c:idx val="22"/>
            <c:invertIfNegative val="0"/>
            <c:bubble3D val="0"/>
            <c:spPr>
              <a:solidFill>
                <a:srgbClr val="00CCCC"/>
              </a:solidFill>
              <a:effectLst/>
            </c:spPr>
            <c:extLst>
              <c:ext xmlns:c16="http://schemas.microsoft.com/office/drawing/2014/chart" uri="{C3380CC4-5D6E-409C-BE32-E72D297353CC}">
                <c16:uniqueId val="{000000F9-998A-497A-AEF9-CD6E7ABF0D0F}"/>
              </c:ext>
            </c:extLst>
          </c:dPt>
          <c:dPt>
            <c:idx val="23"/>
            <c:invertIfNegative val="0"/>
            <c:bubble3D val="0"/>
            <c:spPr>
              <a:solidFill>
                <a:srgbClr val="00CCCC"/>
              </a:solidFill>
              <a:effectLst/>
            </c:spPr>
            <c:extLst>
              <c:ext xmlns:c16="http://schemas.microsoft.com/office/drawing/2014/chart" uri="{C3380CC4-5D6E-409C-BE32-E72D297353CC}">
                <c16:uniqueId val="{000000FB-998A-497A-AEF9-CD6E7ABF0D0F}"/>
              </c:ext>
            </c:extLst>
          </c:dPt>
          <c:dPt>
            <c:idx val="24"/>
            <c:invertIfNegative val="0"/>
            <c:bubble3D val="0"/>
            <c:spPr>
              <a:solidFill>
                <a:srgbClr val="00CCCC"/>
              </a:solidFill>
              <a:effectLst/>
            </c:spPr>
            <c:extLst>
              <c:ext xmlns:c16="http://schemas.microsoft.com/office/drawing/2014/chart" uri="{C3380CC4-5D6E-409C-BE32-E72D297353CC}">
                <c16:uniqueId val="{000000FD-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0.17749592661857605</c:v>
              </c:pt>
              <c:pt idx="1">
                <c:v>0.90363353490829468</c:v>
              </c:pt>
              <c:pt idx="2">
                <c:v>0.3406413197517395</c:v>
              </c:pt>
              <c:pt idx="3">
                <c:v>0.2618497908115387</c:v>
              </c:pt>
              <c:pt idx="4">
                <c:v>0.26922091841697693</c:v>
              </c:pt>
              <c:pt idx="5">
                <c:v>0.14204017817974091</c:v>
              </c:pt>
              <c:pt idx="6">
                <c:v>0.44665950536727905</c:v>
              </c:pt>
              <c:pt idx="7">
                <c:v>0.38793152570724487</c:v>
              </c:pt>
              <c:pt idx="8">
                <c:v>0.30462390184402466</c:v>
              </c:pt>
              <c:pt idx="9">
                <c:v>0.39480730891227722</c:v>
              </c:pt>
              <c:pt idx="10">
                <c:v>0.40264996886253357</c:v>
              </c:pt>
              <c:pt idx="11">
                <c:v>0.3751349151134491</c:v>
              </c:pt>
              <c:pt idx="12">
                <c:v>0.37172585725784302</c:v>
              </c:pt>
              <c:pt idx="13">
                <c:v>0.30764380097389221</c:v>
              </c:pt>
              <c:pt idx="14">
                <c:v>0.4243488609790802</c:v>
              </c:pt>
              <c:pt idx="15">
                <c:v>0.38232117891311646</c:v>
              </c:pt>
              <c:pt idx="16">
                <c:v>0.37957963347434998</c:v>
              </c:pt>
              <c:pt idx="17">
                <c:v>0.27014461159706116</c:v>
              </c:pt>
              <c:pt idx="18">
                <c:v>0.15021124482154846</c:v>
              </c:pt>
              <c:pt idx="19">
                <c:v>0.57939457893371582</c:v>
              </c:pt>
              <c:pt idx="20">
                <c:v>0.46003592014312744</c:v>
              </c:pt>
              <c:pt idx="21">
                <c:v>0.43821695446968079</c:v>
              </c:pt>
              <c:pt idx="22">
                <c:v>0.58039015531539917</c:v>
              </c:pt>
              <c:pt idx="23">
                <c:v>0.63005375862121582</c:v>
              </c:pt>
              <c:pt idx="24">
                <c:v>0.4323844313621521</c:v>
              </c:pt>
            </c:numLit>
          </c:val>
          <c:extLst>
            <c:ext xmlns:c16="http://schemas.microsoft.com/office/drawing/2014/chart" uri="{C3380CC4-5D6E-409C-BE32-E72D297353CC}">
              <c16:uniqueId val="{000000FE-998A-497A-AEF9-CD6E7ABF0D0F}"/>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100-998A-497A-AEF9-CD6E7ABF0D0F}"/>
              </c:ext>
            </c:extLst>
          </c:dPt>
          <c:dPt>
            <c:idx val="1"/>
            <c:invertIfNegative val="0"/>
            <c:bubble3D val="0"/>
            <c:spPr>
              <a:solidFill>
                <a:srgbClr val="006666"/>
              </a:solidFill>
              <a:effectLst/>
            </c:spPr>
            <c:extLst>
              <c:ext xmlns:c16="http://schemas.microsoft.com/office/drawing/2014/chart" uri="{C3380CC4-5D6E-409C-BE32-E72D297353CC}">
                <c16:uniqueId val="{00000102-998A-497A-AEF9-CD6E7ABF0D0F}"/>
              </c:ext>
            </c:extLst>
          </c:dPt>
          <c:dPt>
            <c:idx val="2"/>
            <c:invertIfNegative val="0"/>
            <c:bubble3D val="0"/>
            <c:spPr>
              <a:solidFill>
                <a:srgbClr val="006666"/>
              </a:solidFill>
              <a:effectLst/>
            </c:spPr>
            <c:extLst>
              <c:ext xmlns:c16="http://schemas.microsoft.com/office/drawing/2014/chart" uri="{C3380CC4-5D6E-409C-BE32-E72D297353CC}">
                <c16:uniqueId val="{00000104-998A-497A-AEF9-CD6E7ABF0D0F}"/>
              </c:ext>
            </c:extLst>
          </c:dPt>
          <c:dPt>
            <c:idx val="3"/>
            <c:invertIfNegative val="0"/>
            <c:bubble3D val="0"/>
            <c:spPr>
              <a:solidFill>
                <a:srgbClr val="006666"/>
              </a:solidFill>
              <a:effectLst/>
            </c:spPr>
            <c:extLst>
              <c:ext xmlns:c16="http://schemas.microsoft.com/office/drawing/2014/chart" uri="{C3380CC4-5D6E-409C-BE32-E72D297353CC}">
                <c16:uniqueId val="{00000106-998A-497A-AEF9-CD6E7ABF0D0F}"/>
              </c:ext>
            </c:extLst>
          </c:dPt>
          <c:dPt>
            <c:idx val="4"/>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108-998A-497A-AEF9-CD6E7ABF0D0F}"/>
              </c:ext>
            </c:extLst>
          </c:dPt>
          <c:dPt>
            <c:idx val="5"/>
            <c:invertIfNegative val="0"/>
            <c:bubble3D val="0"/>
            <c:spPr>
              <a:solidFill>
                <a:srgbClr val="006666"/>
              </a:solidFill>
              <a:effectLst/>
            </c:spPr>
            <c:extLst>
              <c:ext xmlns:c16="http://schemas.microsoft.com/office/drawing/2014/chart" uri="{C3380CC4-5D6E-409C-BE32-E72D297353CC}">
                <c16:uniqueId val="{0000010A-998A-497A-AEF9-CD6E7ABF0D0F}"/>
              </c:ext>
            </c:extLst>
          </c:dPt>
          <c:dPt>
            <c:idx val="6"/>
            <c:invertIfNegative val="0"/>
            <c:bubble3D val="0"/>
            <c:spPr>
              <a:solidFill>
                <a:srgbClr val="006666"/>
              </a:solidFill>
              <a:effectLst/>
            </c:spPr>
            <c:extLst>
              <c:ext xmlns:c16="http://schemas.microsoft.com/office/drawing/2014/chart" uri="{C3380CC4-5D6E-409C-BE32-E72D297353CC}">
                <c16:uniqueId val="{0000010C-998A-497A-AEF9-CD6E7ABF0D0F}"/>
              </c:ext>
            </c:extLst>
          </c:dPt>
          <c:dPt>
            <c:idx val="7"/>
            <c:invertIfNegative val="0"/>
            <c:bubble3D val="0"/>
            <c:spPr>
              <a:solidFill>
                <a:srgbClr val="006666"/>
              </a:solidFill>
              <a:effectLst/>
            </c:spPr>
            <c:extLst>
              <c:ext xmlns:c16="http://schemas.microsoft.com/office/drawing/2014/chart" uri="{C3380CC4-5D6E-409C-BE32-E72D297353CC}">
                <c16:uniqueId val="{0000010E-998A-497A-AEF9-CD6E7ABF0D0F}"/>
              </c:ext>
            </c:extLst>
          </c:dPt>
          <c:dPt>
            <c:idx val="8"/>
            <c:invertIfNegative val="0"/>
            <c:bubble3D val="0"/>
            <c:spPr>
              <a:solidFill>
                <a:srgbClr val="006666"/>
              </a:solidFill>
              <a:effectLst/>
            </c:spPr>
            <c:extLst>
              <c:ext xmlns:c16="http://schemas.microsoft.com/office/drawing/2014/chart" uri="{C3380CC4-5D6E-409C-BE32-E72D297353CC}">
                <c16:uniqueId val="{00000110-998A-497A-AEF9-CD6E7ABF0D0F}"/>
              </c:ext>
            </c:extLst>
          </c:dPt>
          <c:dPt>
            <c:idx val="9"/>
            <c:invertIfNegative val="0"/>
            <c:bubble3D val="0"/>
            <c:spPr>
              <a:solidFill>
                <a:srgbClr val="006666"/>
              </a:solidFill>
              <a:effectLst/>
            </c:spPr>
            <c:extLst>
              <c:ext xmlns:c16="http://schemas.microsoft.com/office/drawing/2014/chart" uri="{C3380CC4-5D6E-409C-BE32-E72D297353CC}">
                <c16:uniqueId val="{00000112-998A-497A-AEF9-CD6E7ABF0D0F}"/>
              </c:ext>
            </c:extLst>
          </c:dPt>
          <c:dPt>
            <c:idx val="10"/>
            <c:invertIfNegative val="0"/>
            <c:bubble3D val="0"/>
            <c:spPr>
              <a:solidFill>
                <a:srgbClr val="006666"/>
              </a:solidFill>
              <a:effectLst/>
            </c:spPr>
            <c:extLst>
              <c:ext xmlns:c16="http://schemas.microsoft.com/office/drawing/2014/chart" uri="{C3380CC4-5D6E-409C-BE32-E72D297353CC}">
                <c16:uniqueId val="{00000114-998A-497A-AEF9-CD6E7ABF0D0F}"/>
              </c:ext>
            </c:extLst>
          </c:dPt>
          <c:dPt>
            <c:idx val="11"/>
            <c:invertIfNegative val="0"/>
            <c:bubble3D val="0"/>
            <c:spPr>
              <a:solidFill>
                <a:srgbClr val="006666"/>
              </a:solidFill>
              <a:effectLst/>
            </c:spPr>
            <c:extLst>
              <c:ext xmlns:c16="http://schemas.microsoft.com/office/drawing/2014/chart" uri="{C3380CC4-5D6E-409C-BE32-E72D297353CC}">
                <c16:uniqueId val="{00000116-998A-497A-AEF9-CD6E7ABF0D0F}"/>
              </c:ext>
            </c:extLst>
          </c:dPt>
          <c:dPt>
            <c:idx val="12"/>
            <c:invertIfNegative val="0"/>
            <c:bubble3D val="0"/>
            <c:spPr>
              <a:solidFill>
                <a:srgbClr val="006666"/>
              </a:solidFill>
              <a:effectLst/>
            </c:spPr>
            <c:extLst>
              <c:ext xmlns:c16="http://schemas.microsoft.com/office/drawing/2014/chart" uri="{C3380CC4-5D6E-409C-BE32-E72D297353CC}">
                <c16:uniqueId val="{00000118-998A-497A-AEF9-CD6E7ABF0D0F}"/>
              </c:ext>
            </c:extLst>
          </c:dPt>
          <c:dPt>
            <c:idx val="13"/>
            <c:invertIfNegative val="0"/>
            <c:bubble3D val="0"/>
            <c:spPr>
              <a:solidFill>
                <a:srgbClr val="006666"/>
              </a:solidFill>
              <a:effectLst/>
            </c:spPr>
            <c:extLst>
              <c:ext xmlns:c16="http://schemas.microsoft.com/office/drawing/2014/chart" uri="{C3380CC4-5D6E-409C-BE32-E72D297353CC}">
                <c16:uniqueId val="{0000011A-998A-497A-AEF9-CD6E7ABF0D0F}"/>
              </c:ext>
            </c:extLst>
          </c:dPt>
          <c:dPt>
            <c:idx val="14"/>
            <c:invertIfNegative val="0"/>
            <c:bubble3D val="0"/>
            <c:spPr>
              <a:solidFill>
                <a:srgbClr val="006666"/>
              </a:solidFill>
              <a:effectLst/>
            </c:spPr>
            <c:extLst>
              <c:ext xmlns:c16="http://schemas.microsoft.com/office/drawing/2014/chart" uri="{C3380CC4-5D6E-409C-BE32-E72D297353CC}">
                <c16:uniqueId val="{0000011C-998A-497A-AEF9-CD6E7ABF0D0F}"/>
              </c:ext>
            </c:extLst>
          </c:dPt>
          <c:dPt>
            <c:idx val="15"/>
            <c:invertIfNegative val="0"/>
            <c:bubble3D val="0"/>
            <c:spPr>
              <a:solidFill>
                <a:srgbClr val="006666"/>
              </a:solidFill>
              <a:effectLst/>
            </c:spPr>
            <c:extLst>
              <c:ext xmlns:c16="http://schemas.microsoft.com/office/drawing/2014/chart" uri="{C3380CC4-5D6E-409C-BE32-E72D297353CC}">
                <c16:uniqueId val="{0000011E-998A-497A-AEF9-CD6E7ABF0D0F}"/>
              </c:ext>
            </c:extLst>
          </c:dPt>
          <c:dPt>
            <c:idx val="16"/>
            <c:invertIfNegative val="0"/>
            <c:bubble3D val="0"/>
            <c:spPr>
              <a:solidFill>
                <a:srgbClr val="006666"/>
              </a:solidFill>
              <a:effectLst/>
            </c:spPr>
            <c:extLst>
              <c:ext xmlns:c16="http://schemas.microsoft.com/office/drawing/2014/chart" uri="{C3380CC4-5D6E-409C-BE32-E72D297353CC}">
                <c16:uniqueId val="{00000120-998A-497A-AEF9-CD6E7ABF0D0F}"/>
              </c:ext>
            </c:extLst>
          </c:dPt>
          <c:dPt>
            <c:idx val="17"/>
            <c:invertIfNegative val="0"/>
            <c:bubble3D val="0"/>
            <c:spPr>
              <a:solidFill>
                <a:srgbClr val="006666"/>
              </a:solidFill>
              <a:effectLst/>
            </c:spPr>
            <c:extLst>
              <c:ext xmlns:c16="http://schemas.microsoft.com/office/drawing/2014/chart" uri="{C3380CC4-5D6E-409C-BE32-E72D297353CC}">
                <c16:uniqueId val="{00000122-998A-497A-AEF9-CD6E7ABF0D0F}"/>
              </c:ext>
            </c:extLst>
          </c:dPt>
          <c:dPt>
            <c:idx val="18"/>
            <c:invertIfNegative val="0"/>
            <c:bubble3D val="0"/>
            <c:spPr>
              <a:solidFill>
                <a:srgbClr val="006666"/>
              </a:solidFill>
              <a:effectLst/>
            </c:spPr>
            <c:extLst>
              <c:ext xmlns:c16="http://schemas.microsoft.com/office/drawing/2014/chart" uri="{C3380CC4-5D6E-409C-BE32-E72D297353CC}">
                <c16:uniqueId val="{00000124-998A-497A-AEF9-CD6E7ABF0D0F}"/>
              </c:ext>
            </c:extLst>
          </c:dPt>
          <c:dPt>
            <c:idx val="19"/>
            <c:invertIfNegative val="0"/>
            <c:bubble3D val="0"/>
            <c:spPr>
              <a:solidFill>
                <a:srgbClr val="006666"/>
              </a:solidFill>
              <a:effectLst/>
            </c:spPr>
            <c:extLst>
              <c:ext xmlns:c16="http://schemas.microsoft.com/office/drawing/2014/chart" uri="{C3380CC4-5D6E-409C-BE32-E72D297353CC}">
                <c16:uniqueId val="{00000126-998A-497A-AEF9-CD6E7ABF0D0F}"/>
              </c:ext>
            </c:extLst>
          </c:dPt>
          <c:dPt>
            <c:idx val="20"/>
            <c:invertIfNegative val="0"/>
            <c:bubble3D val="0"/>
            <c:spPr>
              <a:solidFill>
                <a:srgbClr val="006666"/>
              </a:solidFill>
              <a:effectLst/>
            </c:spPr>
            <c:extLst>
              <c:ext xmlns:c16="http://schemas.microsoft.com/office/drawing/2014/chart" uri="{C3380CC4-5D6E-409C-BE32-E72D297353CC}">
                <c16:uniqueId val="{00000128-998A-497A-AEF9-CD6E7ABF0D0F}"/>
              </c:ext>
            </c:extLst>
          </c:dPt>
          <c:dPt>
            <c:idx val="21"/>
            <c:invertIfNegative val="0"/>
            <c:bubble3D val="0"/>
            <c:spPr>
              <a:solidFill>
                <a:srgbClr val="006666"/>
              </a:solidFill>
              <a:effectLst/>
            </c:spPr>
            <c:extLst>
              <c:ext xmlns:c16="http://schemas.microsoft.com/office/drawing/2014/chart" uri="{C3380CC4-5D6E-409C-BE32-E72D297353CC}">
                <c16:uniqueId val="{0000012A-998A-497A-AEF9-CD6E7ABF0D0F}"/>
              </c:ext>
            </c:extLst>
          </c:dPt>
          <c:dPt>
            <c:idx val="22"/>
            <c:invertIfNegative val="0"/>
            <c:bubble3D val="0"/>
            <c:spPr>
              <a:solidFill>
                <a:srgbClr val="006666"/>
              </a:solidFill>
              <a:effectLst/>
            </c:spPr>
            <c:extLst>
              <c:ext xmlns:c16="http://schemas.microsoft.com/office/drawing/2014/chart" uri="{C3380CC4-5D6E-409C-BE32-E72D297353CC}">
                <c16:uniqueId val="{0000012C-998A-497A-AEF9-CD6E7ABF0D0F}"/>
              </c:ext>
            </c:extLst>
          </c:dPt>
          <c:dPt>
            <c:idx val="23"/>
            <c:invertIfNegative val="0"/>
            <c:bubble3D val="0"/>
            <c:spPr>
              <a:solidFill>
                <a:srgbClr val="006666"/>
              </a:solidFill>
              <a:effectLst/>
            </c:spPr>
            <c:extLst>
              <c:ext xmlns:c16="http://schemas.microsoft.com/office/drawing/2014/chart" uri="{C3380CC4-5D6E-409C-BE32-E72D297353CC}">
                <c16:uniqueId val="{0000012E-998A-497A-AEF9-CD6E7ABF0D0F}"/>
              </c:ext>
            </c:extLst>
          </c:dPt>
          <c:dPt>
            <c:idx val="24"/>
            <c:invertIfNegative val="0"/>
            <c:bubble3D val="0"/>
            <c:spPr>
              <a:solidFill>
                <a:srgbClr val="006666"/>
              </a:solidFill>
              <a:effectLst/>
            </c:spPr>
            <c:extLst>
              <c:ext xmlns:c16="http://schemas.microsoft.com/office/drawing/2014/chart" uri="{C3380CC4-5D6E-409C-BE32-E72D297353CC}">
                <c16:uniqueId val="{00000130-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1.0441789627075195</c:v>
              </c:pt>
              <c:pt idx="1">
                <c:v>1.6174962520599365</c:v>
              </c:pt>
              <c:pt idx="2">
                <c:v>2.1522359848022461</c:v>
              </c:pt>
              <c:pt idx="3">
                <c:v>1.8487440347671509</c:v>
              </c:pt>
              <c:pt idx="4">
                <c:v>1.1210175752639771</c:v>
              </c:pt>
              <c:pt idx="5">
                <c:v>1.8904716968536377</c:v>
              </c:pt>
              <c:pt idx="6">
                <c:v>2.0239632129669189</c:v>
              </c:pt>
              <c:pt idx="7">
                <c:v>1.901272177696228</c:v>
              </c:pt>
              <c:pt idx="8">
                <c:v>2.7123479843139648</c:v>
              </c:pt>
              <c:pt idx="9">
                <c:v>2.4637715816497803</c:v>
              </c:pt>
              <c:pt idx="10">
                <c:v>3.1800456047058105</c:v>
              </c:pt>
              <c:pt idx="11">
                <c:v>3.8199727535247803</c:v>
              </c:pt>
              <c:pt idx="12">
                <c:v>2.1462650299072266</c:v>
              </c:pt>
              <c:pt idx="13">
                <c:v>3.3383638858795166</c:v>
              </c:pt>
              <c:pt idx="14">
                <c:v>3.1208994388580322</c:v>
              </c:pt>
              <c:pt idx="15">
                <c:v>4.1797981262207031</c:v>
              </c:pt>
              <c:pt idx="16">
                <c:v>3.2177069187164307</c:v>
              </c:pt>
              <c:pt idx="17">
                <c:v>2.8942024707794189</c:v>
              </c:pt>
              <c:pt idx="18">
                <c:v>3.600832462310791</c:v>
              </c:pt>
              <c:pt idx="19">
                <c:v>3.5670356750488281</c:v>
              </c:pt>
              <c:pt idx="20">
                <c:v>3.170689582824707</c:v>
              </c:pt>
              <c:pt idx="21">
                <c:v>2.053821325302124</c:v>
              </c:pt>
              <c:pt idx="22">
                <c:v>7.1374249458312988</c:v>
              </c:pt>
              <c:pt idx="23">
                <c:v>2.3987219333648682</c:v>
              </c:pt>
              <c:pt idx="24">
                <c:v>4.1154265403747559</c:v>
              </c:pt>
            </c:numLit>
          </c:val>
          <c:extLst>
            <c:ext xmlns:c16="http://schemas.microsoft.com/office/drawing/2014/chart" uri="{C3380CC4-5D6E-409C-BE32-E72D297353CC}">
              <c16:uniqueId val="{00000131-998A-497A-AEF9-CD6E7ABF0D0F}"/>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133-998A-497A-AEF9-CD6E7ABF0D0F}"/>
              </c:ext>
            </c:extLst>
          </c:dPt>
          <c:dPt>
            <c:idx val="1"/>
            <c:invertIfNegative val="0"/>
            <c:bubble3D val="0"/>
            <c:spPr>
              <a:solidFill>
                <a:srgbClr val="0080FF"/>
              </a:solidFill>
              <a:effectLst/>
            </c:spPr>
            <c:extLst>
              <c:ext xmlns:c16="http://schemas.microsoft.com/office/drawing/2014/chart" uri="{C3380CC4-5D6E-409C-BE32-E72D297353CC}">
                <c16:uniqueId val="{00000135-998A-497A-AEF9-CD6E7ABF0D0F}"/>
              </c:ext>
            </c:extLst>
          </c:dPt>
          <c:dPt>
            <c:idx val="2"/>
            <c:invertIfNegative val="0"/>
            <c:bubble3D val="0"/>
            <c:spPr>
              <a:solidFill>
                <a:srgbClr val="0080FF"/>
              </a:solidFill>
              <a:effectLst/>
            </c:spPr>
            <c:extLst>
              <c:ext xmlns:c16="http://schemas.microsoft.com/office/drawing/2014/chart" uri="{C3380CC4-5D6E-409C-BE32-E72D297353CC}">
                <c16:uniqueId val="{00000137-998A-497A-AEF9-CD6E7ABF0D0F}"/>
              </c:ext>
            </c:extLst>
          </c:dPt>
          <c:dPt>
            <c:idx val="3"/>
            <c:invertIfNegative val="0"/>
            <c:bubble3D val="0"/>
            <c:spPr>
              <a:solidFill>
                <a:srgbClr val="0080FF"/>
              </a:solidFill>
              <a:effectLst/>
            </c:spPr>
            <c:extLst>
              <c:ext xmlns:c16="http://schemas.microsoft.com/office/drawing/2014/chart" uri="{C3380CC4-5D6E-409C-BE32-E72D297353CC}">
                <c16:uniqueId val="{00000139-998A-497A-AEF9-CD6E7ABF0D0F}"/>
              </c:ext>
            </c:extLst>
          </c:dPt>
          <c:dPt>
            <c:idx val="4"/>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13B-998A-497A-AEF9-CD6E7ABF0D0F}"/>
              </c:ext>
            </c:extLst>
          </c:dPt>
          <c:dPt>
            <c:idx val="5"/>
            <c:invertIfNegative val="0"/>
            <c:bubble3D val="0"/>
            <c:spPr>
              <a:solidFill>
                <a:srgbClr val="0080FF"/>
              </a:solidFill>
              <a:effectLst/>
            </c:spPr>
            <c:extLst>
              <c:ext xmlns:c16="http://schemas.microsoft.com/office/drawing/2014/chart" uri="{C3380CC4-5D6E-409C-BE32-E72D297353CC}">
                <c16:uniqueId val="{0000013D-998A-497A-AEF9-CD6E7ABF0D0F}"/>
              </c:ext>
            </c:extLst>
          </c:dPt>
          <c:dPt>
            <c:idx val="6"/>
            <c:invertIfNegative val="0"/>
            <c:bubble3D val="0"/>
            <c:spPr>
              <a:solidFill>
                <a:srgbClr val="0080FF"/>
              </a:solidFill>
              <a:effectLst/>
            </c:spPr>
            <c:extLst>
              <c:ext xmlns:c16="http://schemas.microsoft.com/office/drawing/2014/chart" uri="{C3380CC4-5D6E-409C-BE32-E72D297353CC}">
                <c16:uniqueId val="{0000013F-998A-497A-AEF9-CD6E7ABF0D0F}"/>
              </c:ext>
            </c:extLst>
          </c:dPt>
          <c:dPt>
            <c:idx val="7"/>
            <c:invertIfNegative val="0"/>
            <c:bubble3D val="0"/>
            <c:spPr>
              <a:solidFill>
                <a:srgbClr val="0080FF"/>
              </a:solidFill>
              <a:effectLst/>
            </c:spPr>
            <c:extLst>
              <c:ext xmlns:c16="http://schemas.microsoft.com/office/drawing/2014/chart" uri="{C3380CC4-5D6E-409C-BE32-E72D297353CC}">
                <c16:uniqueId val="{00000141-998A-497A-AEF9-CD6E7ABF0D0F}"/>
              </c:ext>
            </c:extLst>
          </c:dPt>
          <c:dPt>
            <c:idx val="8"/>
            <c:invertIfNegative val="0"/>
            <c:bubble3D val="0"/>
            <c:spPr>
              <a:solidFill>
                <a:srgbClr val="0080FF"/>
              </a:solidFill>
              <a:effectLst/>
            </c:spPr>
            <c:extLst>
              <c:ext xmlns:c16="http://schemas.microsoft.com/office/drawing/2014/chart" uri="{C3380CC4-5D6E-409C-BE32-E72D297353CC}">
                <c16:uniqueId val="{00000143-998A-497A-AEF9-CD6E7ABF0D0F}"/>
              </c:ext>
            </c:extLst>
          </c:dPt>
          <c:dPt>
            <c:idx val="9"/>
            <c:invertIfNegative val="0"/>
            <c:bubble3D val="0"/>
            <c:spPr>
              <a:solidFill>
                <a:srgbClr val="0080FF"/>
              </a:solidFill>
              <a:effectLst/>
            </c:spPr>
            <c:extLst>
              <c:ext xmlns:c16="http://schemas.microsoft.com/office/drawing/2014/chart" uri="{C3380CC4-5D6E-409C-BE32-E72D297353CC}">
                <c16:uniqueId val="{00000145-998A-497A-AEF9-CD6E7ABF0D0F}"/>
              </c:ext>
            </c:extLst>
          </c:dPt>
          <c:dPt>
            <c:idx val="10"/>
            <c:invertIfNegative val="0"/>
            <c:bubble3D val="0"/>
            <c:spPr>
              <a:solidFill>
                <a:srgbClr val="0080FF"/>
              </a:solidFill>
              <a:effectLst/>
            </c:spPr>
            <c:extLst>
              <c:ext xmlns:c16="http://schemas.microsoft.com/office/drawing/2014/chart" uri="{C3380CC4-5D6E-409C-BE32-E72D297353CC}">
                <c16:uniqueId val="{00000147-998A-497A-AEF9-CD6E7ABF0D0F}"/>
              </c:ext>
            </c:extLst>
          </c:dPt>
          <c:dPt>
            <c:idx val="11"/>
            <c:invertIfNegative val="0"/>
            <c:bubble3D val="0"/>
            <c:spPr>
              <a:solidFill>
                <a:srgbClr val="0080FF"/>
              </a:solidFill>
              <a:effectLst/>
            </c:spPr>
            <c:extLst>
              <c:ext xmlns:c16="http://schemas.microsoft.com/office/drawing/2014/chart" uri="{C3380CC4-5D6E-409C-BE32-E72D297353CC}">
                <c16:uniqueId val="{00000149-998A-497A-AEF9-CD6E7ABF0D0F}"/>
              </c:ext>
            </c:extLst>
          </c:dPt>
          <c:dPt>
            <c:idx val="12"/>
            <c:invertIfNegative val="0"/>
            <c:bubble3D val="0"/>
            <c:spPr>
              <a:solidFill>
                <a:srgbClr val="0080FF"/>
              </a:solidFill>
              <a:effectLst/>
            </c:spPr>
            <c:extLst>
              <c:ext xmlns:c16="http://schemas.microsoft.com/office/drawing/2014/chart" uri="{C3380CC4-5D6E-409C-BE32-E72D297353CC}">
                <c16:uniqueId val="{0000014B-998A-497A-AEF9-CD6E7ABF0D0F}"/>
              </c:ext>
            </c:extLst>
          </c:dPt>
          <c:dPt>
            <c:idx val="13"/>
            <c:invertIfNegative val="0"/>
            <c:bubble3D val="0"/>
            <c:spPr>
              <a:solidFill>
                <a:srgbClr val="0080FF"/>
              </a:solidFill>
              <a:effectLst/>
            </c:spPr>
            <c:extLst>
              <c:ext xmlns:c16="http://schemas.microsoft.com/office/drawing/2014/chart" uri="{C3380CC4-5D6E-409C-BE32-E72D297353CC}">
                <c16:uniqueId val="{0000014D-998A-497A-AEF9-CD6E7ABF0D0F}"/>
              </c:ext>
            </c:extLst>
          </c:dPt>
          <c:dPt>
            <c:idx val="14"/>
            <c:invertIfNegative val="0"/>
            <c:bubble3D val="0"/>
            <c:spPr>
              <a:solidFill>
                <a:srgbClr val="0080FF"/>
              </a:solidFill>
              <a:effectLst/>
            </c:spPr>
            <c:extLst>
              <c:ext xmlns:c16="http://schemas.microsoft.com/office/drawing/2014/chart" uri="{C3380CC4-5D6E-409C-BE32-E72D297353CC}">
                <c16:uniqueId val="{0000014F-998A-497A-AEF9-CD6E7ABF0D0F}"/>
              </c:ext>
            </c:extLst>
          </c:dPt>
          <c:dPt>
            <c:idx val="15"/>
            <c:invertIfNegative val="0"/>
            <c:bubble3D val="0"/>
            <c:spPr>
              <a:solidFill>
                <a:srgbClr val="0080FF"/>
              </a:solidFill>
              <a:effectLst/>
            </c:spPr>
            <c:extLst>
              <c:ext xmlns:c16="http://schemas.microsoft.com/office/drawing/2014/chart" uri="{C3380CC4-5D6E-409C-BE32-E72D297353CC}">
                <c16:uniqueId val="{00000151-998A-497A-AEF9-CD6E7ABF0D0F}"/>
              </c:ext>
            </c:extLst>
          </c:dPt>
          <c:dPt>
            <c:idx val="16"/>
            <c:invertIfNegative val="0"/>
            <c:bubble3D val="0"/>
            <c:spPr>
              <a:solidFill>
                <a:srgbClr val="0080FF"/>
              </a:solidFill>
              <a:effectLst/>
            </c:spPr>
            <c:extLst>
              <c:ext xmlns:c16="http://schemas.microsoft.com/office/drawing/2014/chart" uri="{C3380CC4-5D6E-409C-BE32-E72D297353CC}">
                <c16:uniqueId val="{00000153-998A-497A-AEF9-CD6E7ABF0D0F}"/>
              </c:ext>
            </c:extLst>
          </c:dPt>
          <c:dPt>
            <c:idx val="17"/>
            <c:invertIfNegative val="0"/>
            <c:bubble3D val="0"/>
            <c:spPr>
              <a:solidFill>
                <a:srgbClr val="0080FF"/>
              </a:solidFill>
              <a:effectLst/>
            </c:spPr>
            <c:extLst>
              <c:ext xmlns:c16="http://schemas.microsoft.com/office/drawing/2014/chart" uri="{C3380CC4-5D6E-409C-BE32-E72D297353CC}">
                <c16:uniqueId val="{00000155-998A-497A-AEF9-CD6E7ABF0D0F}"/>
              </c:ext>
            </c:extLst>
          </c:dPt>
          <c:dPt>
            <c:idx val="18"/>
            <c:invertIfNegative val="0"/>
            <c:bubble3D val="0"/>
            <c:spPr>
              <a:solidFill>
                <a:srgbClr val="0080FF"/>
              </a:solidFill>
              <a:effectLst/>
            </c:spPr>
            <c:extLst>
              <c:ext xmlns:c16="http://schemas.microsoft.com/office/drawing/2014/chart" uri="{C3380CC4-5D6E-409C-BE32-E72D297353CC}">
                <c16:uniqueId val="{00000157-998A-497A-AEF9-CD6E7ABF0D0F}"/>
              </c:ext>
            </c:extLst>
          </c:dPt>
          <c:dPt>
            <c:idx val="19"/>
            <c:invertIfNegative val="0"/>
            <c:bubble3D val="0"/>
            <c:spPr>
              <a:solidFill>
                <a:srgbClr val="0080FF"/>
              </a:solidFill>
              <a:effectLst/>
            </c:spPr>
            <c:extLst>
              <c:ext xmlns:c16="http://schemas.microsoft.com/office/drawing/2014/chart" uri="{C3380CC4-5D6E-409C-BE32-E72D297353CC}">
                <c16:uniqueId val="{00000159-998A-497A-AEF9-CD6E7ABF0D0F}"/>
              </c:ext>
            </c:extLst>
          </c:dPt>
          <c:dPt>
            <c:idx val="20"/>
            <c:invertIfNegative val="0"/>
            <c:bubble3D val="0"/>
            <c:spPr>
              <a:solidFill>
                <a:srgbClr val="0080FF"/>
              </a:solidFill>
              <a:effectLst/>
            </c:spPr>
            <c:extLst>
              <c:ext xmlns:c16="http://schemas.microsoft.com/office/drawing/2014/chart" uri="{C3380CC4-5D6E-409C-BE32-E72D297353CC}">
                <c16:uniqueId val="{0000015B-998A-497A-AEF9-CD6E7ABF0D0F}"/>
              </c:ext>
            </c:extLst>
          </c:dPt>
          <c:dPt>
            <c:idx val="21"/>
            <c:invertIfNegative val="0"/>
            <c:bubble3D val="0"/>
            <c:spPr>
              <a:solidFill>
                <a:srgbClr val="0080FF"/>
              </a:solidFill>
              <a:effectLst/>
            </c:spPr>
            <c:extLst>
              <c:ext xmlns:c16="http://schemas.microsoft.com/office/drawing/2014/chart" uri="{C3380CC4-5D6E-409C-BE32-E72D297353CC}">
                <c16:uniqueId val="{0000015D-998A-497A-AEF9-CD6E7ABF0D0F}"/>
              </c:ext>
            </c:extLst>
          </c:dPt>
          <c:dPt>
            <c:idx val="22"/>
            <c:invertIfNegative val="0"/>
            <c:bubble3D val="0"/>
            <c:spPr>
              <a:solidFill>
                <a:srgbClr val="0080FF"/>
              </a:solidFill>
              <a:effectLst/>
            </c:spPr>
            <c:extLst>
              <c:ext xmlns:c16="http://schemas.microsoft.com/office/drawing/2014/chart" uri="{C3380CC4-5D6E-409C-BE32-E72D297353CC}">
                <c16:uniqueId val="{0000015F-998A-497A-AEF9-CD6E7ABF0D0F}"/>
              </c:ext>
            </c:extLst>
          </c:dPt>
          <c:dPt>
            <c:idx val="23"/>
            <c:invertIfNegative val="0"/>
            <c:bubble3D val="0"/>
            <c:spPr>
              <a:solidFill>
                <a:srgbClr val="0080FF"/>
              </a:solidFill>
              <a:effectLst/>
            </c:spPr>
            <c:extLst>
              <c:ext xmlns:c16="http://schemas.microsoft.com/office/drawing/2014/chart" uri="{C3380CC4-5D6E-409C-BE32-E72D297353CC}">
                <c16:uniqueId val="{00000161-998A-497A-AEF9-CD6E7ABF0D0F}"/>
              </c:ext>
            </c:extLst>
          </c:dPt>
          <c:dPt>
            <c:idx val="24"/>
            <c:invertIfNegative val="0"/>
            <c:bubble3D val="0"/>
            <c:spPr>
              <a:solidFill>
                <a:srgbClr val="0080FF"/>
              </a:solidFill>
              <a:effectLst/>
            </c:spPr>
            <c:extLst>
              <c:ext xmlns:c16="http://schemas.microsoft.com/office/drawing/2014/chart" uri="{C3380CC4-5D6E-409C-BE32-E72D297353CC}">
                <c16:uniqueId val="{00000163-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1.1022752523422241</c:v>
              </c:pt>
              <c:pt idx="1">
                <c:v>4.9010731279850006E-2</c:v>
              </c:pt>
              <c:pt idx="2">
                <c:v>0.75383394956588745</c:v>
              </c:pt>
              <c:pt idx="3">
                <c:v>0.78655874729156494</c:v>
              </c:pt>
              <c:pt idx="4">
                <c:v>2.1200690269470215</c:v>
              </c:pt>
              <c:pt idx="5">
                <c:v>1.7452576160430908</c:v>
              </c:pt>
              <c:pt idx="6">
                <c:v>0.41891604661941528</c:v>
              </c:pt>
              <c:pt idx="7">
                <c:v>1.9057784080505371</c:v>
              </c:pt>
              <c:pt idx="8">
                <c:v>1.1434060335159302</c:v>
              </c:pt>
              <c:pt idx="9">
                <c:v>1.9503935575485229</c:v>
              </c:pt>
              <c:pt idx="10">
                <c:v>2.3452658653259277</c:v>
              </c:pt>
              <c:pt idx="11">
                <c:v>1.5216124057769775</c:v>
              </c:pt>
              <c:pt idx="12">
                <c:v>3.49367356300354</c:v>
              </c:pt>
              <c:pt idx="13">
                <c:v>1.2985111474990845</c:v>
              </c:pt>
              <c:pt idx="14">
                <c:v>2.978198766708374</c:v>
              </c:pt>
              <c:pt idx="15">
                <c:v>1.9327846765518188</c:v>
              </c:pt>
              <c:pt idx="16">
                <c:v>3.2030236721038818</c:v>
              </c:pt>
              <c:pt idx="17">
                <c:v>3.8792815208435059</c:v>
              </c:pt>
              <c:pt idx="18">
                <c:v>2.1982400417327881</c:v>
              </c:pt>
              <c:pt idx="19">
                <c:v>2.919471263885498</c:v>
              </c:pt>
              <c:pt idx="20">
                <c:v>2.396449089050293</c:v>
              </c:pt>
              <c:pt idx="21">
                <c:v>5.5082836151123047</c:v>
              </c:pt>
              <c:pt idx="22">
                <c:v>1.8756406307220459</c:v>
              </c:pt>
              <c:pt idx="23">
                <c:v>10.337800979614258</c:v>
              </c:pt>
              <c:pt idx="24">
                <c:v>14.324542045593262</c:v>
              </c:pt>
            </c:numLit>
          </c:val>
          <c:extLst>
            <c:ext xmlns:c16="http://schemas.microsoft.com/office/drawing/2014/chart" uri="{C3380CC4-5D6E-409C-BE32-E72D297353CC}">
              <c16:uniqueId val="{00000164-998A-497A-AEF9-CD6E7ABF0D0F}"/>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166-998A-497A-AEF9-CD6E7ABF0D0F}"/>
              </c:ext>
            </c:extLst>
          </c:dPt>
          <c:dPt>
            <c:idx val="1"/>
            <c:invertIfNegative val="0"/>
            <c:bubble3D val="0"/>
            <c:spPr>
              <a:solidFill>
                <a:srgbClr val="004C99"/>
              </a:solidFill>
              <a:effectLst/>
            </c:spPr>
            <c:extLst>
              <c:ext xmlns:c16="http://schemas.microsoft.com/office/drawing/2014/chart" uri="{C3380CC4-5D6E-409C-BE32-E72D297353CC}">
                <c16:uniqueId val="{00000168-998A-497A-AEF9-CD6E7ABF0D0F}"/>
              </c:ext>
            </c:extLst>
          </c:dPt>
          <c:dPt>
            <c:idx val="2"/>
            <c:invertIfNegative val="0"/>
            <c:bubble3D val="0"/>
            <c:spPr>
              <a:solidFill>
                <a:srgbClr val="004C99"/>
              </a:solidFill>
              <a:effectLst/>
            </c:spPr>
            <c:extLst>
              <c:ext xmlns:c16="http://schemas.microsoft.com/office/drawing/2014/chart" uri="{C3380CC4-5D6E-409C-BE32-E72D297353CC}">
                <c16:uniqueId val="{0000016A-998A-497A-AEF9-CD6E7ABF0D0F}"/>
              </c:ext>
            </c:extLst>
          </c:dPt>
          <c:dPt>
            <c:idx val="3"/>
            <c:invertIfNegative val="0"/>
            <c:bubble3D val="0"/>
            <c:spPr>
              <a:solidFill>
                <a:srgbClr val="004C99"/>
              </a:solidFill>
              <a:effectLst/>
            </c:spPr>
            <c:extLst>
              <c:ext xmlns:c16="http://schemas.microsoft.com/office/drawing/2014/chart" uri="{C3380CC4-5D6E-409C-BE32-E72D297353CC}">
                <c16:uniqueId val="{0000016C-998A-497A-AEF9-CD6E7ABF0D0F}"/>
              </c:ext>
            </c:extLst>
          </c:dPt>
          <c:dPt>
            <c:idx val="4"/>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16E-998A-497A-AEF9-CD6E7ABF0D0F}"/>
              </c:ext>
            </c:extLst>
          </c:dPt>
          <c:dPt>
            <c:idx val="5"/>
            <c:invertIfNegative val="0"/>
            <c:bubble3D val="0"/>
            <c:spPr>
              <a:solidFill>
                <a:srgbClr val="004C99"/>
              </a:solidFill>
              <a:effectLst/>
            </c:spPr>
            <c:extLst>
              <c:ext xmlns:c16="http://schemas.microsoft.com/office/drawing/2014/chart" uri="{C3380CC4-5D6E-409C-BE32-E72D297353CC}">
                <c16:uniqueId val="{00000170-998A-497A-AEF9-CD6E7ABF0D0F}"/>
              </c:ext>
            </c:extLst>
          </c:dPt>
          <c:dPt>
            <c:idx val="6"/>
            <c:invertIfNegative val="0"/>
            <c:bubble3D val="0"/>
            <c:spPr>
              <a:solidFill>
                <a:srgbClr val="004C99"/>
              </a:solidFill>
              <a:effectLst/>
            </c:spPr>
            <c:extLst>
              <c:ext xmlns:c16="http://schemas.microsoft.com/office/drawing/2014/chart" uri="{C3380CC4-5D6E-409C-BE32-E72D297353CC}">
                <c16:uniqueId val="{00000172-998A-497A-AEF9-CD6E7ABF0D0F}"/>
              </c:ext>
            </c:extLst>
          </c:dPt>
          <c:dPt>
            <c:idx val="7"/>
            <c:invertIfNegative val="0"/>
            <c:bubble3D val="0"/>
            <c:spPr>
              <a:solidFill>
                <a:srgbClr val="004C99"/>
              </a:solidFill>
              <a:effectLst/>
            </c:spPr>
            <c:extLst>
              <c:ext xmlns:c16="http://schemas.microsoft.com/office/drawing/2014/chart" uri="{C3380CC4-5D6E-409C-BE32-E72D297353CC}">
                <c16:uniqueId val="{00000174-998A-497A-AEF9-CD6E7ABF0D0F}"/>
              </c:ext>
            </c:extLst>
          </c:dPt>
          <c:dPt>
            <c:idx val="8"/>
            <c:invertIfNegative val="0"/>
            <c:bubble3D val="0"/>
            <c:spPr>
              <a:solidFill>
                <a:srgbClr val="004C99"/>
              </a:solidFill>
              <a:effectLst/>
            </c:spPr>
            <c:extLst>
              <c:ext xmlns:c16="http://schemas.microsoft.com/office/drawing/2014/chart" uri="{C3380CC4-5D6E-409C-BE32-E72D297353CC}">
                <c16:uniqueId val="{00000176-998A-497A-AEF9-CD6E7ABF0D0F}"/>
              </c:ext>
            </c:extLst>
          </c:dPt>
          <c:dPt>
            <c:idx val="9"/>
            <c:invertIfNegative val="0"/>
            <c:bubble3D val="0"/>
            <c:spPr>
              <a:solidFill>
                <a:srgbClr val="004C99"/>
              </a:solidFill>
              <a:effectLst/>
            </c:spPr>
            <c:extLst>
              <c:ext xmlns:c16="http://schemas.microsoft.com/office/drawing/2014/chart" uri="{C3380CC4-5D6E-409C-BE32-E72D297353CC}">
                <c16:uniqueId val="{00000178-998A-497A-AEF9-CD6E7ABF0D0F}"/>
              </c:ext>
            </c:extLst>
          </c:dPt>
          <c:dPt>
            <c:idx val="10"/>
            <c:invertIfNegative val="0"/>
            <c:bubble3D val="0"/>
            <c:spPr>
              <a:solidFill>
                <a:srgbClr val="004C99"/>
              </a:solidFill>
              <a:effectLst/>
            </c:spPr>
            <c:extLst>
              <c:ext xmlns:c16="http://schemas.microsoft.com/office/drawing/2014/chart" uri="{C3380CC4-5D6E-409C-BE32-E72D297353CC}">
                <c16:uniqueId val="{0000017A-998A-497A-AEF9-CD6E7ABF0D0F}"/>
              </c:ext>
            </c:extLst>
          </c:dPt>
          <c:dPt>
            <c:idx val="11"/>
            <c:invertIfNegative val="0"/>
            <c:bubble3D val="0"/>
            <c:spPr>
              <a:solidFill>
                <a:srgbClr val="004C99"/>
              </a:solidFill>
              <a:effectLst/>
            </c:spPr>
            <c:extLst>
              <c:ext xmlns:c16="http://schemas.microsoft.com/office/drawing/2014/chart" uri="{C3380CC4-5D6E-409C-BE32-E72D297353CC}">
                <c16:uniqueId val="{0000017C-998A-497A-AEF9-CD6E7ABF0D0F}"/>
              </c:ext>
            </c:extLst>
          </c:dPt>
          <c:dPt>
            <c:idx val="12"/>
            <c:invertIfNegative val="0"/>
            <c:bubble3D val="0"/>
            <c:spPr>
              <a:solidFill>
                <a:srgbClr val="004C99"/>
              </a:solidFill>
              <a:effectLst/>
            </c:spPr>
            <c:extLst>
              <c:ext xmlns:c16="http://schemas.microsoft.com/office/drawing/2014/chart" uri="{C3380CC4-5D6E-409C-BE32-E72D297353CC}">
                <c16:uniqueId val="{0000017E-998A-497A-AEF9-CD6E7ABF0D0F}"/>
              </c:ext>
            </c:extLst>
          </c:dPt>
          <c:dPt>
            <c:idx val="13"/>
            <c:invertIfNegative val="0"/>
            <c:bubble3D val="0"/>
            <c:spPr>
              <a:solidFill>
                <a:srgbClr val="004C99"/>
              </a:solidFill>
              <a:effectLst/>
            </c:spPr>
            <c:extLst>
              <c:ext xmlns:c16="http://schemas.microsoft.com/office/drawing/2014/chart" uri="{C3380CC4-5D6E-409C-BE32-E72D297353CC}">
                <c16:uniqueId val="{00000180-998A-497A-AEF9-CD6E7ABF0D0F}"/>
              </c:ext>
            </c:extLst>
          </c:dPt>
          <c:dPt>
            <c:idx val="14"/>
            <c:invertIfNegative val="0"/>
            <c:bubble3D val="0"/>
            <c:spPr>
              <a:solidFill>
                <a:srgbClr val="004C99"/>
              </a:solidFill>
              <a:effectLst/>
            </c:spPr>
            <c:extLst>
              <c:ext xmlns:c16="http://schemas.microsoft.com/office/drawing/2014/chart" uri="{C3380CC4-5D6E-409C-BE32-E72D297353CC}">
                <c16:uniqueId val="{00000182-998A-497A-AEF9-CD6E7ABF0D0F}"/>
              </c:ext>
            </c:extLst>
          </c:dPt>
          <c:dPt>
            <c:idx val="15"/>
            <c:invertIfNegative val="0"/>
            <c:bubble3D val="0"/>
            <c:spPr>
              <a:solidFill>
                <a:srgbClr val="004C99"/>
              </a:solidFill>
              <a:effectLst/>
            </c:spPr>
            <c:extLst>
              <c:ext xmlns:c16="http://schemas.microsoft.com/office/drawing/2014/chart" uri="{C3380CC4-5D6E-409C-BE32-E72D297353CC}">
                <c16:uniqueId val="{00000184-998A-497A-AEF9-CD6E7ABF0D0F}"/>
              </c:ext>
            </c:extLst>
          </c:dPt>
          <c:dPt>
            <c:idx val="16"/>
            <c:invertIfNegative val="0"/>
            <c:bubble3D val="0"/>
            <c:spPr>
              <a:solidFill>
                <a:srgbClr val="004C99"/>
              </a:solidFill>
              <a:effectLst/>
            </c:spPr>
            <c:extLst>
              <c:ext xmlns:c16="http://schemas.microsoft.com/office/drawing/2014/chart" uri="{C3380CC4-5D6E-409C-BE32-E72D297353CC}">
                <c16:uniqueId val="{00000186-998A-497A-AEF9-CD6E7ABF0D0F}"/>
              </c:ext>
            </c:extLst>
          </c:dPt>
          <c:dPt>
            <c:idx val="17"/>
            <c:invertIfNegative val="0"/>
            <c:bubble3D val="0"/>
            <c:spPr>
              <a:solidFill>
                <a:srgbClr val="004C99"/>
              </a:solidFill>
              <a:effectLst/>
            </c:spPr>
            <c:extLst>
              <c:ext xmlns:c16="http://schemas.microsoft.com/office/drawing/2014/chart" uri="{C3380CC4-5D6E-409C-BE32-E72D297353CC}">
                <c16:uniqueId val="{00000188-998A-497A-AEF9-CD6E7ABF0D0F}"/>
              </c:ext>
            </c:extLst>
          </c:dPt>
          <c:dPt>
            <c:idx val="18"/>
            <c:invertIfNegative val="0"/>
            <c:bubble3D val="0"/>
            <c:spPr>
              <a:solidFill>
                <a:srgbClr val="004C99"/>
              </a:solidFill>
              <a:effectLst/>
            </c:spPr>
            <c:extLst>
              <c:ext xmlns:c16="http://schemas.microsoft.com/office/drawing/2014/chart" uri="{C3380CC4-5D6E-409C-BE32-E72D297353CC}">
                <c16:uniqueId val="{0000018A-998A-497A-AEF9-CD6E7ABF0D0F}"/>
              </c:ext>
            </c:extLst>
          </c:dPt>
          <c:dPt>
            <c:idx val="19"/>
            <c:invertIfNegative val="0"/>
            <c:bubble3D val="0"/>
            <c:spPr>
              <a:solidFill>
                <a:srgbClr val="004C99"/>
              </a:solidFill>
              <a:effectLst/>
            </c:spPr>
            <c:extLst>
              <c:ext xmlns:c16="http://schemas.microsoft.com/office/drawing/2014/chart" uri="{C3380CC4-5D6E-409C-BE32-E72D297353CC}">
                <c16:uniqueId val="{0000018C-998A-497A-AEF9-CD6E7ABF0D0F}"/>
              </c:ext>
            </c:extLst>
          </c:dPt>
          <c:dPt>
            <c:idx val="20"/>
            <c:invertIfNegative val="0"/>
            <c:bubble3D val="0"/>
            <c:spPr>
              <a:solidFill>
                <a:srgbClr val="004C99"/>
              </a:solidFill>
              <a:effectLst/>
            </c:spPr>
            <c:extLst>
              <c:ext xmlns:c16="http://schemas.microsoft.com/office/drawing/2014/chart" uri="{C3380CC4-5D6E-409C-BE32-E72D297353CC}">
                <c16:uniqueId val="{0000018E-998A-497A-AEF9-CD6E7ABF0D0F}"/>
              </c:ext>
            </c:extLst>
          </c:dPt>
          <c:dPt>
            <c:idx val="21"/>
            <c:invertIfNegative val="0"/>
            <c:bubble3D val="0"/>
            <c:spPr>
              <a:solidFill>
                <a:srgbClr val="004C99"/>
              </a:solidFill>
              <a:effectLst/>
            </c:spPr>
            <c:extLst>
              <c:ext xmlns:c16="http://schemas.microsoft.com/office/drawing/2014/chart" uri="{C3380CC4-5D6E-409C-BE32-E72D297353CC}">
                <c16:uniqueId val="{00000190-998A-497A-AEF9-CD6E7ABF0D0F}"/>
              </c:ext>
            </c:extLst>
          </c:dPt>
          <c:dPt>
            <c:idx val="22"/>
            <c:invertIfNegative val="0"/>
            <c:bubble3D val="0"/>
            <c:spPr>
              <a:solidFill>
                <a:srgbClr val="004C99"/>
              </a:solidFill>
              <a:effectLst/>
            </c:spPr>
            <c:extLst>
              <c:ext xmlns:c16="http://schemas.microsoft.com/office/drawing/2014/chart" uri="{C3380CC4-5D6E-409C-BE32-E72D297353CC}">
                <c16:uniqueId val="{00000192-998A-497A-AEF9-CD6E7ABF0D0F}"/>
              </c:ext>
            </c:extLst>
          </c:dPt>
          <c:dPt>
            <c:idx val="23"/>
            <c:invertIfNegative val="0"/>
            <c:bubble3D val="0"/>
            <c:spPr>
              <a:solidFill>
                <a:srgbClr val="004C99"/>
              </a:solidFill>
              <a:effectLst/>
            </c:spPr>
            <c:extLst>
              <c:ext xmlns:c16="http://schemas.microsoft.com/office/drawing/2014/chart" uri="{C3380CC4-5D6E-409C-BE32-E72D297353CC}">
                <c16:uniqueId val="{00000194-998A-497A-AEF9-CD6E7ABF0D0F}"/>
              </c:ext>
            </c:extLst>
          </c:dPt>
          <c:dPt>
            <c:idx val="24"/>
            <c:invertIfNegative val="0"/>
            <c:bubble3D val="0"/>
            <c:spPr>
              <a:solidFill>
                <a:srgbClr val="004C99"/>
              </a:solidFill>
              <a:effectLst/>
            </c:spPr>
            <c:extLst>
              <c:ext xmlns:c16="http://schemas.microsoft.com/office/drawing/2014/chart" uri="{C3380CC4-5D6E-409C-BE32-E72D297353CC}">
                <c16:uniqueId val="{00000196-998A-497A-AEF9-CD6E7ABF0D0F}"/>
              </c:ext>
            </c:extLst>
          </c:dPt>
          <c:cat>
            <c:strLit>
              <c:ptCount val="25"/>
              <c:pt idx="0">
                <c:v>Pornainen</c:v>
              </c:pt>
              <c:pt idx="1">
                <c:v>Hanko</c:v>
              </c:pt>
              <c:pt idx="2">
                <c:v>Masku</c:v>
              </c:pt>
              <c:pt idx="3">
                <c:v>Ilomantsi</c:v>
              </c:pt>
              <c:pt idx="4">
                <c:v>--&gt;  Rusko</c:v>
              </c:pt>
              <c:pt idx="5">
                <c:v>Kemiönsaari</c:v>
              </c:pt>
              <c:pt idx="6">
                <c:v>Karkkila</c:v>
              </c:pt>
              <c:pt idx="7">
                <c:v>Hausjärvi</c:v>
              </c:pt>
              <c:pt idx="8">
                <c:v>Suomussalmi</c:v>
              </c:pt>
              <c:pt idx="9">
                <c:v>Nousiainen</c:v>
              </c:pt>
              <c:pt idx="10">
                <c:v>Aura</c:v>
              </c:pt>
              <c:pt idx="11">
                <c:v>Orivesi</c:v>
              </c:pt>
              <c:pt idx="12">
                <c:v>Sauvo</c:v>
              </c:pt>
              <c:pt idx="13">
                <c:v>Suonenjoki</c:v>
              </c:pt>
              <c:pt idx="14">
                <c:v>Laitila</c:v>
              </c:pt>
              <c:pt idx="15">
                <c:v>Kuhmoinen</c:v>
              </c:pt>
              <c:pt idx="16">
                <c:v>Jokioinen</c:v>
              </c:pt>
              <c:pt idx="17">
                <c:v>Mynämäki</c:v>
              </c:pt>
              <c:pt idx="18">
                <c:v>Padasjoki</c:v>
              </c:pt>
              <c:pt idx="19">
                <c:v>Ikaalinen</c:v>
              </c:pt>
              <c:pt idx="20">
                <c:v>Iitti</c:v>
              </c:pt>
              <c:pt idx="21">
                <c:v>Somero</c:v>
              </c:pt>
              <c:pt idx="22">
                <c:v>Luumäki</c:v>
              </c:pt>
              <c:pt idx="23">
                <c:v>Punkalaidun</c:v>
              </c:pt>
              <c:pt idx="24">
                <c:v>Oripää</c:v>
              </c:pt>
            </c:strLit>
          </c:cat>
          <c:val>
            <c:numLit>
              <c:formatCode>General</c:formatCode>
              <c:ptCount val="25"/>
              <c:pt idx="0">
                <c:v>0.1322404146194458</c:v>
              </c:pt>
              <c:pt idx="1">
                <c:v>9.6768446266651154E-2</c:v>
              </c:pt>
              <c:pt idx="2">
                <c:v>8.3777196705341339E-2</c:v>
              </c:pt>
              <c:pt idx="3">
                <c:v>0.20238137245178223</c:v>
              </c:pt>
              <c:pt idx="4">
                <c:v>0.22020478546619415</c:v>
              </c:pt>
              <c:pt idx="5">
                <c:v>0.20858992636203766</c:v>
              </c:pt>
              <c:pt idx="6">
                <c:v>0.10195586830377579</c:v>
              </c:pt>
              <c:pt idx="7">
                <c:v>0.20138852298259735</c:v>
              </c:pt>
              <c:pt idx="8">
                <c:v>0.34799712896347046</c:v>
              </c:pt>
              <c:pt idx="9">
                <c:v>0.10281015932559967</c:v>
              </c:pt>
              <c:pt idx="10">
                <c:v>9.9985271692276001E-2</c:v>
              </c:pt>
              <c:pt idx="11">
                <c:v>0.18660189211368561</c:v>
              </c:pt>
              <c:pt idx="12">
                <c:v>0.17102654278278351</c:v>
              </c:pt>
              <c:pt idx="13">
                <c:v>0.23635272681713104</c:v>
              </c:pt>
              <c:pt idx="14">
                <c:v>0.21947012841701508</c:v>
              </c:pt>
              <c:pt idx="15">
                <c:v>0.20785187184810638</c:v>
              </c:pt>
              <c:pt idx="16">
                <c:v>0.30779772996902466</c:v>
              </c:pt>
              <c:pt idx="17">
                <c:v>0.10645557940006256</c:v>
              </c:pt>
              <c:pt idx="18">
                <c:v>0.22284956276416779</c:v>
              </c:pt>
              <c:pt idx="19">
                <c:v>0.19096015393733978</c:v>
              </c:pt>
              <c:pt idx="20">
                <c:v>0.14846231043338776</c:v>
              </c:pt>
              <c:pt idx="21">
                <c:v>0.30631640553474426</c:v>
              </c:pt>
              <c:pt idx="22">
                <c:v>0.13736894726753235</c:v>
              </c:pt>
              <c:pt idx="23">
                <c:v>0.1726682186126709</c:v>
              </c:pt>
              <c:pt idx="24">
                <c:v>0.15760111808776855</c:v>
              </c:pt>
            </c:numLit>
          </c:val>
          <c:extLst>
            <c:ext xmlns:c16="http://schemas.microsoft.com/office/drawing/2014/chart" uri="{C3380CC4-5D6E-409C-BE32-E72D297353CC}">
              <c16:uniqueId val="{00000197-998A-497A-AEF9-CD6E7ABF0D0F}"/>
            </c:ext>
          </c:extLst>
        </c:ser>
        <c:dLbls>
          <c:showLegendKey val="0"/>
          <c:showVal val="0"/>
          <c:showCatName val="0"/>
          <c:showSerName val="0"/>
          <c:showPercent val="0"/>
          <c:showBubbleSize val="0"/>
        </c:dLbls>
        <c:gapWidth val="75"/>
        <c:overlap val="100"/>
        <c:axId val="235102592"/>
        <c:axId val="235104128"/>
      </c:barChart>
      <c:catAx>
        <c:axId val="235102592"/>
        <c:scaling>
          <c:orientation val="minMax"/>
        </c:scaling>
        <c:delete val="0"/>
        <c:axPos val="b"/>
        <c:numFmt formatCode="General" sourceLinked="0"/>
        <c:majorTickMark val="none"/>
        <c:minorTickMark val="none"/>
        <c:tickLblPos val="nextTo"/>
        <c:crossAx val="235104128"/>
        <c:crosses val="autoZero"/>
        <c:auto val="1"/>
        <c:lblAlgn val="ctr"/>
        <c:lblOffset val="100"/>
        <c:tickLblSkip val="1"/>
        <c:noMultiLvlLbl val="0"/>
      </c:catAx>
      <c:valAx>
        <c:axId val="2351041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35102592"/>
        <c:crosses val="autoZero"/>
        <c:crossBetween val="between"/>
      </c:valAx>
    </c:plotArea>
    <c:legend>
      <c:legendPos val="b"/>
      <c:layout>
        <c:manualLayout>
          <c:xMode val="edge"/>
          <c:yMode val="edge"/>
          <c:x val="0.04"/>
          <c:y val="9.7560975609756097E-3"/>
          <c:w val="0.82352941176470584"/>
          <c:h val="8.5365853658536592E-2"/>
        </c:manualLayout>
      </c:layout>
      <c:overlay val="0"/>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latin typeface="Abadi ExtraLight" panose="020B0204020104020204" pitchFamily="34" charset="0"/>
        </a:defRPr>
      </a:pPr>
      <a:endParaRPr lang="fi-FI"/>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21216627582569128"/>
          <c:w val="0.93690709622987378"/>
          <c:h val="0.78783386192966021"/>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66C3-4362-A8D8-CEB88237FABF}"/>
              </c:ext>
            </c:extLst>
          </c:dPt>
          <c:dPt>
            <c:idx val="1"/>
            <c:invertIfNegative val="0"/>
            <c:bubble3D val="0"/>
            <c:spPr>
              <a:solidFill>
                <a:srgbClr val="CCFF99"/>
              </a:solidFill>
              <a:effectLst/>
            </c:spPr>
            <c:extLst>
              <c:ext xmlns:c16="http://schemas.microsoft.com/office/drawing/2014/chart" uri="{C3380CC4-5D6E-409C-BE32-E72D297353CC}">
                <c16:uniqueId val="{00000003-66C3-4362-A8D8-CEB88237FABF}"/>
              </c:ext>
            </c:extLst>
          </c:dPt>
          <c:dPt>
            <c:idx val="2"/>
            <c:invertIfNegative val="0"/>
            <c:bubble3D val="0"/>
            <c:spPr>
              <a:solidFill>
                <a:srgbClr val="CCFF99"/>
              </a:solidFill>
              <a:effectLst/>
            </c:spPr>
            <c:extLst>
              <c:ext xmlns:c16="http://schemas.microsoft.com/office/drawing/2014/chart" uri="{C3380CC4-5D6E-409C-BE32-E72D297353CC}">
                <c16:uniqueId val="{00000005-66C3-4362-A8D8-CEB88237FABF}"/>
              </c:ext>
            </c:extLst>
          </c:dPt>
          <c:dPt>
            <c:idx val="3"/>
            <c:invertIfNegative val="0"/>
            <c:bubble3D val="0"/>
            <c:spPr>
              <a:solidFill>
                <a:srgbClr val="CCFF99"/>
              </a:solidFill>
              <a:effectLst/>
            </c:spPr>
            <c:extLst>
              <c:ext xmlns:c16="http://schemas.microsoft.com/office/drawing/2014/chart" uri="{C3380CC4-5D6E-409C-BE32-E72D297353CC}">
                <c16:uniqueId val="{00000007-66C3-4362-A8D8-CEB88237FABF}"/>
              </c:ext>
            </c:extLst>
          </c:dPt>
          <c:dPt>
            <c:idx val="4"/>
            <c:invertIfNegative val="0"/>
            <c:bubble3D val="0"/>
            <c:spPr>
              <a:solidFill>
                <a:srgbClr val="CCFF99"/>
              </a:solidFill>
              <a:effectLst/>
            </c:spPr>
            <c:extLst>
              <c:ext xmlns:c16="http://schemas.microsoft.com/office/drawing/2014/chart" uri="{C3380CC4-5D6E-409C-BE32-E72D297353CC}">
                <c16:uniqueId val="{00000009-66C3-4362-A8D8-CEB88237FABF}"/>
              </c:ext>
            </c:extLst>
          </c:dPt>
          <c:dPt>
            <c:idx val="5"/>
            <c:invertIfNegative val="0"/>
            <c:bubble3D val="0"/>
            <c:spPr>
              <a:solidFill>
                <a:srgbClr val="CCFF99"/>
              </a:solidFill>
              <a:effectLst/>
            </c:spPr>
            <c:extLst>
              <c:ext xmlns:c16="http://schemas.microsoft.com/office/drawing/2014/chart" uri="{C3380CC4-5D6E-409C-BE32-E72D297353CC}">
                <c16:uniqueId val="{0000000B-66C3-4362-A8D8-CEB88237FABF}"/>
              </c:ext>
            </c:extLst>
          </c:dPt>
          <c:dPt>
            <c:idx val="6"/>
            <c:invertIfNegative val="0"/>
            <c:bubble3D val="0"/>
            <c:spPr>
              <a:solidFill>
                <a:srgbClr val="CCFF99"/>
              </a:solidFill>
              <a:effectLst/>
            </c:spPr>
            <c:extLst>
              <c:ext xmlns:c16="http://schemas.microsoft.com/office/drawing/2014/chart" uri="{C3380CC4-5D6E-409C-BE32-E72D297353CC}">
                <c16:uniqueId val="{0000000D-66C3-4362-A8D8-CEB88237FABF}"/>
              </c:ext>
            </c:extLst>
          </c:dPt>
          <c:dPt>
            <c:idx val="7"/>
            <c:invertIfNegative val="0"/>
            <c:bubble3D val="0"/>
            <c:spPr>
              <a:solidFill>
                <a:srgbClr val="CCFF99"/>
              </a:solidFill>
              <a:effectLst/>
            </c:spPr>
            <c:extLst>
              <c:ext xmlns:c16="http://schemas.microsoft.com/office/drawing/2014/chart" uri="{C3380CC4-5D6E-409C-BE32-E72D297353CC}">
                <c16:uniqueId val="{0000000F-66C3-4362-A8D8-CEB88237FABF}"/>
              </c:ext>
            </c:extLst>
          </c:dPt>
          <c:dPt>
            <c:idx val="8"/>
            <c:invertIfNegative val="0"/>
            <c:bubble3D val="0"/>
            <c:spPr>
              <a:solidFill>
                <a:srgbClr val="CCFF99"/>
              </a:solidFill>
              <a:effectLst/>
            </c:spPr>
            <c:extLst>
              <c:ext xmlns:c16="http://schemas.microsoft.com/office/drawing/2014/chart" uri="{C3380CC4-5D6E-409C-BE32-E72D297353CC}">
                <c16:uniqueId val="{00000011-66C3-4362-A8D8-CEB88237FABF}"/>
              </c:ext>
            </c:extLst>
          </c:dPt>
          <c:dPt>
            <c:idx val="9"/>
            <c:invertIfNegative val="0"/>
            <c:bubble3D val="0"/>
            <c:spPr>
              <a:solidFill>
                <a:srgbClr val="CCFF99"/>
              </a:solidFill>
              <a:effectLst/>
            </c:spPr>
            <c:extLst>
              <c:ext xmlns:c16="http://schemas.microsoft.com/office/drawing/2014/chart" uri="{C3380CC4-5D6E-409C-BE32-E72D297353CC}">
                <c16:uniqueId val="{00000013-66C3-4362-A8D8-CEB88237FABF}"/>
              </c:ext>
            </c:extLst>
          </c:dPt>
          <c:dPt>
            <c:idx val="10"/>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15-66C3-4362-A8D8-CEB88237FABF}"/>
              </c:ext>
            </c:extLst>
          </c:dPt>
          <c:dPt>
            <c:idx val="11"/>
            <c:invertIfNegative val="0"/>
            <c:bubble3D val="0"/>
            <c:spPr>
              <a:solidFill>
                <a:srgbClr val="CCFF99"/>
              </a:solidFill>
              <a:effectLst/>
            </c:spPr>
            <c:extLst>
              <c:ext xmlns:c16="http://schemas.microsoft.com/office/drawing/2014/chart" uri="{C3380CC4-5D6E-409C-BE32-E72D297353CC}">
                <c16:uniqueId val="{00000017-66C3-4362-A8D8-CEB88237FABF}"/>
              </c:ext>
            </c:extLst>
          </c:dPt>
          <c:dPt>
            <c:idx val="12"/>
            <c:invertIfNegative val="0"/>
            <c:bubble3D val="0"/>
            <c:spPr>
              <a:solidFill>
                <a:srgbClr val="CCFF99"/>
              </a:solidFill>
              <a:effectLst/>
            </c:spPr>
            <c:extLst>
              <c:ext xmlns:c16="http://schemas.microsoft.com/office/drawing/2014/chart" uri="{C3380CC4-5D6E-409C-BE32-E72D297353CC}">
                <c16:uniqueId val="{00000019-66C3-4362-A8D8-CEB88237FABF}"/>
              </c:ext>
            </c:extLst>
          </c:dPt>
          <c:dPt>
            <c:idx val="13"/>
            <c:invertIfNegative val="0"/>
            <c:bubble3D val="0"/>
            <c:spPr>
              <a:solidFill>
                <a:srgbClr val="CCFF99"/>
              </a:solidFill>
              <a:effectLst/>
            </c:spPr>
            <c:extLst>
              <c:ext xmlns:c16="http://schemas.microsoft.com/office/drawing/2014/chart" uri="{C3380CC4-5D6E-409C-BE32-E72D297353CC}">
                <c16:uniqueId val="{0000001B-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0.18243126571178436</c:v>
              </c:pt>
              <c:pt idx="1">
                <c:v>0.52505022287368774</c:v>
              </c:pt>
              <c:pt idx="2">
                <c:v>0.18206506967544556</c:v>
              </c:pt>
              <c:pt idx="3">
                <c:v>0.15258371829986572</c:v>
              </c:pt>
              <c:pt idx="4">
                <c:v>0.15515744686126709</c:v>
              </c:pt>
              <c:pt idx="5">
                <c:v>0.14939983189105988</c:v>
              </c:pt>
              <c:pt idx="6">
                <c:v>0.16228730976581573</c:v>
              </c:pt>
              <c:pt idx="7">
                <c:v>8.4253259003162384E-2</c:v>
              </c:pt>
              <c:pt idx="8">
                <c:v>0.1228451207280159</c:v>
              </c:pt>
              <c:pt idx="9">
                <c:v>0.12188569456338882</c:v>
              </c:pt>
              <c:pt idx="10">
                <c:v>8.3198301494121552E-2</c:v>
              </c:pt>
              <c:pt idx="11">
                <c:v>0.2082250565290451</c:v>
              </c:pt>
              <c:pt idx="12">
                <c:v>4.7972109168767929E-2</c:v>
              </c:pt>
              <c:pt idx="13">
                <c:v>0.14109401404857635</c:v>
              </c:pt>
            </c:numLit>
          </c:val>
          <c:extLst>
            <c:ext xmlns:c16="http://schemas.microsoft.com/office/drawing/2014/chart" uri="{C3380CC4-5D6E-409C-BE32-E72D297353CC}">
              <c16:uniqueId val="{0000001C-66C3-4362-A8D8-CEB88237FABF}"/>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1E-66C3-4362-A8D8-CEB88237FABF}"/>
              </c:ext>
            </c:extLst>
          </c:dPt>
          <c:dPt>
            <c:idx val="1"/>
            <c:invertIfNegative val="0"/>
            <c:bubble3D val="0"/>
            <c:spPr>
              <a:solidFill>
                <a:srgbClr val="66CC00"/>
              </a:solidFill>
              <a:effectLst/>
            </c:spPr>
            <c:extLst>
              <c:ext xmlns:c16="http://schemas.microsoft.com/office/drawing/2014/chart" uri="{C3380CC4-5D6E-409C-BE32-E72D297353CC}">
                <c16:uniqueId val="{00000020-66C3-4362-A8D8-CEB88237FABF}"/>
              </c:ext>
            </c:extLst>
          </c:dPt>
          <c:dPt>
            <c:idx val="2"/>
            <c:invertIfNegative val="0"/>
            <c:bubble3D val="0"/>
            <c:spPr>
              <a:solidFill>
                <a:srgbClr val="66CC00"/>
              </a:solidFill>
              <a:effectLst/>
            </c:spPr>
            <c:extLst>
              <c:ext xmlns:c16="http://schemas.microsoft.com/office/drawing/2014/chart" uri="{C3380CC4-5D6E-409C-BE32-E72D297353CC}">
                <c16:uniqueId val="{00000022-66C3-4362-A8D8-CEB88237FABF}"/>
              </c:ext>
            </c:extLst>
          </c:dPt>
          <c:dPt>
            <c:idx val="3"/>
            <c:invertIfNegative val="0"/>
            <c:bubble3D val="0"/>
            <c:spPr>
              <a:solidFill>
                <a:srgbClr val="66CC00"/>
              </a:solidFill>
              <a:effectLst/>
            </c:spPr>
            <c:extLst>
              <c:ext xmlns:c16="http://schemas.microsoft.com/office/drawing/2014/chart" uri="{C3380CC4-5D6E-409C-BE32-E72D297353CC}">
                <c16:uniqueId val="{00000024-66C3-4362-A8D8-CEB88237FABF}"/>
              </c:ext>
            </c:extLst>
          </c:dPt>
          <c:dPt>
            <c:idx val="4"/>
            <c:invertIfNegative val="0"/>
            <c:bubble3D val="0"/>
            <c:spPr>
              <a:solidFill>
                <a:srgbClr val="66CC00"/>
              </a:solidFill>
              <a:effectLst/>
            </c:spPr>
            <c:extLst>
              <c:ext xmlns:c16="http://schemas.microsoft.com/office/drawing/2014/chart" uri="{C3380CC4-5D6E-409C-BE32-E72D297353CC}">
                <c16:uniqueId val="{00000026-66C3-4362-A8D8-CEB88237FABF}"/>
              </c:ext>
            </c:extLst>
          </c:dPt>
          <c:dPt>
            <c:idx val="5"/>
            <c:invertIfNegative val="0"/>
            <c:bubble3D val="0"/>
            <c:spPr>
              <a:solidFill>
                <a:srgbClr val="66CC00"/>
              </a:solidFill>
              <a:effectLst/>
            </c:spPr>
            <c:extLst>
              <c:ext xmlns:c16="http://schemas.microsoft.com/office/drawing/2014/chart" uri="{C3380CC4-5D6E-409C-BE32-E72D297353CC}">
                <c16:uniqueId val="{00000028-66C3-4362-A8D8-CEB88237FABF}"/>
              </c:ext>
            </c:extLst>
          </c:dPt>
          <c:dPt>
            <c:idx val="6"/>
            <c:invertIfNegative val="0"/>
            <c:bubble3D val="0"/>
            <c:spPr>
              <a:solidFill>
                <a:srgbClr val="66CC00"/>
              </a:solidFill>
              <a:effectLst/>
            </c:spPr>
            <c:extLst>
              <c:ext xmlns:c16="http://schemas.microsoft.com/office/drawing/2014/chart" uri="{C3380CC4-5D6E-409C-BE32-E72D297353CC}">
                <c16:uniqueId val="{0000002A-66C3-4362-A8D8-CEB88237FABF}"/>
              </c:ext>
            </c:extLst>
          </c:dPt>
          <c:dPt>
            <c:idx val="7"/>
            <c:invertIfNegative val="0"/>
            <c:bubble3D val="0"/>
            <c:spPr>
              <a:solidFill>
                <a:srgbClr val="66CC00"/>
              </a:solidFill>
              <a:effectLst/>
            </c:spPr>
            <c:extLst>
              <c:ext xmlns:c16="http://schemas.microsoft.com/office/drawing/2014/chart" uri="{C3380CC4-5D6E-409C-BE32-E72D297353CC}">
                <c16:uniqueId val="{0000002C-66C3-4362-A8D8-CEB88237FABF}"/>
              </c:ext>
            </c:extLst>
          </c:dPt>
          <c:dPt>
            <c:idx val="8"/>
            <c:invertIfNegative val="0"/>
            <c:bubble3D val="0"/>
            <c:spPr>
              <a:solidFill>
                <a:srgbClr val="66CC00"/>
              </a:solidFill>
              <a:effectLst/>
            </c:spPr>
            <c:extLst>
              <c:ext xmlns:c16="http://schemas.microsoft.com/office/drawing/2014/chart" uri="{C3380CC4-5D6E-409C-BE32-E72D297353CC}">
                <c16:uniqueId val="{0000002E-66C3-4362-A8D8-CEB88237FABF}"/>
              </c:ext>
            </c:extLst>
          </c:dPt>
          <c:dPt>
            <c:idx val="9"/>
            <c:invertIfNegative val="0"/>
            <c:bubble3D val="0"/>
            <c:spPr>
              <a:solidFill>
                <a:srgbClr val="66CC00"/>
              </a:solidFill>
              <a:effectLst/>
            </c:spPr>
            <c:extLst>
              <c:ext xmlns:c16="http://schemas.microsoft.com/office/drawing/2014/chart" uri="{C3380CC4-5D6E-409C-BE32-E72D297353CC}">
                <c16:uniqueId val="{00000030-66C3-4362-A8D8-CEB88237FABF}"/>
              </c:ext>
            </c:extLst>
          </c:dPt>
          <c:dPt>
            <c:idx val="10"/>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32-66C3-4362-A8D8-CEB88237FABF}"/>
              </c:ext>
            </c:extLst>
          </c:dPt>
          <c:dPt>
            <c:idx val="11"/>
            <c:invertIfNegative val="0"/>
            <c:bubble3D val="0"/>
            <c:spPr>
              <a:solidFill>
                <a:srgbClr val="66CC00"/>
              </a:solidFill>
              <a:effectLst/>
            </c:spPr>
            <c:extLst>
              <c:ext xmlns:c16="http://schemas.microsoft.com/office/drawing/2014/chart" uri="{C3380CC4-5D6E-409C-BE32-E72D297353CC}">
                <c16:uniqueId val="{00000034-66C3-4362-A8D8-CEB88237FABF}"/>
              </c:ext>
            </c:extLst>
          </c:dPt>
          <c:dPt>
            <c:idx val="12"/>
            <c:invertIfNegative val="0"/>
            <c:bubble3D val="0"/>
            <c:spPr>
              <a:solidFill>
                <a:srgbClr val="66CC00"/>
              </a:solidFill>
              <a:effectLst/>
            </c:spPr>
            <c:extLst>
              <c:ext xmlns:c16="http://schemas.microsoft.com/office/drawing/2014/chart" uri="{C3380CC4-5D6E-409C-BE32-E72D297353CC}">
                <c16:uniqueId val="{00000036-66C3-4362-A8D8-CEB88237FABF}"/>
              </c:ext>
            </c:extLst>
          </c:dPt>
          <c:dPt>
            <c:idx val="13"/>
            <c:invertIfNegative val="0"/>
            <c:bubble3D val="0"/>
            <c:spPr>
              <a:solidFill>
                <a:srgbClr val="66CC00"/>
              </a:solidFill>
              <a:effectLst/>
            </c:spPr>
            <c:extLst>
              <c:ext xmlns:c16="http://schemas.microsoft.com/office/drawing/2014/chart" uri="{C3380CC4-5D6E-409C-BE32-E72D297353CC}">
                <c16:uniqueId val="{00000038-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7.7810712158679962E-2</c:v>
              </c:pt>
              <c:pt idx="1">
                <c:v>0.11363841593265533</c:v>
              </c:pt>
              <c:pt idx="2">
                <c:v>7.6461531221866608E-2</c:v>
              </c:pt>
              <c:pt idx="3">
                <c:v>0.11189579218626022</c:v>
              </c:pt>
              <c:pt idx="4">
                <c:v>0.24366529285907745</c:v>
              </c:pt>
              <c:pt idx="5">
                <c:v>0.10032252222299576</c:v>
              </c:pt>
              <c:pt idx="6">
                <c:v>0.12080781161785126</c:v>
              </c:pt>
              <c:pt idx="7">
                <c:v>0.17887480556964874</c:v>
              </c:pt>
              <c:pt idx="8">
                <c:v>0.14631830155849457</c:v>
              </c:pt>
              <c:pt idx="9">
                <c:v>0.17269515991210938</c:v>
              </c:pt>
              <c:pt idx="10">
                <c:v>0.16049352288246155</c:v>
              </c:pt>
              <c:pt idx="11">
                <c:v>0.12447696924209595</c:v>
              </c:pt>
              <c:pt idx="12">
                <c:v>0.21862109005451202</c:v>
              </c:pt>
              <c:pt idx="13">
                <c:v>0.1163862869143486</c:v>
              </c:pt>
            </c:numLit>
          </c:val>
          <c:extLst>
            <c:ext xmlns:c16="http://schemas.microsoft.com/office/drawing/2014/chart" uri="{C3380CC4-5D6E-409C-BE32-E72D297353CC}">
              <c16:uniqueId val="{00000039-66C3-4362-A8D8-CEB88237FABF}"/>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3B-66C3-4362-A8D8-CEB88237FABF}"/>
              </c:ext>
            </c:extLst>
          </c:dPt>
          <c:dPt>
            <c:idx val="1"/>
            <c:invertIfNegative val="0"/>
            <c:bubble3D val="0"/>
            <c:spPr>
              <a:solidFill>
                <a:srgbClr val="99CCFF"/>
              </a:solidFill>
              <a:effectLst/>
            </c:spPr>
            <c:extLst>
              <c:ext xmlns:c16="http://schemas.microsoft.com/office/drawing/2014/chart" uri="{C3380CC4-5D6E-409C-BE32-E72D297353CC}">
                <c16:uniqueId val="{0000003D-66C3-4362-A8D8-CEB88237FABF}"/>
              </c:ext>
            </c:extLst>
          </c:dPt>
          <c:dPt>
            <c:idx val="2"/>
            <c:invertIfNegative val="0"/>
            <c:bubble3D val="0"/>
            <c:spPr>
              <a:solidFill>
                <a:srgbClr val="99CCFF"/>
              </a:solidFill>
              <a:effectLst/>
            </c:spPr>
            <c:extLst>
              <c:ext xmlns:c16="http://schemas.microsoft.com/office/drawing/2014/chart" uri="{C3380CC4-5D6E-409C-BE32-E72D297353CC}">
                <c16:uniqueId val="{0000003F-66C3-4362-A8D8-CEB88237FABF}"/>
              </c:ext>
            </c:extLst>
          </c:dPt>
          <c:dPt>
            <c:idx val="3"/>
            <c:invertIfNegative val="0"/>
            <c:bubble3D val="0"/>
            <c:spPr>
              <a:solidFill>
                <a:srgbClr val="99CCFF"/>
              </a:solidFill>
              <a:effectLst/>
            </c:spPr>
            <c:extLst>
              <c:ext xmlns:c16="http://schemas.microsoft.com/office/drawing/2014/chart" uri="{C3380CC4-5D6E-409C-BE32-E72D297353CC}">
                <c16:uniqueId val="{00000041-66C3-4362-A8D8-CEB88237FABF}"/>
              </c:ext>
            </c:extLst>
          </c:dPt>
          <c:dPt>
            <c:idx val="4"/>
            <c:invertIfNegative val="0"/>
            <c:bubble3D val="0"/>
            <c:spPr>
              <a:solidFill>
                <a:srgbClr val="99CCFF"/>
              </a:solidFill>
              <a:effectLst/>
            </c:spPr>
            <c:extLst>
              <c:ext xmlns:c16="http://schemas.microsoft.com/office/drawing/2014/chart" uri="{C3380CC4-5D6E-409C-BE32-E72D297353CC}">
                <c16:uniqueId val="{00000043-66C3-4362-A8D8-CEB88237FABF}"/>
              </c:ext>
            </c:extLst>
          </c:dPt>
          <c:dPt>
            <c:idx val="5"/>
            <c:invertIfNegative val="0"/>
            <c:bubble3D val="0"/>
            <c:spPr>
              <a:solidFill>
                <a:srgbClr val="99CCFF"/>
              </a:solidFill>
              <a:effectLst/>
            </c:spPr>
            <c:extLst>
              <c:ext xmlns:c16="http://schemas.microsoft.com/office/drawing/2014/chart" uri="{C3380CC4-5D6E-409C-BE32-E72D297353CC}">
                <c16:uniqueId val="{00000045-66C3-4362-A8D8-CEB88237FABF}"/>
              </c:ext>
            </c:extLst>
          </c:dPt>
          <c:dPt>
            <c:idx val="6"/>
            <c:invertIfNegative val="0"/>
            <c:bubble3D val="0"/>
            <c:spPr>
              <a:solidFill>
                <a:srgbClr val="99CCFF"/>
              </a:solidFill>
              <a:effectLst/>
            </c:spPr>
            <c:extLst>
              <c:ext xmlns:c16="http://schemas.microsoft.com/office/drawing/2014/chart" uri="{C3380CC4-5D6E-409C-BE32-E72D297353CC}">
                <c16:uniqueId val="{00000047-66C3-4362-A8D8-CEB88237FABF}"/>
              </c:ext>
            </c:extLst>
          </c:dPt>
          <c:dPt>
            <c:idx val="7"/>
            <c:invertIfNegative val="0"/>
            <c:bubble3D val="0"/>
            <c:spPr>
              <a:solidFill>
                <a:srgbClr val="99CCFF"/>
              </a:solidFill>
              <a:effectLst/>
            </c:spPr>
            <c:extLst>
              <c:ext xmlns:c16="http://schemas.microsoft.com/office/drawing/2014/chart" uri="{C3380CC4-5D6E-409C-BE32-E72D297353CC}">
                <c16:uniqueId val="{00000049-66C3-4362-A8D8-CEB88237FABF}"/>
              </c:ext>
            </c:extLst>
          </c:dPt>
          <c:dPt>
            <c:idx val="8"/>
            <c:invertIfNegative val="0"/>
            <c:bubble3D val="0"/>
            <c:spPr>
              <a:solidFill>
                <a:srgbClr val="99CCFF"/>
              </a:solidFill>
              <a:effectLst/>
            </c:spPr>
            <c:extLst>
              <c:ext xmlns:c16="http://schemas.microsoft.com/office/drawing/2014/chart" uri="{C3380CC4-5D6E-409C-BE32-E72D297353CC}">
                <c16:uniqueId val="{0000004B-66C3-4362-A8D8-CEB88237FABF}"/>
              </c:ext>
            </c:extLst>
          </c:dPt>
          <c:dPt>
            <c:idx val="9"/>
            <c:invertIfNegative val="0"/>
            <c:bubble3D val="0"/>
            <c:spPr>
              <a:solidFill>
                <a:srgbClr val="99CCFF"/>
              </a:solidFill>
              <a:effectLst/>
            </c:spPr>
            <c:extLst>
              <c:ext xmlns:c16="http://schemas.microsoft.com/office/drawing/2014/chart" uri="{C3380CC4-5D6E-409C-BE32-E72D297353CC}">
                <c16:uniqueId val="{0000004D-66C3-4362-A8D8-CEB88237FABF}"/>
              </c:ext>
            </c:extLst>
          </c:dPt>
          <c:dPt>
            <c:idx val="10"/>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4F-66C3-4362-A8D8-CEB88237FABF}"/>
              </c:ext>
            </c:extLst>
          </c:dPt>
          <c:dPt>
            <c:idx val="11"/>
            <c:invertIfNegative val="0"/>
            <c:bubble3D val="0"/>
            <c:spPr>
              <a:solidFill>
                <a:srgbClr val="99CCFF"/>
              </a:solidFill>
              <a:effectLst/>
            </c:spPr>
            <c:extLst>
              <c:ext xmlns:c16="http://schemas.microsoft.com/office/drawing/2014/chart" uri="{C3380CC4-5D6E-409C-BE32-E72D297353CC}">
                <c16:uniqueId val="{00000051-66C3-4362-A8D8-CEB88237FABF}"/>
              </c:ext>
            </c:extLst>
          </c:dPt>
          <c:dPt>
            <c:idx val="12"/>
            <c:invertIfNegative val="0"/>
            <c:bubble3D val="0"/>
            <c:spPr>
              <a:solidFill>
                <a:srgbClr val="99CCFF"/>
              </a:solidFill>
              <a:effectLst/>
            </c:spPr>
            <c:extLst>
              <c:ext xmlns:c16="http://schemas.microsoft.com/office/drawing/2014/chart" uri="{C3380CC4-5D6E-409C-BE32-E72D297353CC}">
                <c16:uniqueId val="{00000053-66C3-4362-A8D8-CEB88237FABF}"/>
              </c:ext>
            </c:extLst>
          </c:dPt>
          <c:dPt>
            <c:idx val="13"/>
            <c:invertIfNegative val="0"/>
            <c:bubble3D val="0"/>
            <c:spPr>
              <a:solidFill>
                <a:srgbClr val="99CCFF"/>
              </a:solidFill>
              <a:effectLst/>
            </c:spPr>
            <c:extLst>
              <c:ext xmlns:c16="http://schemas.microsoft.com/office/drawing/2014/chart" uri="{C3380CC4-5D6E-409C-BE32-E72D297353CC}">
                <c16:uniqueId val="{00000055-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6.3655637204647064E-3</c:v>
              </c:pt>
              <c:pt idx="1">
                <c:v>1.4258134178817272E-2</c:v>
              </c:pt>
              <c:pt idx="2">
                <c:v>4.4004782103002071E-3</c:v>
              </c:pt>
              <c:pt idx="3">
                <c:v>5.9326174668967724E-3</c:v>
              </c:pt>
              <c:pt idx="4">
                <c:v>1.4327789656817913E-2</c:v>
              </c:pt>
              <c:pt idx="5">
                <c:v>1.4494552277028561E-2</c:v>
              </c:pt>
              <c:pt idx="6">
                <c:v>8.4116701036691666E-3</c:v>
              </c:pt>
              <c:pt idx="7">
                <c:v>2.189958468079567E-2</c:v>
              </c:pt>
              <c:pt idx="8">
                <c:v>2.5319552049040794E-2</c:v>
              </c:pt>
              <c:pt idx="9">
                <c:v>1.0563269257545471E-2</c:v>
              </c:pt>
              <c:pt idx="10">
                <c:v>2.1455401554703712E-2</c:v>
              </c:pt>
              <c:pt idx="11">
                <c:v>4.2608324438333511E-2</c:v>
              </c:pt>
              <c:pt idx="12">
                <c:v>4.4809663668274879E-3</c:v>
              </c:pt>
              <c:pt idx="13">
                <c:v>2.3028630763292313E-2</c:v>
              </c:pt>
            </c:numLit>
          </c:val>
          <c:extLst>
            <c:ext xmlns:c16="http://schemas.microsoft.com/office/drawing/2014/chart" uri="{C3380CC4-5D6E-409C-BE32-E72D297353CC}">
              <c16:uniqueId val="{00000056-66C3-4362-A8D8-CEB88237FABF}"/>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58-66C3-4362-A8D8-CEB88237FABF}"/>
              </c:ext>
            </c:extLst>
          </c:dPt>
          <c:dPt>
            <c:idx val="1"/>
            <c:invertIfNegative val="0"/>
            <c:bubble3D val="0"/>
            <c:spPr>
              <a:solidFill>
                <a:srgbClr val="99FFFF"/>
              </a:solidFill>
              <a:effectLst/>
            </c:spPr>
            <c:extLst>
              <c:ext xmlns:c16="http://schemas.microsoft.com/office/drawing/2014/chart" uri="{C3380CC4-5D6E-409C-BE32-E72D297353CC}">
                <c16:uniqueId val="{0000005A-66C3-4362-A8D8-CEB88237FABF}"/>
              </c:ext>
            </c:extLst>
          </c:dPt>
          <c:dPt>
            <c:idx val="2"/>
            <c:invertIfNegative val="0"/>
            <c:bubble3D val="0"/>
            <c:spPr>
              <a:solidFill>
                <a:srgbClr val="99FFFF"/>
              </a:solidFill>
              <a:effectLst/>
            </c:spPr>
            <c:extLst>
              <c:ext xmlns:c16="http://schemas.microsoft.com/office/drawing/2014/chart" uri="{C3380CC4-5D6E-409C-BE32-E72D297353CC}">
                <c16:uniqueId val="{0000005C-66C3-4362-A8D8-CEB88237FABF}"/>
              </c:ext>
            </c:extLst>
          </c:dPt>
          <c:dPt>
            <c:idx val="3"/>
            <c:invertIfNegative val="0"/>
            <c:bubble3D val="0"/>
            <c:spPr>
              <a:solidFill>
                <a:srgbClr val="99FFFF"/>
              </a:solidFill>
              <a:effectLst/>
            </c:spPr>
            <c:extLst>
              <c:ext xmlns:c16="http://schemas.microsoft.com/office/drawing/2014/chart" uri="{C3380CC4-5D6E-409C-BE32-E72D297353CC}">
                <c16:uniqueId val="{0000005E-66C3-4362-A8D8-CEB88237FABF}"/>
              </c:ext>
            </c:extLst>
          </c:dPt>
          <c:dPt>
            <c:idx val="4"/>
            <c:invertIfNegative val="0"/>
            <c:bubble3D val="0"/>
            <c:spPr>
              <a:solidFill>
                <a:srgbClr val="99FFFF"/>
              </a:solidFill>
              <a:effectLst/>
            </c:spPr>
            <c:extLst>
              <c:ext xmlns:c16="http://schemas.microsoft.com/office/drawing/2014/chart" uri="{C3380CC4-5D6E-409C-BE32-E72D297353CC}">
                <c16:uniqueId val="{00000060-66C3-4362-A8D8-CEB88237FABF}"/>
              </c:ext>
            </c:extLst>
          </c:dPt>
          <c:dPt>
            <c:idx val="5"/>
            <c:invertIfNegative val="0"/>
            <c:bubble3D val="0"/>
            <c:spPr>
              <a:solidFill>
                <a:srgbClr val="99FFFF"/>
              </a:solidFill>
              <a:effectLst/>
            </c:spPr>
            <c:extLst>
              <c:ext xmlns:c16="http://schemas.microsoft.com/office/drawing/2014/chart" uri="{C3380CC4-5D6E-409C-BE32-E72D297353CC}">
                <c16:uniqueId val="{00000062-66C3-4362-A8D8-CEB88237FABF}"/>
              </c:ext>
            </c:extLst>
          </c:dPt>
          <c:dPt>
            <c:idx val="6"/>
            <c:invertIfNegative val="0"/>
            <c:bubble3D val="0"/>
            <c:spPr>
              <a:solidFill>
                <a:srgbClr val="99FFFF"/>
              </a:solidFill>
              <a:effectLst/>
            </c:spPr>
            <c:extLst>
              <c:ext xmlns:c16="http://schemas.microsoft.com/office/drawing/2014/chart" uri="{C3380CC4-5D6E-409C-BE32-E72D297353CC}">
                <c16:uniqueId val="{00000064-66C3-4362-A8D8-CEB88237FABF}"/>
              </c:ext>
            </c:extLst>
          </c:dPt>
          <c:dPt>
            <c:idx val="7"/>
            <c:invertIfNegative val="0"/>
            <c:bubble3D val="0"/>
            <c:spPr>
              <a:solidFill>
                <a:srgbClr val="99FFFF"/>
              </a:solidFill>
              <a:effectLst/>
            </c:spPr>
            <c:extLst>
              <c:ext xmlns:c16="http://schemas.microsoft.com/office/drawing/2014/chart" uri="{C3380CC4-5D6E-409C-BE32-E72D297353CC}">
                <c16:uniqueId val="{00000066-66C3-4362-A8D8-CEB88237FABF}"/>
              </c:ext>
            </c:extLst>
          </c:dPt>
          <c:dPt>
            <c:idx val="8"/>
            <c:invertIfNegative val="0"/>
            <c:bubble3D val="0"/>
            <c:spPr>
              <a:solidFill>
                <a:srgbClr val="99FFFF"/>
              </a:solidFill>
              <a:effectLst/>
            </c:spPr>
            <c:extLst>
              <c:ext xmlns:c16="http://schemas.microsoft.com/office/drawing/2014/chart" uri="{C3380CC4-5D6E-409C-BE32-E72D297353CC}">
                <c16:uniqueId val="{00000068-66C3-4362-A8D8-CEB88237FABF}"/>
              </c:ext>
            </c:extLst>
          </c:dPt>
          <c:dPt>
            <c:idx val="9"/>
            <c:invertIfNegative val="0"/>
            <c:bubble3D val="0"/>
            <c:spPr>
              <a:solidFill>
                <a:srgbClr val="99FFFF"/>
              </a:solidFill>
              <a:effectLst/>
            </c:spPr>
            <c:extLst>
              <c:ext xmlns:c16="http://schemas.microsoft.com/office/drawing/2014/chart" uri="{C3380CC4-5D6E-409C-BE32-E72D297353CC}">
                <c16:uniqueId val="{0000006A-66C3-4362-A8D8-CEB88237FABF}"/>
              </c:ext>
            </c:extLst>
          </c:dPt>
          <c:dPt>
            <c:idx val="10"/>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6C-66C3-4362-A8D8-CEB88237FABF}"/>
              </c:ext>
            </c:extLst>
          </c:dPt>
          <c:dPt>
            <c:idx val="11"/>
            <c:invertIfNegative val="0"/>
            <c:bubble3D val="0"/>
            <c:spPr>
              <a:solidFill>
                <a:srgbClr val="99FFFF"/>
              </a:solidFill>
              <a:effectLst/>
            </c:spPr>
            <c:extLst>
              <c:ext xmlns:c16="http://schemas.microsoft.com/office/drawing/2014/chart" uri="{C3380CC4-5D6E-409C-BE32-E72D297353CC}">
                <c16:uniqueId val="{0000006E-66C3-4362-A8D8-CEB88237FABF}"/>
              </c:ext>
            </c:extLst>
          </c:dPt>
          <c:dPt>
            <c:idx val="12"/>
            <c:invertIfNegative val="0"/>
            <c:bubble3D val="0"/>
            <c:spPr>
              <a:solidFill>
                <a:srgbClr val="99FFFF"/>
              </a:solidFill>
              <a:effectLst/>
            </c:spPr>
            <c:extLst>
              <c:ext xmlns:c16="http://schemas.microsoft.com/office/drawing/2014/chart" uri="{C3380CC4-5D6E-409C-BE32-E72D297353CC}">
                <c16:uniqueId val="{00000070-66C3-4362-A8D8-CEB88237FABF}"/>
              </c:ext>
            </c:extLst>
          </c:dPt>
          <c:dPt>
            <c:idx val="13"/>
            <c:invertIfNegative val="0"/>
            <c:bubble3D val="0"/>
            <c:spPr>
              <a:solidFill>
                <a:srgbClr val="99FFFF"/>
              </a:solidFill>
              <a:effectLst/>
            </c:spPr>
            <c:extLst>
              <c:ext xmlns:c16="http://schemas.microsoft.com/office/drawing/2014/chart" uri="{C3380CC4-5D6E-409C-BE32-E72D297353CC}">
                <c16:uniqueId val="{00000072-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0.37256959080696106</c:v>
              </c:pt>
              <c:pt idx="1">
                <c:v>0.16447451710700989</c:v>
              </c:pt>
              <c:pt idx="2">
                <c:v>0.29150876402854919</c:v>
              </c:pt>
              <c:pt idx="3">
                <c:v>0.51451128721237183</c:v>
              </c:pt>
              <c:pt idx="4">
                <c:v>0.19653497636318207</c:v>
              </c:pt>
              <c:pt idx="5">
                <c:v>0.19661757349967957</c:v>
              </c:pt>
              <c:pt idx="6">
                <c:v>0.51607155799865723</c:v>
              </c:pt>
              <c:pt idx="7">
                <c:v>9.8651163280010223E-2</c:v>
              </c:pt>
              <c:pt idx="8">
                <c:v>1.8066110787913203E-3</c:v>
              </c:pt>
              <c:pt idx="9">
                <c:v>0.1060291975736618</c:v>
              </c:pt>
              <c:pt idx="10">
                <c:v>3.5660350695252419E-3</c:v>
              </c:pt>
              <c:pt idx="11">
                <c:v>0.545970618724823</c:v>
              </c:pt>
              <c:pt idx="12">
                <c:v>1.5640748739242554</c:v>
              </c:pt>
              <c:pt idx="13">
                <c:v>0.28166228532791138</c:v>
              </c:pt>
            </c:numLit>
          </c:val>
          <c:extLst>
            <c:ext xmlns:c16="http://schemas.microsoft.com/office/drawing/2014/chart" uri="{C3380CC4-5D6E-409C-BE32-E72D297353CC}">
              <c16:uniqueId val="{00000073-66C3-4362-A8D8-CEB88237FABF}"/>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75-66C3-4362-A8D8-CEB88237FABF}"/>
              </c:ext>
            </c:extLst>
          </c:dPt>
          <c:dPt>
            <c:idx val="1"/>
            <c:invertIfNegative val="0"/>
            <c:bubble3D val="0"/>
            <c:spPr>
              <a:solidFill>
                <a:srgbClr val="00CCCC"/>
              </a:solidFill>
              <a:effectLst/>
            </c:spPr>
            <c:extLst>
              <c:ext xmlns:c16="http://schemas.microsoft.com/office/drawing/2014/chart" uri="{C3380CC4-5D6E-409C-BE32-E72D297353CC}">
                <c16:uniqueId val="{00000077-66C3-4362-A8D8-CEB88237FABF}"/>
              </c:ext>
            </c:extLst>
          </c:dPt>
          <c:dPt>
            <c:idx val="2"/>
            <c:invertIfNegative val="0"/>
            <c:bubble3D val="0"/>
            <c:spPr>
              <a:solidFill>
                <a:srgbClr val="00CCCC"/>
              </a:solidFill>
              <a:effectLst/>
            </c:spPr>
            <c:extLst>
              <c:ext xmlns:c16="http://schemas.microsoft.com/office/drawing/2014/chart" uri="{C3380CC4-5D6E-409C-BE32-E72D297353CC}">
                <c16:uniqueId val="{00000079-66C3-4362-A8D8-CEB88237FABF}"/>
              </c:ext>
            </c:extLst>
          </c:dPt>
          <c:dPt>
            <c:idx val="3"/>
            <c:invertIfNegative val="0"/>
            <c:bubble3D val="0"/>
            <c:spPr>
              <a:solidFill>
                <a:srgbClr val="00CCCC"/>
              </a:solidFill>
              <a:effectLst/>
            </c:spPr>
            <c:extLst>
              <c:ext xmlns:c16="http://schemas.microsoft.com/office/drawing/2014/chart" uri="{C3380CC4-5D6E-409C-BE32-E72D297353CC}">
                <c16:uniqueId val="{0000007B-66C3-4362-A8D8-CEB88237FABF}"/>
              </c:ext>
            </c:extLst>
          </c:dPt>
          <c:dPt>
            <c:idx val="4"/>
            <c:invertIfNegative val="0"/>
            <c:bubble3D val="0"/>
            <c:spPr>
              <a:solidFill>
                <a:srgbClr val="00CCCC"/>
              </a:solidFill>
              <a:effectLst/>
            </c:spPr>
            <c:extLst>
              <c:ext xmlns:c16="http://schemas.microsoft.com/office/drawing/2014/chart" uri="{C3380CC4-5D6E-409C-BE32-E72D297353CC}">
                <c16:uniqueId val="{0000007D-66C3-4362-A8D8-CEB88237FABF}"/>
              </c:ext>
            </c:extLst>
          </c:dPt>
          <c:dPt>
            <c:idx val="5"/>
            <c:invertIfNegative val="0"/>
            <c:bubble3D val="0"/>
            <c:spPr>
              <a:solidFill>
                <a:srgbClr val="00CCCC"/>
              </a:solidFill>
              <a:effectLst/>
            </c:spPr>
            <c:extLst>
              <c:ext xmlns:c16="http://schemas.microsoft.com/office/drawing/2014/chart" uri="{C3380CC4-5D6E-409C-BE32-E72D297353CC}">
                <c16:uniqueId val="{0000007F-66C3-4362-A8D8-CEB88237FABF}"/>
              </c:ext>
            </c:extLst>
          </c:dPt>
          <c:dPt>
            <c:idx val="6"/>
            <c:invertIfNegative val="0"/>
            <c:bubble3D val="0"/>
            <c:spPr>
              <a:solidFill>
                <a:srgbClr val="00CCCC"/>
              </a:solidFill>
              <a:effectLst/>
            </c:spPr>
            <c:extLst>
              <c:ext xmlns:c16="http://schemas.microsoft.com/office/drawing/2014/chart" uri="{C3380CC4-5D6E-409C-BE32-E72D297353CC}">
                <c16:uniqueId val="{00000081-66C3-4362-A8D8-CEB88237FABF}"/>
              </c:ext>
            </c:extLst>
          </c:dPt>
          <c:dPt>
            <c:idx val="7"/>
            <c:invertIfNegative val="0"/>
            <c:bubble3D val="0"/>
            <c:spPr>
              <a:solidFill>
                <a:srgbClr val="00CCCC"/>
              </a:solidFill>
              <a:effectLst/>
            </c:spPr>
            <c:extLst>
              <c:ext xmlns:c16="http://schemas.microsoft.com/office/drawing/2014/chart" uri="{C3380CC4-5D6E-409C-BE32-E72D297353CC}">
                <c16:uniqueId val="{00000083-66C3-4362-A8D8-CEB88237FABF}"/>
              </c:ext>
            </c:extLst>
          </c:dPt>
          <c:dPt>
            <c:idx val="8"/>
            <c:invertIfNegative val="0"/>
            <c:bubble3D val="0"/>
            <c:spPr>
              <a:solidFill>
                <a:srgbClr val="00CCCC"/>
              </a:solidFill>
              <a:effectLst/>
            </c:spPr>
            <c:extLst>
              <c:ext xmlns:c16="http://schemas.microsoft.com/office/drawing/2014/chart" uri="{C3380CC4-5D6E-409C-BE32-E72D297353CC}">
                <c16:uniqueId val="{00000085-66C3-4362-A8D8-CEB88237FABF}"/>
              </c:ext>
            </c:extLst>
          </c:dPt>
          <c:dPt>
            <c:idx val="9"/>
            <c:invertIfNegative val="0"/>
            <c:bubble3D val="0"/>
            <c:spPr>
              <a:solidFill>
                <a:srgbClr val="00CCCC"/>
              </a:solidFill>
              <a:effectLst/>
            </c:spPr>
            <c:extLst>
              <c:ext xmlns:c16="http://schemas.microsoft.com/office/drawing/2014/chart" uri="{C3380CC4-5D6E-409C-BE32-E72D297353CC}">
                <c16:uniqueId val="{00000087-66C3-4362-A8D8-CEB88237FABF}"/>
              </c:ext>
            </c:extLst>
          </c:dPt>
          <c:dPt>
            <c:idx val="10"/>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89-66C3-4362-A8D8-CEB88237FABF}"/>
              </c:ext>
            </c:extLst>
          </c:dPt>
          <c:dPt>
            <c:idx val="11"/>
            <c:invertIfNegative val="0"/>
            <c:bubble3D val="0"/>
            <c:spPr>
              <a:solidFill>
                <a:srgbClr val="00CCCC"/>
              </a:solidFill>
              <a:effectLst/>
            </c:spPr>
            <c:extLst>
              <c:ext xmlns:c16="http://schemas.microsoft.com/office/drawing/2014/chart" uri="{C3380CC4-5D6E-409C-BE32-E72D297353CC}">
                <c16:uniqueId val="{0000008B-66C3-4362-A8D8-CEB88237FABF}"/>
              </c:ext>
            </c:extLst>
          </c:dPt>
          <c:dPt>
            <c:idx val="12"/>
            <c:invertIfNegative val="0"/>
            <c:bubble3D val="0"/>
            <c:spPr>
              <a:solidFill>
                <a:srgbClr val="00CCCC"/>
              </a:solidFill>
              <a:effectLst/>
            </c:spPr>
            <c:extLst>
              <c:ext xmlns:c16="http://schemas.microsoft.com/office/drawing/2014/chart" uri="{C3380CC4-5D6E-409C-BE32-E72D297353CC}">
                <c16:uniqueId val="{0000008D-66C3-4362-A8D8-CEB88237FABF}"/>
              </c:ext>
            </c:extLst>
          </c:dPt>
          <c:dPt>
            <c:idx val="13"/>
            <c:invertIfNegative val="0"/>
            <c:bubble3D val="0"/>
            <c:spPr>
              <a:solidFill>
                <a:srgbClr val="00CCCC"/>
              </a:solidFill>
              <a:effectLst/>
            </c:spPr>
            <c:extLst>
              <c:ext xmlns:c16="http://schemas.microsoft.com/office/drawing/2014/chart" uri="{C3380CC4-5D6E-409C-BE32-E72D297353CC}">
                <c16:uniqueId val="{0000008F-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9.5941528677940369E-2</c:v>
              </c:pt>
              <c:pt idx="1">
                <c:v>0.2192637026309967</c:v>
              </c:pt>
              <c:pt idx="2">
                <c:v>0.2066667228937149</c:v>
              </c:pt>
              <c:pt idx="3">
                <c:v>0.33784279227256775</c:v>
              </c:pt>
              <c:pt idx="4">
                <c:v>0.90363353490829468</c:v>
              </c:pt>
              <c:pt idx="5">
                <c:v>0.38570529222488403</c:v>
              </c:pt>
              <c:pt idx="6">
                <c:v>0.43719330430030823</c:v>
              </c:pt>
              <c:pt idx="7">
                <c:v>0.32485979795455933</c:v>
              </c:pt>
              <c:pt idx="8">
                <c:v>0.3406413197517395</c:v>
              </c:pt>
              <c:pt idx="9">
                <c:v>0.32208481431007385</c:v>
              </c:pt>
              <c:pt idx="10">
                <c:v>0.26922091841697693</c:v>
              </c:pt>
              <c:pt idx="11">
                <c:v>0.23858126997947693</c:v>
              </c:pt>
              <c:pt idx="12">
                <c:v>0.37643295526504517</c:v>
              </c:pt>
              <c:pt idx="13">
                <c:v>0.34703600406646729</c:v>
              </c:pt>
            </c:numLit>
          </c:val>
          <c:extLst>
            <c:ext xmlns:c16="http://schemas.microsoft.com/office/drawing/2014/chart" uri="{C3380CC4-5D6E-409C-BE32-E72D297353CC}">
              <c16:uniqueId val="{00000090-66C3-4362-A8D8-CEB88237FABF}"/>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92-66C3-4362-A8D8-CEB88237FABF}"/>
              </c:ext>
            </c:extLst>
          </c:dPt>
          <c:dPt>
            <c:idx val="1"/>
            <c:invertIfNegative val="0"/>
            <c:bubble3D val="0"/>
            <c:spPr>
              <a:solidFill>
                <a:srgbClr val="006666"/>
              </a:solidFill>
              <a:effectLst/>
            </c:spPr>
            <c:extLst>
              <c:ext xmlns:c16="http://schemas.microsoft.com/office/drawing/2014/chart" uri="{C3380CC4-5D6E-409C-BE32-E72D297353CC}">
                <c16:uniqueId val="{00000094-66C3-4362-A8D8-CEB88237FABF}"/>
              </c:ext>
            </c:extLst>
          </c:dPt>
          <c:dPt>
            <c:idx val="2"/>
            <c:invertIfNegative val="0"/>
            <c:bubble3D val="0"/>
            <c:spPr>
              <a:solidFill>
                <a:srgbClr val="006666"/>
              </a:solidFill>
              <a:effectLst/>
            </c:spPr>
            <c:extLst>
              <c:ext xmlns:c16="http://schemas.microsoft.com/office/drawing/2014/chart" uri="{C3380CC4-5D6E-409C-BE32-E72D297353CC}">
                <c16:uniqueId val="{00000096-66C3-4362-A8D8-CEB88237FABF}"/>
              </c:ext>
            </c:extLst>
          </c:dPt>
          <c:dPt>
            <c:idx val="3"/>
            <c:invertIfNegative val="0"/>
            <c:bubble3D val="0"/>
            <c:spPr>
              <a:solidFill>
                <a:srgbClr val="006666"/>
              </a:solidFill>
              <a:effectLst/>
            </c:spPr>
            <c:extLst>
              <c:ext xmlns:c16="http://schemas.microsoft.com/office/drawing/2014/chart" uri="{C3380CC4-5D6E-409C-BE32-E72D297353CC}">
                <c16:uniqueId val="{00000098-66C3-4362-A8D8-CEB88237FABF}"/>
              </c:ext>
            </c:extLst>
          </c:dPt>
          <c:dPt>
            <c:idx val="4"/>
            <c:invertIfNegative val="0"/>
            <c:bubble3D val="0"/>
            <c:spPr>
              <a:solidFill>
                <a:srgbClr val="006666"/>
              </a:solidFill>
              <a:effectLst/>
            </c:spPr>
            <c:extLst>
              <c:ext xmlns:c16="http://schemas.microsoft.com/office/drawing/2014/chart" uri="{C3380CC4-5D6E-409C-BE32-E72D297353CC}">
                <c16:uniqueId val="{0000009A-66C3-4362-A8D8-CEB88237FABF}"/>
              </c:ext>
            </c:extLst>
          </c:dPt>
          <c:dPt>
            <c:idx val="5"/>
            <c:invertIfNegative val="0"/>
            <c:bubble3D val="0"/>
            <c:spPr>
              <a:solidFill>
                <a:srgbClr val="006666"/>
              </a:solidFill>
              <a:effectLst/>
            </c:spPr>
            <c:extLst>
              <c:ext xmlns:c16="http://schemas.microsoft.com/office/drawing/2014/chart" uri="{C3380CC4-5D6E-409C-BE32-E72D297353CC}">
                <c16:uniqueId val="{0000009C-66C3-4362-A8D8-CEB88237FABF}"/>
              </c:ext>
            </c:extLst>
          </c:dPt>
          <c:dPt>
            <c:idx val="6"/>
            <c:invertIfNegative val="0"/>
            <c:bubble3D val="0"/>
            <c:spPr>
              <a:solidFill>
                <a:srgbClr val="006666"/>
              </a:solidFill>
              <a:effectLst/>
            </c:spPr>
            <c:extLst>
              <c:ext xmlns:c16="http://schemas.microsoft.com/office/drawing/2014/chart" uri="{C3380CC4-5D6E-409C-BE32-E72D297353CC}">
                <c16:uniqueId val="{0000009E-66C3-4362-A8D8-CEB88237FABF}"/>
              </c:ext>
            </c:extLst>
          </c:dPt>
          <c:dPt>
            <c:idx val="7"/>
            <c:invertIfNegative val="0"/>
            <c:bubble3D val="0"/>
            <c:spPr>
              <a:solidFill>
                <a:srgbClr val="006666"/>
              </a:solidFill>
              <a:effectLst/>
            </c:spPr>
            <c:extLst>
              <c:ext xmlns:c16="http://schemas.microsoft.com/office/drawing/2014/chart" uri="{C3380CC4-5D6E-409C-BE32-E72D297353CC}">
                <c16:uniqueId val="{000000A0-66C3-4362-A8D8-CEB88237FABF}"/>
              </c:ext>
            </c:extLst>
          </c:dPt>
          <c:dPt>
            <c:idx val="8"/>
            <c:invertIfNegative val="0"/>
            <c:bubble3D val="0"/>
            <c:spPr>
              <a:solidFill>
                <a:srgbClr val="006666"/>
              </a:solidFill>
              <a:effectLst/>
            </c:spPr>
            <c:extLst>
              <c:ext xmlns:c16="http://schemas.microsoft.com/office/drawing/2014/chart" uri="{C3380CC4-5D6E-409C-BE32-E72D297353CC}">
                <c16:uniqueId val="{000000A2-66C3-4362-A8D8-CEB88237FABF}"/>
              </c:ext>
            </c:extLst>
          </c:dPt>
          <c:dPt>
            <c:idx val="9"/>
            <c:invertIfNegative val="0"/>
            <c:bubble3D val="0"/>
            <c:spPr>
              <a:solidFill>
                <a:srgbClr val="006666"/>
              </a:solidFill>
              <a:effectLst/>
            </c:spPr>
            <c:extLst>
              <c:ext xmlns:c16="http://schemas.microsoft.com/office/drawing/2014/chart" uri="{C3380CC4-5D6E-409C-BE32-E72D297353CC}">
                <c16:uniqueId val="{000000A4-66C3-4362-A8D8-CEB88237FABF}"/>
              </c:ext>
            </c:extLst>
          </c:dPt>
          <c:dPt>
            <c:idx val="10"/>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0A6-66C3-4362-A8D8-CEB88237FABF}"/>
              </c:ext>
            </c:extLst>
          </c:dPt>
          <c:dPt>
            <c:idx val="11"/>
            <c:invertIfNegative val="0"/>
            <c:bubble3D val="0"/>
            <c:spPr>
              <a:solidFill>
                <a:srgbClr val="006666"/>
              </a:solidFill>
              <a:effectLst/>
            </c:spPr>
            <c:extLst>
              <c:ext xmlns:c16="http://schemas.microsoft.com/office/drawing/2014/chart" uri="{C3380CC4-5D6E-409C-BE32-E72D297353CC}">
                <c16:uniqueId val="{000000A8-66C3-4362-A8D8-CEB88237FABF}"/>
              </c:ext>
            </c:extLst>
          </c:dPt>
          <c:dPt>
            <c:idx val="12"/>
            <c:invertIfNegative val="0"/>
            <c:bubble3D val="0"/>
            <c:spPr>
              <a:solidFill>
                <a:srgbClr val="006666"/>
              </a:solidFill>
              <a:effectLst/>
            </c:spPr>
            <c:extLst>
              <c:ext xmlns:c16="http://schemas.microsoft.com/office/drawing/2014/chart" uri="{C3380CC4-5D6E-409C-BE32-E72D297353CC}">
                <c16:uniqueId val="{000000AA-66C3-4362-A8D8-CEB88237FABF}"/>
              </c:ext>
            </c:extLst>
          </c:dPt>
          <c:dPt>
            <c:idx val="13"/>
            <c:invertIfNegative val="0"/>
            <c:bubble3D val="0"/>
            <c:spPr>
              <a:solidFill>
                <a:srgbClr val="006666"/>
              </a:solidFill>
              <a:effectLst/>
            </c:spPr>
            <c:extLst>
              <c:ext xmlns:c16="http://schemas.microsoft.com/office/drawing/2014/chart" uri="{C3380CC4-5D6E-409C-BE32-E72D297353CC}">
                <c16:uniqueId val="{000000AC-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1.1355665922164917</c:v>
              </c:pt>
              <c:pt idx="1">
                <c:v>0.92721271514892578</c:v>
              </c:pt>
              <c:pt idx="2">
                <c:v>1.4218436479568481</c:v>
              </c:pt>
              <c:pt idx="3">
                <c:v>1.1918452978134155</c:v>
              </c:pt>
              <c:pt idx="4">
                <c:v>1.6174962520599365</c:v>
              </c:pt>
              <c:pt idx="5">
                <c:v>1.6634808778762817</c:v>
              </c:pt>
              <c:pt idx="6">
                <c:v>1.1741504669189453</c:v>
              </c:pt>
              <c:pt idx="7">
                <c:v>1.96222984790802</c:v>
              </c:pt>
              <c:pt idx="8">
                <c:v>2.1522359848022461</c:v>
              </c:pt>
              <c:pt idx="9">
                <c:v>2.4186792373657227</c:v>
              </c:pt>
              <c:pt idx="10">
                <c:v>1.1210175752639771</c:v>
              </c:pt>
              <c:pt idx="11">
                <c:v>2.474733829498291</c:v>
              </c:pt>
              <c:pt idx="12">
                <c:v>1.1470922231674194</c:v>
              </c:pt>
              <c:pt idx="13">
                <c:v>3.1054286956787109</c:v>
              </c:pt>
            </c:numLit>
          </c:val>
          <c:extLst>
            <c:ext xmlns:c16="http://schemas.microsoft.com/office/drawing/2014/chart" uri="{C3380CC4-5D6E-409C-BE32-E72D297353CC}">
              <c16:uniqueId val="{000000AD-66C3-4362-A8D8-CEB88237FABF}"/>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0AF-66C3-4362-A8D8-CEB88237FABF}"/>
              </c:ext>
            </c:extLst>
          </c:dPt>
          <c:dPt>
            <c:idx val="1"/>
            <c:invertIfNegative val="0"/>
            <c:bubble3D val="0"/>
            <c:spPr>
              <a:solidFill>
                <a:srgbClr val="0080FF"/>
              </a:solidFill>
              <a:effectLst/>
            </c:spPr>
            <c:extLst>
              <c:ext xmlns:c16="http://schemas.microsoft.com/office/drawing/2014/chart" uri="{C3380CC4-5D6E-409C-BE32-E72D297353CC}">
                <c16:uniqueId val="{000000B1-66C3-4362-A8D8-CEB88237FABF}"/>
              </c:ext>
            </c:extLst>
          </c:dPt>
          <c:dPt>
            <c:idx val="2"/>
            <c:invertIfNegative val="0"/>
            <c:bubble3D val="0"/>
            <c:spPr>
              <a:solidFill>
                <a:srgbClr val="0080FF"/>
              </a:solidFill>
              <a:effectLst/>
            </c:spPr>
            <c:extLst>
              <c:ext xmlns:c16="http://schemas.microsoft.com/office/drawing/2014/chart" uri="{C3380CC4-5D6E-409C-BE32-E72D297353CC}">
                <c16:uniqueId val="{000000B3-66C3-4362-A8D8-CEB88237FABF}"/>
              </c:ext>
            </c:extLst>
          </c:dPt>
          <c:dPt>
            <c:idx val="3"/>
            <c:invertIfNegative val="0"/>
            <c:bubble3D val="0"/>
            <c:spPr>
              <a:solidFill>
                <a:srgbClr val="0080FF"/>
              </a:solidFill>
              <a:effectLst/>
            </c:spPr>
            <c:extLst>
              <c:ext xmlns:c16="http://schemas.microsoft.com/office/drawing/2014/chart" uri="{C3380CC4-5D6E-409C-BE32-E72D297353CC}">
                <c16:uniqueId val="{000000B5-66C3-4362-A8D8-CEB88237FABF}"/>
              </c:ext>
            </c:extLst>
          </c:dPt>
          <c:dPt>
            <c:idx val="4"/>
            <c:invertIfNegative val="0"/>
            <c:bubble3D val="0"/>
            <c:spPr>
              <a:solidFill>
                <a:srgbClr val="0080FF"/>
              </a:solidFill>
              <a:effectLst/>
            </c:spPr>
            <c:extLst>
              <c:ext xmlns:c16="http://schemas.microsoft.com/office/drawing/2014/chart" uri="{C3380CC4-5D6E-409C-BE32-E72D297353CC}">
                <c16:uniqueId val="{000000B7-66C3-4362-A8D8-CEB88237FABF}"/>
              </c:ext>
            </c:extLst>
          </c:dPt>
          <c:dPt>
            <c:idx val="5"/>
            <c:invertIfNegative val="0"/>
            <c:bubble3D val="0"/>
            <c:spPr>
              <a:solidFill>
                <a:srgbClr val="0080FF"/>
              </a:solidFill>
              <a:effectLst/>
            </c:spPr>
            <c:extLst>
              <c:ext xmlns:c16="http://schemas.microsoft.com/office/drawing/2014/chart" uri="{C3380CC4-5D6E-409C-BE32-E72D297353CC}">
                <c16:uniqueId val="{000000B9-66C3-4362-A8D8-CEB88237FABF}"/>
              </c:ext>
            </c:extLst>
          </c:dPt>
          <c:dPt>
            <c:idx val="6"/>
            <c:invertIfNegative val="0"/>
            <c:bubble3D val="0"/>
            <c:spPr>
              <a:solidFill>
                <a:srgbClr val="0080FF"/>
              </a:solidFill>
              <a:effectLst/>
            </c:spPr>
            <c:extLst>
              <c:ext xmlns:c16="http://schemas.microsoft.com/office/drawing/2014/chart" uri="{C3380CC4-5D6E-409C-BE32-E72D297353CC}">
                <c16:uniqueId val="{000000BB-66C3-4362-A8D8-CEB88237FABF}"/>
              </c:ext>
            </c:extLst>
          </c:dPt>
          <c:dPt>
            <c:idx val="7"/>
            <c:invertIfNegative val="0"/>
            <c:bubble3D val="0"/>
            <c:spPr>
              <a:solidFill>
                <a:srgbClr val="0080FF"/>
              </a:solidFill>
              <a:effectLst/>
            </c:spPr>
            <c:extLst>
              <c:ext xmlns:c16="http://schemas.microsoft.com/office/drawing/2014/chart" uri="{C3380CC4-5D6E-409C-BE32-E72D297353CC}">
                <c16:uniqueId val="{000000BD-66C3-4362-A8D8-CEB88237FABF}"/>
              </c:ext>
            </c:extLst>
          </c:dPt>
          <c:dPt>
            <c:idx val="8"/>
            <c:invertIfNegative val="0"/>
            <c:bubble3D val="0"/>
            <c:spPr>
              <a:solidFill>
                <a:srgbClr val="0080FF"/>
              </a:solidFill>
              <a:effectLst/>
            </c:spPr>
            <c:extLst>
              <c:ext xmlns:c16="http://schemas.microsoft.com/office/drawing/2014/chart" uri="{C3380CC4-5D6E-409C-BE32-E72D297353CC}">
                <c16:uniqueId val="{000000BF-66C3-4362-A8D8-CEB88237FABF}"/>
              </c:ext>
            </c:extLst>
          </c:dPt>
          <c:dPt>
            <c:idx val="9"/>
            <c:invertIfNegative val="0"/>
            <c:bubble3D val="0"/>
            <c:spPr>
              <a:solidFill>
                <a:srgbClr val="0080FF"/>
              </a:solidFill>
              <a:effectLst/>
            </c:spPr>
            <c:extLst>
              <c:ext xmlns:c16="http://schemas.microsoft.com/office/drawing/2014/chart" uri="{C3380CC4-5D6E-409C-BE32-E72D297353CC}">
                <c16:uniqueId val="{000000C1-66C3-4362-A8D8-CEB88237FABF}"/>
              </c:ext>
            </c:extLst>
          </c:dPt>
          <c:dPt>
            <c:idx val="10"/>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0C3-66C3-4362-A8D8-CEB88237FABF}"/>
              </c:ext>
            </c:extLst>
          </c:dPt>
          <c:dPt>
            <c:idx val="11"/>
            <c:invertIfNegative val="0"/>
            <c:bubble3D val="0"/>
            <c:spPr>
              <a:solidFill>
                <a:srgbClr val="0080FF"/>
              </a:solidFill>
              <a:effectLst/>
            </c:spPr>
            <c:extLst>
              <c:ext xmlns:c16="http://schemas.microsoft.com/office/drawing/2014/chart" uri="{C3380CC4-5D6E-409C-BE32-E72D297353CC}">
                <c16:uniqueId val="{000000C5-66C3-4362-A8D8-CEB88237FABF}"/>
              </c:ext>
            </c:extLst>
          </c:dPt>
          <c:dPt>
            <c:idx val="12"/>
            <c:invertIfNegative val="0"/>
            <c:bubble3D val="0"/>
            <c:spPr>
              <a:solidFill>
                <a:srgbClr val="0080FF"/>
              </a:solidFill>
              <a:effectLst/>
            </c:spPr>
            <c:extLst>
              <c:ext xmlns:c16="http://schemas.microsoft.com/office/drawing/2014/chart" uri="{C3380CC4-5D6E-409C-BE32-E72D297353CC}">
                <c16:uniqueId val="{000000C7-66C3-4362-A8D8-CEB88237FABF}"/>
              </c:ext>
            </c:extLst>
          </c:dPt>
          <c:dPt>
            <c:idx val="13"/>
            <c:invertIfNegative val="0"/>
            <c:bubble3D val="0"/>
            <c:spPr>
              <a:solidFill>
                <a:srgbClr val="0080FF"/>
              </a:solidFill>
              <a:effectLst/>
            </c:spPr>
            <c:extLst>
              <c:ext xmlns:c16="http://schemas.microsoft.com/office/drawing/2014/chart" uri="{C3380CC4-5D6E-409C-BE32-E72D297353CC}">
                <c16:uniqueId val="{000000C9-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8.0790720880031586E-2</c:v>
              </c:pt>
              <c:pt idx="1">
                <c:v>0.29074466228485107</c:v>
              </c:pt>
              <c:pt idx="2">
                <c:v>0.42988795042037964</c:v>
              </c:pt>
              <c:pt idx="3">
                <c:v>0.24731159210205078</c:v>
              </c:pt>
              <c:pt idx="4">
                <c:v>4.9010731279850006E-2</c:v>
              </c:pt>
              <c:pt idx="5">
                <c:v>0.61770600080490112</c:v>
              </c:pt>
              <c:pt idx="6">
                <c:v>0.85204923152923584</c:v>
              </c:pt>
              <c:pt idx="7">
                <c:v>0.86345839500427246</c:v>
              </c:pt>
              <c:pt idx="8">
                <c:v>0.75383394956588745</c:v>
              </c:pt>
              <c:pt idx="9">
                <c:v>0.51419234275817871</c:v>
              </c:pt>
              <c:pt idx="10">
                <c:v>2.1200690269470215</c:v>
              </c:pt>
              <c:pt idx="11">
                <c:v>0.39389979839324951</c:v>
              </c:pt>
              <c:pt idx="12">
                <c:v>8.6492180824279785E-2</c:v>
              </c:pt>
              <c:pt idx="13">
                <c:v>0.26069134473800659</c:v>
              </c:pt>
            </c:numLit>
          </c:val>
          <c:extLst>
            <c:ext xmlns:c16="http://schemas.microsoft.com/office/drawing/2014/chart" uri="{C3380CC4-5D6E-409C-BE32-E72D297353CC}">
              <c16:uniqueId val="{000000CA-66C3-4362-A8D8-CEB88237FABF}"/>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0CC-66C3-4362-A8D8-CEB88237FABF}"/>
              </c:ext>
            </c:extLst>
          </c:dPt>
          <c:dPt>
            <c:idx val="1"/>
            <c:invertIfNegative val="0"/>
            <c:bubble3D val="0"/>
            <c:spPr>
              <a:solidFill>
                <a:srgbClr val="004C99"/>
              </a:solidFill>
              <a:effectLst/>
            </c:spPr>
            <c:extLst>
              <c:ext xmlns:c16="http://schemas.microsoft.com/office/drawing/2014/chart" uri="{C3380CC4-5D6E-409C-BE32-E72D297353CC}">
                <c16:uniqueId val="{000000CE-66C3-4362-A8D8-CEB88237FABF}"/>
              </c:ext>
            </c:extLst>
          </c:dPt>
          <c:dPt>
            <c:idx val="2"/>
            <c:invertIfNegative val="0"/>
            <c:bubble3D val="0"/>
            <c:spPr>
              <a:solidFill>
                <a:srgbClr val="004C99"/>
              </a:solidFill>
              <a:effectLst/>
            </c:spPr>
            <c:extLst>
              <c:ext xmlns:c16="http://schemas.microsoft.com/office/drawing/2014/chart" uri="{C3380CC4-5D6E-409C-BE32-E72D297353CC}">
                <c16:uniqueId val="{000000D0-66C3-4362-A8D8-CEB88237FABF}"/>
              </c:ext>
            </c:extLst>
          </c:dPt>
          <c:dPt>
            <c:idx val="3"/>
            <c:invertIfNegative val="0"/>
            <c:bubble3D val="0"/>
            <c:spPr>
              <a:solidFill>
                <a:srgbClr val="004C99"/>
              </a:solidFill>
              <a:effectLst/>
            </c:spPr>
            <c:extLst>
              <c:ext xmlns:c16="http://schemas.microsoft.com/office/drawing/2014/chart" uri="{C3380CC4-5D6E-409C-BE32-E72D297353CC}">
                <c16:uniqueId val="{000000D2-66C3-4362-A8D8-CEB88237FABF}"/>
              </c:ext>
            </c:extLst>
          </c:dPt>
          <c:dPt>
            <c:idx val="4"/>
            <c:invertIfNegative val="0"/>
            <c:bubble3D val="0"/>
            <c:spPr>
              <a:solidFill>
                <a:srgbClr val="004C99"/>
              </a:solidFill>
              <a:effectLst/>
            </c:spPr>
            <c:extLst>
              <c:ext xmlns:c16="http://schemas.microsoft.com/office/drawing/2014/chart" uri="{C3380CC4-5D6E-409C-BE32-E72D297353CC}">
                <c16:uniqueId val="{000000D4-66C3-4362-A8D8-CEB88237FABF}"/>
              </c:ext>
            </c:extLst>
          </c:dPt>
          <c:dPt>
            <c:idx val="5"/>
            <c:invertIfNegative val="0"/>
            <c:bubble3D val="0"/>
            <c:spPr>
              <a:solidFill>
                <a:srgbClr val="004C99"/>
              </a:solidFill>
              <a:effectLst/>
            </c:spPr>
            <c:extLst>
              <c:ext xmlns:c16="http://schemas.microsoft.com/office/drawing/2014/chart" uri="{C3380CC4-5D6E-409C-BE32-E72D297353CC}">
                <c16:uniqueId val="{000000D6-66C3-4362-A8D8-CEB88237FABF}"/>
              </c:ext>
            </c:extLst>
          </c:dPt>
          <c:dPt>
            <c:idx val="6"/>
            <c:invertIfNegative val="0"/>
            <c:bubble3D val="0"/>
            <c:spPr>
              <a:solidFill>
                <a:srgbClr val="004C99"/>
              </a:solidFill>
              <a:effectLst/>
            </c:spPr>
            <c:extLst>
              <c:ext xmlns:c16="http://schemas.microsoft.com/office/drawing/2014/chart" uri="{C3380CC4-5D6E-409C-BE32-E72D297353CC}">
                <c16:uniqueId val="{000000D8-66C3-4362-A8D8-CEB88237FABF}"/>
              </c:ext>
            </c:extLst>
          </c:dPt>
          <c:dPt>
            <c:idx val="7"/>
            <c:invertIfNegative val="0"/>
            <c:bubble3D val="0"/>
            <c:spPr>
              <a:solidFill>
                <a:srgbClr val="004C99"/>
              </a:solidFill>
              <a:effectLst/>
            </c:spPr>
            <c:extLst>
              <c:ext xmlns:c16="http://schemas.microsoft.com/office/drawing/2014/chart" uri="{C3380CC4-5D6E-409C-BE32-E72D297353CC}">
                <c16:uniqueId val="{000000DA-66C3-4362-A8D8-CEB88237FABF}"/>
              </c:ext>
            </c:extLst>
          </c:dPt>
          <c:dPt>
            <c:idx val="8"/>
            <c:invertIfNegative val="0"/>
            <c:bubble3D val="0"/>
            <c:spPr>
              <a:solidFill>
                <a:srgbClr val="004C99"/>
              </a:solidFill>
              <a:effectLst/>
            </c:spPr>
            <c:extLst>
              <c:ext xmlns:c16="http://schemas.microsoft.com/office/drawing/2014/chart" uri="{C3380CC4-5D6E-409C-BE32-E72D297353CC}">
                <c16:uniqueId val="{000000DC-66C3-4362-A8D8-CEB88237FABF}"/>
              </c:ext>
            </c:extLst>
          </c:dPt>
          <c:dPt>
            <c:idx val="9"/>
            <c:invertIfNegative val="0"/>
            <c:bubble3D val="0"/>
            <c:spPr>
              <a:solidFill>
                <a:srgbClr val="004C99"/>
              </a:solidFill>
              <a:effectLst/>
            </c:spPr>
            <c:extLst>
              <c:ext xmlns:c16="http://schemas.microsoft.com/office/drawing/2014/chart" uri="{C3380CC4-5D6E-409C-BE32-E72D297353CC}">
                <c16:uniqueId val="{000000DE-66C3-4362-A8D8-CEB88237FABF}"/>
              </c:ext>
            </c:extLst>
          </c:dPt>
          <c:dPt>
            <c:idx val="10"/>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0E0-66C3-4362-A8D8-CEB88237FABF}"/>
              </c:ext>
            </c:extLst>
          </c:dPt>
          <c:dPt>
            <c:idx val="11"/>
            <c:invertIfNegative val="0"/>
            <c:bubble3D val="0"/>
            <c:spPr>
              <a:solidFill>
                <a:srgbClr val="004C99"/>
              </a:solidFill>
              <a:effectLst/>
            </c:spPr>
            <c:extLst>
              <c:ext xmlns:c16="http://schemas.microsoft.com/office/drawing/2014/chart" uri="{C3380CC4-5D6E-409C-BE32-E72D297353CC}">
                <c16:uniqueId val="{000000E2-66C3-4362-A8D8-CEB88237FABF}"/>
              </c:ext>
            </c:extLst>
          </c:dPt>
          <c:dPt>
            <c:idx val="12"/>
            <c:invertIfNegative val="0"/>
            <c:bubble3D val="0"/>
            <c:spPr>
              <a:solidFill>
                <a:srgbClr val="004C99"/>
              </a:solidFill>
              <a:effectLst/>
            </c:spPr>
            <c:extLst>
              <c:ext xmlns:c16="http://schemas.microsoft.com/office/drawing/2014/chart" uri="{C3380CC4-5D6E-409C-BE32-E72D297353CC}">
                <c16:uniqueId val="{000000E4-66C3-4362-A8D8-CEB88237FABF}"/>
              </c:ext>
            </c:extLst>
          </c:dPt>
          <c:dPt>
            <c:idx val="13"/>
            <c:invertIfNegative val="0"/>
            <c:bubble3D val="0"/>
            <c:spPr>
              <a:solidFill>
                <a:srgbClr val="004C99"/>
              </a:solidFill>
              <a:effectLst/>
            </c:spPr>
            <c:extLst>
              <c:ext xmlns:c16="http://schemas.microsoft.com/office/drawing/2014/chart" uri="{C3380CC4-5D6E-409C-BE32-E72D297353CC}">
                <c16:uniqueId val="{000000E6-66C3-4362-A8D8-CEB88237FABF}"/>
              </c:ext>
            </c:extLst>
          </c:dPt>
          <c:cat>
            <c:strLit>
              <c:ptCount val="14"/>
              <c:pt idx="0">
                <c:v>Oulu</c:v>
              </c:pt>
              <c:pt idx="1">
                <c:v>Naantali</c:v>
              </c:pt>
              <c:pt idx="2">
                <c:v>Lappeenranta</c:v>
              </c:pt>
              <c:pt idx="3">
                <c:v>Rauma</c:v>
              </c:pt>
              <c:pt idx="4">
                <c:v>Hanko</c:v>
              </c:pt>
              <c:pt idx="5">
                <c:v>Kangasala</c:v>
              </c:pt>
              <c:pt idx="6">
                <c:v>Forssa</c:v>
              </c:pt>
              <c:pt idx="7">
                <c:v>Lieto</c:v>
              </c:pt>
              <c:pt idx="8">
                <c:v>Masku</c:v>
              </c:pt>
              <c:pt idx="9">
                <c:v>Vihti</c:v>
              </c:pt>
              <c:pt idx="10">
                <c:v>--&gt;  Rusko</c:v>
              </c:pt>
              <c:pt idx="11">
                <c:v>Sipoo</c:v>
              </c:pt>
              <c:pt idx="12">
                <c:v>Varkaus</c:v>
              </c:pt>
              <c:pt idx="13">
                <c:v>Lempäälä</c:v>
              </c:pt>
            </c:strLit>
          </c:cat>
          <c:val>
            <c:numLit>
              <c:formatCode>General</c:formatCode>
              <c:ptCount val="14"/>
              <c:pt idx="0">
                <c:v>0.24487981200218201</c:v>
              </c:pt>
              <c:pt idx="1">
                <c:v>7.7866792678833008E-2</c:v>
              </c:pt>
              <c:pt idx="2">
                <c:v>0.18386638164520264</c:v>
              </c:pt>
              <c:pt idx="3">
                <c:v>0.27037835121154785</c:v>
              </c:pt>
              <c:pt idx="4">
                <c:v>9.6768446266651154E-2</c:v>
              </c:pt>
              <c:pt idx="5">
                <c:v>0.20214357972145081</c:v>
              </c:pt>
              <c:pt idx="6">
                <c:v>0.22913992404937744</c:v>
              </c:pt>
              <c:pt idx="7">
                <c:v>8.0691434442996979E-2</c:v>
              </c:pt>
              <c:pt idx="8">
                <c:v>8.3777196705341339E-2</c:v>
              </c:pt>
              <c:pt idx="9">
                <c:v>0.16890691220760345</c:v>
              </c:pt>
              <c:pt idx="10">
                <c:v>0.22020478546619415</c:v>
              </c:pt>
              <c:pt idx="11">
                <c:v>0.12216492742300034</c:v>
              </c:pt>
              <c:pt idx="12">
                <c:v>0.73299157619476318</c:v>
              </c:pt>
              <c:pt idx="13">
                <c:v>0.14682702720165253</c:v>
              </c:pt>
            </c:numLit>
          </c:val>
          <c:extLst>
            <c:ext xmlns:c16="http://schemas.microsoft.com/office/drawing/2014/chart" uri="{C3380CC4-5D6E-409C-BE32-E72D297353CC}">
              <c16:uniqueId val="{000000E7-66C3-4362-A8D8-CEB88237FABF}"/>
            </c:ext>
          </c:extLst>
        </c:ser>
        <c:dLbls>
          <c:showLegendKey val="0"/>
          <c:showVal val="0"/>
          <c:showCatName val="0"/>
          <c:showSerName val="0"/>
          <c:showPercent val="0"/>
          <c:showBubbleSize val="0"/>
        </c:dLbls>
        <c:gapWidth val="75"/>
        <c:overlap val="100"/>
        <c:axId val="235422464"/>
        <c:axId val="235424000"/>
      </c:barChart>
      <c:catAx>
        <c:axId val="235422464"/>
        <c:scaling>
          <c:orientation val="minMax"/>
        </c:scaling>
        <c:delete val="0"/>
        <c:axPos val="b"/>
        <c:numFmt formatCode="General" sourceLinked="0"/>
        <c:majorTickMark val="none"/>
        <c:minorTickMark val="none"/>
        <c:tickLblPos val="nextTo"/>
        <c:crossAx val="235424000"/>
        <c:crosses val="autoZero"/>
        <c:auto val="1"/>
        <c:lblAlgn val="ctr"/>
        <c:lblOffset val="100"/>
        <c:tickLblSkip val="1"/>
        <c:noMultiLvlLbl val="0"/>
      </c:catAx>
      <c:valAx>
        <c:axId val="235424000"/>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35422464"/>
        <c:crosses val="autoZero"/>
        <c:crossBetween val="between"/>
      </c:valAx>
    </c:plotArea>
    <c:legend>
      <c:legendPos val="b"/>
      <c:layout>
        <c:manualLayout>
          <c:xMode val="edge"/>
          <c:yMode val="edge"/>
          <c:x val="0.04"/>
          <c:y val="9.7560975609756097E-3"/>
          <c:w val="0.82352941176470584"/>
          <c:h val="8.5365853658536592E-2"/>
        </c:manualLayout>
      </c:layout>
      <c:overlay val="0"/>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latin typeface="Abadi ExtraLight" panose="020B0204020104020204" pitchFamily="34" charset="0"/>
        </a:defRPr>
      </a:pPr>
      <a:endParaRPr lang="fi-FI"/>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29660974302666E-2"/>
          <c:y val="2.5980924013329312E-2"/>
          <c:w val="0.82215019749215734"/>
          <c:h val="0.9170460898244418"/>
        </c:manualLayout>
      </c:layout>
      <c:areaChart>
        <c:grouping val="stacked"/>
        <c:varyColors val="0"/>
        <c:ser>
          <c:idx val="12"/>
          <c:order val="0"/>
          <c:tx>
            <c:strRef>
              <c:f>'TKS CO2'!$B$18</c:f>
              <c:strCache>
                <c:ptCount val="1"/>
                <c:pt idx="0">
                  <c:v>Turku</c:v>
                </c:pt>
              </c:strCache>
            </c:strRef>
          </c:tx>
          <c:spPr>
            <a:solidFill>
              <a:srgbClr val="CCCCFB"/>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CO2'!$C$18:$M$18</c:f>
              <c:numCache>
                <c:formatCode>0.0</c:formatCode>
                <c:ptCount val="11"/>
                <c:pt idx="0">
                  <c:v>694.48149626928102</c:v>
                </c:pt>
                <c:pt idx="1">
                  <c:v>755.39057754090595</c:v>
                </c:pt>
                <c:pt idx="2">
                  <c:v>699.68506220838594</c:v>
                </c:pt>
                <c:pt idx="3">
                  <c:v>664.35679305273993</c:v>
                </c:pt>
                <c:pt idx="4">
                  <c:v>537.02668182343007</c:v>
                </c:pt>
                <c:pt idx="5">
                  <c:v>398.09805948906609</c:v>
                </c:pt>
                <c:pt idx="6">
                  <c:v>444.77462452594887</c:v>
                </c:pt>
                <c:pt idx="7">
                  <c:v>414.40236725680501</c:v>
                </c:pt>
                <c:pt idx="8">
                  <c:v>313.15942961407603</c:v>
                </c:pt>
                <c:pt idx="9">
                  <c:v>290.26818144766872</c:v>
                </c:pt>
                <c:pt idx="10">
                  <c:v>270.00285954007603</c:v>
                </c:pt>
              </c:numCache>
            </c:numRef>
          </c:val>
          <c:extLst>
            <c:ext xmlns:c16="http://schemas.microsoft.com/office/drawing/2014/chart" uri="{C3380CC4-5D6E-409C-BE32-E72D297353CC}">
              <c16:uniqueId val="{00000000-642C-4C04-AA1B-FDCC51F52EB6}"/>
            </c:ext>
          </c:extLst>
        </c:ser>
        <c:ser>
          <c:idx val="11"/>
          <c:order val="1"/>
          <c:tx>
            <c:strRef>
              <c:f>'TKS CO2'!$B$17</c:f>
              <c:strCache>
                <c:ptCount val="1"/>
                <c:pt idx="0">
                  <c:v>Sauvo</c:v>
                </c:pt>
              </c:strCache>
            </c:strRef>
          </c:tx>
          <c:spPr>
            <a:solidFill>
              <a:srgbClr val="9933FF"/>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CO2'!$C$17:$M$17</c:f>
              <c:numCache>
                <c:formatCode>0.0</c:formatCode>
                <c:ptCount val="11"/>
                <c:pt idx="0">
                  <c:v>23.169457325184315</c:v>
                </c:pt>
                <c:pt idx="1">
                  <c:v>24.270652988542249</c:v>
                </c:pt>
                <c:pt idx="2">
                  <c:v>23.316011359382472</c:v>
                </c:pt>
                <c:pt idx="3">
                  <c:v>23.881663436612406</c:v>
                </c:pt>
                <c:pt idx="4">
                  <c:v>22.668662693157714</c:v>
                </c:pt>
                <c:pt idx="5">
                  <c:v>20.844403565451827</c:v>
                </c:pt>
                <c:pt idx="6">
                  <c:v>20.635261497986608</c:v>
                </c:pt>
                <c:pt idx="7">
                  <c:v>20.517120910818484</c:v>
                </c:pt>
                <c:pt idx="8">
                  <c:v>19.763496572018543</c:v>
                </c:pt>
                <c:pt idx="9">
                  <c:v>19.355280804938623</c:v>
                </c:pt>
                <c:pt idx="10">
                  <c:v>18.905957539957882</c:v>
                </c:pt>
              </c:numCache>
            </c:numRef>
          </c:val>
          <c:extLst>
            <c:ext xmlns:c16="http://schemas.microsoft.com/office/drawing/2014/chart" uri="{C3380CC4-5D6E-409C-BE32-E72D297353CC}">
              <c16:uniqueId val="{00000001-642C-4C04-AA1B-FDCC51F52EB6}"/>
            </c:ext>
          </c:extLst>
        </c:ser>
        <c:ser>
          <c:idx val="10"/>
          <c:order val="2"/>
          <c:tx>
            <c:strRef>
              <c:f>'TKS CO2'!$B$16</c:f>
              <c:strCache>
                <c:ptCount val="1"/>
                <c:pt idx="0">
                  <c:v>Rusko</c:v>
                </c:pt>
              </c:strCache>
            </c:strRef>
          </c:tx>
          <c:spPr>
            <a:solidFill>
              <a:srgbClr val="66B2FF"/>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CO2'!$C$16:$M$16</c:f>
              <c:numCache>
                <c:formatCode>0.0</c:formatCode>
                <c:ptCount val="11"/>
                <c:pt idx="0">
                  <c:v>27.759362205955398</c:v>
                </c:pt>
                <c:pt idx="1">
                  <c:v>29.233479156826402</c:v>
                </c:pt>
                <c:pt idx="2">
                  <c:v>28.543806468179262</c:v>
                </c:pt>
                <c:pt idx="3">
                  <c:v>29.22531922755174</c:v>
                </c:pt>
                <c:pt idx="4">
                  <c:v>29.185672676406043</c:v>
                </c:pt>
                <c:pt idx="5">
                  <c:v>28.900765106718985</c:v>
                </c:pt>
                <c:pt idx="6">
                  <c:v>27.720021633199021</c:v>
                </c:pt>
                <c:pt idx="7">
                  <c:v>26.445461593021903</c:v>
                </c:pt>
                <c:pt idx="8">
                  <c:v>26.736692159877123</c:v>
                </c:pt>
                <c:pt idx="9">
                  <c:v>25.667028920979288</c:v>
                </c:pt>
                <c:pt idx="10">
                  <c:v>24.944733735232575</c:v>
                </c:pt>
              </c:numCache>
            </c:numRef>
          </c:val>
          <c:extLst>
            <c:ext xmlns:c16="http://schemas.microsoft.com/office/drawing/2014/chart" uri="{C3380CC4-5D6E-409C-BE32-E72D297353CC}">
              <c16:uniqueId val="{00000002-642C-4C04-AA1B-FDCC51F52EB6}"/>
            </c:ext>
          </c:extLst>
        </c:ser>
        <c:ser>
          <c:idx val="9"/>
          <c:order val="3"/>
          <c:tx>
            <c:strRef>
              <c:f>'TKS CO2'!$B$15</c:f>
              <c:strCache>
                <c:ptCount val="1"/>
                <c:pt idx="0">
                  <c:v>Raisio</c:v>
                </c:pt>
              </c:strCache>
            </c:strRef>
          </c:tx>
          <c:spPr>
            <a:solidFill>
              <a:srgbClr val="336600"/>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CO2'!$C$15:$M$15</c:f>
              <c:numCache>
                <c:formatCode>0.0</c:formatCode>
                <c:ptCount val="11"/>
                <c:pt idx="0">
                  <c:v>122.20677485454969</c:v>
                </c:pt>
                <c:pt idx="1">
                  <c:v>128.93000279000813</c:v>
                </c:pt>
                <c:pt idx="2">
                  <c:v>118.97444592798651</c:v>
                </c:pt>
                <c:pt idx="3">
                  <c:v>106.22138056875517</c:v>
                </c:pt>
                <c:pt idx="4">
                  <c:v>89.262075672386331</c:v>
                </c:pt>
                <c:pt idx="5">
                  <c:v>77.907746759108292</c:v>
                </c:pt>
                <c:pt idx="6">
                  <c:v>84.212170957842915</c:v>
                </c:pt>
                <c:pt idx="7">
                  <c:v>82.61500416258221</c:v>
                </c:pt>
                <c:pt idx="8">
                  <c:v>67.989617400420599</c:v>
                </c:pt>
                <c:pt idx="9">
                  <c:v>63.734073776746527</c:v>
                </c:pt>
                <c:pt idx="10">
                  <c:v>61.046616495219808</c:v>
                </c:pt>
              </c:numCache>
            </c:numRef>
          </c:val>
          <c:extLst>
            <c:ext xmlns:c16="http://schemas.microsoft.com/office/drawing/2014/chart" uri="{C3380CC4-5D6E-409C-BE32-E72D297353CC}">
              <c16:uniqueId val="{00000003-642C-4C04-AA1B-FDCC51F52EB6}"/>
            </c:ext>
          </c:extLst>
        </c:ser>
        <c:ser>
          <c:idx val="8"/>
          <c:order val="4"/>
          <c:tx>
            <c:strRef>
              <c:f>'TKS CO2'!$B$14</c:f>
              <c:strCache>
                <c:ptCount val="1"/>
                <c:pt idx="0">
                  <c:v>Parainen</c:v>
                </c:pt>
              </c:strCache>
            </c:strRef>
          </c:tx>
          <c:spPr>
            <a:solidFill>
              <a:srgbClr val="00CC66"/>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CO2'!$C$14:$M$14</c:f>
              <c:numCache>
                <c:formatCode>0.0</c:formatCode>
                <c:ptCount val="11"/>
                <c:pt idx="0">
                  <c:v>64.771120990112507</c:v>
                </c:pt>
                <c:pt idx="1">
                  <c:v>69.507964235136143</c:v>
                </c:pt>
                <c:pt idx="2">
                  <c:v>64.332903746190027</c:v>
                </c:pt>
                <c:pt idx="3">
                  <c:v>67.873991143924982</c:v>
                </c:pt>
                <c:pt idx="4">
                  <c:v>62.579381915372856</c:v>
                </c:pt>
                <c:pt idx="5">
                  <c:v>57.38880113931841</c:v>
                </c:pt>
                <c:pt idx="6">
                  <c:v>58.337505998902998</c:v>
                </c:pt>
                <c:pt idx="7">
                  <c:v>55.738397836632288</c:v>
                </c:pt>
                <c:pt idx="8">
                  <c:v>50.66881282207062</c:v>
                </c:pt>
                <c:pt idx="9">
                  <c:v>49.473429851421862</c:v>
                </c:pt>
                <c:pt idx="10">
                  <c:v>47.082289627790217</c:v>
                </c:pt>
              </c:numCache>
            </c:numRef>
          </c:val>
          <c:extLst>
            <c:ext xmlns:c16="http://schemas.microsoft.com/office/drawing/2014/chart" uri="{C3380CC4-5D6E-409C-BE32-E72D297353CC}">
              <c16:uniqueId val="{00000004-642C-4C04-AA1B-FDCC51F52EB6}"/>
            </c:ext>
          </c:extLst>
        </c:ser>
        <c:ser>
          <c:idx val="7"/>
          <c:order val="5"/>
          <c:tx>
            <c:strRef>
              <c:f>'TKS CO2'!$B$13</c:f>
              <c:strCache>
                <c:ptCount val="1"/>
                <c:pt idx="0">
                  <c:v>Paimio</c:v>
                </c:pt>
              </c:strCache>
            </c:strRef>
          </c:tx>
          <c:spPr>
            <a:solidFill>
              <a:srgbClr val="99FF33"/>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CO2'!$C$13:$M$13</c:f>
              <c:numCache>
                <c:formatCode>0.0</c:formatCode>
                <c:ptCount val="11"/>
                <c:pt idx="0">
                  <c:v>66.572491990111075</c:v>
                </c:pt>
                <c:pt idx="1">
                  <c:v>71.372713343445923</c:v>
                </c:pt>
                <c:pt idx="2">
                  <c:v>67.452666737974482</c:v>
                </c:pt>
                <c:pt idx="3">
                  <c:v>70.612276173763718</c:v>
                </c:pt>
                <c:pt idx="4">
                  <c:v>68.56197777015484</c:v>
                </c:pt>
                <c:pt idx="5">
                  <c:v>61.774098406184436</c:v>
                </c:pt>
                <c:pt idx="6">
                  <c:v>61.186468598612741</c:v>
                </c:pt>
                <c:pt idx="7">
                  <c:v>60.332797830295469</c:v>
                </c:pt>
                <c:pt idx="8">
                  <c:v>57.265846481794725</c:v>
                </c:pt>
                <c:pt idx="9">
                  <c:v>58.121908492958234</c:v>
                </c:pt>
                <c:pt idx="10">
                  <c:v>56.571007459111861</c:v>
                </c:pt>
              </c:numCache>
            </c:numRef>
          </c:val>
          <c:extLst>
            <c:ext xmlns:c16="http://schemas.microsoft.com/office/drawing/2014/chart" uri="{C3380CC4-5D6E-409C-BE32-E72D297353CC}">
              <c16:uniqueId val="{00000005-642C-4C04-AA1B-FDCC51F52EB6}"/>
            </c:ext>
          </c:extLst>
        </c:ser>
        <c:ser>
          <c:idx val="6"/>
          <c:order val="6"/>
          <c:tx>
            <c:strRef>
              <c:f>'TKS CO2'!$B$12</c:f>
              <c:strCache>
                <c:ptCount val="1"/>
                <c:pt idx="0">
                  <c:v>Nousiainen</c:v>
                </c:pt>
              </c:strCache>
            </c:strRef>
          </c:tx>
          <c:spPr>
            <a:solidFill>
              <a:srgbClr val="004C99"/>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CO2'!$C$12:$M$12</c:f>
              <c:numCache>
                <c:formatCode>0.0</c:formatCode>
                <c:ptCount val="11"/>
                <c:pt idx="0">
                  <c:v>29.83766444428867</c:v>
                </c:pt>
                <c:pt idx="1">
                  <c:v>30.26213095196011</c:v>
                </c:pt>
                <c:pt idx="2">
                  <c:v>29.950567585225851</c:v>
                </c:pt>
                <c:pt idx="3">
                  <c:v>31.149577951415409</c:v>
                </c:pt>
                <c:pt idx="4">
                  <c:v>23.988461994960822</c:v>
                </c:pt>
                <c:pt idx="5">
                  <c:v>23.787604367595332</c:v>
                </c:pt>
                <c:pt idx="6">
                  <c:v>24.23031308719629</c:v>
                </c:pt>
                <c:pt idx="7">
                  <c:v>24.646401509156483</c:v>
                </c:pt>
                <c:pt idx="8">
                  <c:v>24.598517755019444</c:v>
                </c:pt>
                <c:pt idx="9">
                  <c:v>24.14316143245853</c:v>
                </c:pt>
                <c:pt idx="10">
                  <c:v>23.569385914188839</c:v>
                </c:pt>
              </c:numCache>
            </c:numRef>
          </c:val>
          <c:extLst>
            <c:ext xmlns:c16="http://schemas.microsoft.com/office/drawing/2014/chart" uri="{C3380CC4-5D6E-409C-BE32-E72D297353CC}">
              <c16:uniqueId val="{00000006-642C-4C04-AA1B-FDCC51F52EB6}"/>
            </c:ext>
          </c:extLst>
        </c:ser>
        <c:ser>
          <c:idx val="5"/>
          <c:order val="7"/>
          <c:tx>
            <c:strRef>
              <c:f>'TKS CO2'!$B$11</c:f>
              <c:strCache>
                <c:ptCount val="1"/>
                <c:pt idx="0">
                  <c:v>Naantali</c:v>
                </c:pt>
              </c:strCache>
            </c:strRef>
          </c:tx>
          <c:spPr>
            <a:solidFill>
              <a:srgbClr val="0080FF"/>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CO2'!$C$11:$M$11</c:f>
              <c:numCache>
                <c:formatCode>0.0</c:formatCode>
                <c:ptCount val="11"/>
                <c:pt idx="0">
                  <c:v>87.481203543866002</c:v>
                </c:pt>
                <c:pt idx="1">
                  <c:v>89.070793886948195</c:v>
                </c:pt>
                <c:pt idx="2">
                  <c:v>85.57309742007223</c:v>
                </c:pt>
                <c:pt idx="3">
                  <c:v>92.254177700443506</c:v>
                </c:pt>
                <c:pt idx="4">
                  <c:v>77.24871059736698</c:v>
                </c:pt>
                <c:pt idx="5">
                  <c:v>55.7549108630513</c:v>
                </c:pt>
                <c:pt idx="6">
                  <c:v>60.919046553842016</c:v>
                </c:pt>
                <c:pt idx="7">
                  <c:v>57.374373247649814</c:v>
                </c:pt>
                <c:pt idx="8">
                  <c:v>48.751072502070301</c:v>
                </c:pt>
                <c:pt idx="9">
                  <c:v>46.951077447298061</c:v>
                </c:pt>
                <c:pt idx="10">
                  <c:v>43.167176399376878</c:v>
                </c:pt>
              </c:numCache>
            </c:numRef>
          </c:val>
          <c:extLst>
            <c:ext xmlns:c16="http://schemas.microsoft.com/office/drawing/2014/chart" uri="{C3380CC4-5D6E-409C-BE32-E72D297353CC}">
              <c16:uniqueId val="{00000007-642C-4C04-AA1B-FDCC51F52EB6}"/>
            </c:ext>
          </c:extLst>
        </c:ser>
        <c:ser>
          <c:idx val="4"/>
          <c:order val="8"/>
          <c:tx>
            <c:strRef>
              <c:f>'TKS CO2'!$B$10</c:f>
              <c:strCache>
                <c:ptCount val="1"/>
                <c:pt idx="0">
                  <c:v>Mynämäki</c:v>
                </c:pt>
              </c:strCache>
            </c:strRef>
          </c:tx>
          <c:spPr>
            <a:solidFill>
              <a:srgbClr val="006666"/>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CO2'!$C$10:$M$10</c:f>
              <c:numCache>
                <c:formatCode>0.0</c:formatCode>
                <c:ptCount val="11"/>
                <c:pt idx="0">
                  <c:v>57.772807878648436</c:v>
                </c:pt>
                <c:pt idx="1">
                  <c:v>60.465413096104626</c:v>
                </c:pt>
                <c:pt idx="2">
                  <c:v>57.644807748485476</c:v>
                </c:pt>
                <c:pt idx="3">
                  <c:v>59.720284320755098</c:v>
                </c:pt>
                <c:pt idx="4">
                  <c:v>58.991831897752363</c:v>
                </c:pt>
                <c:pt idx="5">
                  <c:v>52.660025663850263</c:v>
                </c:pt>
                <c:pt idx="6">
                  <c:v>56.414302309483638</c:v>
                </c:pt>
                <c:pt idx="7">
                  <c:v>57.208022099641056</c:v>
                </c:pt>
                <c:pt idx="8">
                  <c:v>57.616035469650804</c:v>
                </c:pt>
                <c:pt idx="9">
                  <c:v>57.004786065903048</c:v>
                </c:pt>
                <c:pt idx="10">
                  <c:v>55.302914137880244</c:v>
                </c:pt>
              </c:numCache>
            </c:numRef>
          </c:val>
          <c:extLst>
            <c:ext xmlns:c16="http://schemas.microsoft.com/office/drawing/2014/chart" uri="{C3380CC4-5D6E-409C-BE32-E72D297353CC}">
              <c16:uniqueId val="{00000008-642C-4C04-AA1B-FDCC51F52EB6}"/>
            </c:ext>
          </c:extLst>
        </c:ser>
        <c:ser>
          <c:idx val="3"/>
          <c:order val="9"/>
          <c:tx>
            <c:strRef>
              <c:f>'TKS CO2'!$B$9</c:f>
              <c:strCache>
                <c:ptCount val="1"/>
                <c:pt idx="0">
                  <c:v>Masku</c:v>
                </c:pt>
              </c:strCache>
            </c:strRef>
          </c:tx>
          <c:spPr>
            <a:solidFill>
              <a:srgbClr val="00CCCC"/>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CO2'!$C$9:$M$9</c:f>
              <c:numCache>
                <c:formatCode>0.0</c:formatCode>
                <c:ptCount val="11"/>
                <c:pt idx="0">
                  <c:v>51.872873880482501</c:v>
                </c:pt>
                <c:pt idx="1">
                  <c:v>57.589042402139505</c:v>
                </c:pt>
                <c:pt idx="2">
                  <c:v>56.150208935839451</c:v>
                </c:pt>
                <c:pt idx="3">
                  <c:v>56.897931190963824</c:v>
                </c:pt>
                <c:pt idx="4">
                  <c:v>54.044293818787551</c:v>
                </c:pt>
                <c:pt idx="5">
                  <c:v>48.959625523379351</c:v>
                </c:pt>
                <c:pt idx="6">
                  <c:v>46.526561386326961</c:v>
                </c:pt>
                <c:pt idx="7">
                  <c:v>36.391846395024253</c:v>
                </c:pt>
                <c:pt idx="8">
                  <c:v>34.090950521638149</c:v>
                </c:pt>
                <c:pt idx="9">
                  <c:v>34.788055870915493</c:v>
                </c:pt>
                <c:pt idx="10">
                  <c:v>33.470596426844757</c:v>
                </c:pt>
              </c:numCache>
            </c:numRef>
          </c:val>
          <c:extLst>
            <c:ext xmlns:c16="http://schemas.microsoft.com/office/drawing/2014/chart" uri="{C3380CC4-5D6E-409C-BE32-E72D297353CC}">
              <c16:uniqueId val="{00000009-642C-4C04-AA1B-FDCC51F52EB6}"/>
            </c:ext>
          </c:extLst>
        </c:ser>
        <c:ser>
          <c:idx val="2"/>
          <c:order val="10"/>
          <c:tx>
            <c:strRef>
              <c:f>'TKS CO2'!$B$8</c:f>
              <c:strCache>
                <c:ptCount val="1"/>
                <c:pt idx="0">
                  <c:v>Lieto</c:v>
                </c:pt>
              </c:strCache>
            </c:strRef>
          </c:tx>
          <c:spPr>
            <a:solidFill>
              <a:srgbClr val="99FFFF"/>
            </a:solidFill>
            <a:ln w="25400">
              <a:noFill/>
            </a:ln>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CO2'!$C$8:$M$8</c:f>
              <c:numCache>
                <c:formatCode>0.0</c:formatCode>
                <c:ptCount val="11"/>
                <c:pt idx="0">
                  <c:v>83.146932160602901</c:v>
                </c:pt>
                <c:pt idx="1">
                  <c:v>92.694878047052967</c:v>
                </c:pt>
                <c:pt idx="2">
                  <c:v>90.873821130389288</c:v>
                </c:pt>
                <c:pt idx="3">
                  <c:v>91.98024344985626</c:v>
                </c:pt>
                <c:pt idx="4">
                  <c:v>87.747667898705117</c:v>
                </c:pt>
                <c:pt idx="5">
                  <c:v>79.276334488617579</c:v>
                </c:pt>
                <c:pt idx="6">
                  <c:v>79.125831254018735</c:v>
                </c:pt>
                <c:pt idx="7">
                  <c:v>79.718019643375314</c:v>
                </c:pt>
                <c:pt idx="8">
                  <c:v>74.540344568133193</c:v>
                </c:pt>
                <c:pt idx="9">
                  <c:v>74.705901757260534</c:v>
                </c:pt>
                <c:pt idx="10">
                  <c:v>71.94504408877242</c:v>
                </c:pt>
              </c:numCache>
            </c:numRef>
          </c:val>
          <c:extLst>
            <c:ext xmlns:c16="http://schemas.microsoft.com/office/drawing/2014/chart" uri="{C3380CC4-5D6E-409C-BE32-E72D297353CC}">
              <c16:uniqueId val="{0000000A-642C-4C04-AA1B-FDCC51F52EB6}"/>
            </c:ext>
          </c:extLst>
        </c:ser>
        <c:ser>
          <c:idx val="1"/>
          <c:order val="11"/>
          <c:tx>
            <c:strRef>
              <c:f>'TKS CO2'!$B$7</c:f>
              <c:strCache>
                <c:ptCount val="1"/>
                <c:pt idx="0">
                  <c:v>Kaarina</c:v>
                </c:pt>
              </c:strCache>
            </c:strRef>
          </c:tx>
          <c:spPr>
            <a:solidFill>
              <a:srgbClr val="99CCFF"/>
            </a:solidFill>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CO2'!$C$7:$M$7</c:f>
              <c:numCache>
                <c:formatCode>0.0</c:formatCode>
                <c:ptCount val="11"/>
                <c:pt idx="0">
                  <c:v>142.13958999955963</c:v>
                </c:pt>
                <c:pt idx="1">
                  <c:v>161.4709830733452</c:v>
                </c:pt>
                <c:pt idx="2">
                  <c:v>152.47448017346576</c:v>
                </c:pt>
                <c:pt idx="3">
                  <c:v>149.50932072155237</c:v>
                </c:pt>
                <c:pt idx="4">
                  <c:v>134.44470181009891</c:v>
                </c:pt>
                <c:pt idx="5">
                  <c:v>115.15386066375775</c:v>
                </c:pt>
                <c:pt idx="6">
                  <c:v>117.37600731417344</c:v>
                </c:pt>
                <c:pt idx="7">
                  <c:v>110.58102711606792</c:v>
                </c:pt>
                <c:pt idx="8">
                  <c:v>98.77048870970691</c:v>
                </c:pt>
                <c:pt idx="9">
                  <c:v>95.514082593582415</c:v>
                </c:pt>
                <c:pt idx="10">
                  <c:v>91.3343974988681</c:v>
                </c:pt>
              </c:numCache>
            </c:numRef>
          </c:val>
          <c:extLst>
            <c:ext xmlns:c16="http://schemas.microsoft.com/office/drawing/2014/chart" uri="{C3380CC4-5D6E-409C-BE32-E72D297353CC}">
              <c16:uniqueId val="{0000000B-642C-4C04-AA1B-FDCC51F52EB6}"/>
            </c:ext>
          </c:extLst>
        </c:ser>
        <c:ser>
          <c:idx val="0"/>
          <c:order val="12"/>
          <c:tx>
            <c:strRef>
              <c:f>'TKS CO2'!$B$6</c:f>
              <c:strCache>
                <c:ptCount val="1"/>
                <c:pt idx="0">
                  <c:v>Aura</c:v>
                </c:pt>
              </c:strCache>
            </c:strRef>
          </c:tx>
          <c:spPr>
            <a:solidFill>
              <a:srgbClr val="66CC00"/>
            </a:solidFill>
          </c:spPr>
          <c:cat>
            <c:strRef>
              <c:f>'TKS CO2'!$C$5:$M$5</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'TKS CO2'!$C$6:$M$6</c:f>
              <c:numCache>
                <c:formatCode>0.0</c:formatCode>
                <c:ptCount val="11"/>
                <c:pt idx="0">
                  <c:v>29.501493507592045</c:v>
                </c:pt>
                <c:pt idx="1">
                  <c:v>30.683443062004756</c:v>
                </c:pt>
                <c:pt idx="2">
                  <c:v>30.600615683284094</c:v>
                </c:pt>
                <c:pt idx="3">
                  <c:v>31.224640625595846</c:v>
                </c:pt>
                <c:pt idx="4">
                  <c:v>30.466257535020119</c:v>
                </c:pt>
                <c:pt idx="5">
                  <c:v>27.587191316316218</c:v>
                </c:pt>
                <c:pt idx="6">
                  <c:v>26.034253595306119</c:v>
                </c:pt>
                <c:pt idx="7">
                  <c:v>25.500247843763812</c:v>
                </c:pt>
                <c:pt idx="8">
                  <c:v>25.409644756924301</c:v>
                </c:pt>
                <c:pt idx="9">
                  <c:v>25.189276069795824</c:v>
                </c:pt>
                <c:pt idx="10">
                  <c:v>24.107357560048797</c:v>
                </c:pt>
              </c:numCache>
            </c:numRef>
          </c:val>
          <c:extLst>
            <c:ext xmlns:c16="http://schemas.microsoft.com/office/drawing/2014/chart" uri="{C3380CC4-5D6E-409C-BE32-E72D297353CC}">
              <c16:uniqueId val="{0000000C-642C-4C04-AA1B-FDCC51F52EB6}"/>
            </c:ext>
          </c:extLst>
        </c:ser>
        <c:dLbls>
          <c:showLegendKey val="0"/>
          <c:showVal val="0"/>
          <c:showCatName val="0"/>
          <c:showSerName val="0"/>
          <c:showPercent val="0"/>
          <c:showBubbleSize val="0"/>
        </c:dLbls>
        <c:axId val="84130816"/>
        <c:axId val="85416192"/>
      </c:areaChart>
      <c:scatterChart>
        <c:scatterStyle val="lineMarker"/>
        <c:varyColors val="0"/>
        <c:ser>
          <c:idx val="13"/>
          <c:order val="13"/>
          <c:tx>
            <c:strRef>
              <c:f>'TKS CO2'!$B$19</c:f>
              <c:strCache>
                <c:ptCount val="1"/>
                <c:pt idx="0">
                  <c:v>Yhteensä</c:v>
                </c:pt>
              </c:strCache>
            </c:strRef>
          </c:tx>
          <c:spPr>
            <a:ln w="28575">
              <a:noFill/>
            </a:ln>
          </c:spPr>
          <c:marker>
            <c:symbol val="diamond"/>
            <c:size val="7"/>
            <c:spPr>
              <a:solidFill>
                <a:schemeClr val="bg1"/>
              </a:solidFill>
              <a:ln>
                <a:solidFill>
                  <a:schemeClr val="tx1"/>
                </a:solidFill>
              </a:ln>
            </c:spPr>
          </c:marker>
          <c:dLbls>
            <c:dLbl>
              <c:idx val="0"/>
              <c:layout>
                <c:manualLayout>
                  <c:x val="-2.793686967125451E-3"/>
                  <c:y val="-6.6818420000920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2C-4C04-AA1B-FDCC51F52EB6}"/>
                </c:ext>
              </c:extLst>
            </c:dLbl>
            <c:dLbl>
              <c:idx val="1"/>
              <c:layout>
                <c:manualLayout>
                  <c:x val="-2.7595725661113189E-3"/>
                  <c:y val="-3.4526176166289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2C-4C04-AA1B-FDCC51F52EB6}"/>
                </c:ext>
              </c:extLst>
            </c:dLbl>
            <c:dLbl>
              <c:idx val="2"/>
              <c:layout>
                <c:manualLayout>
                  <c:x val="-1.4010824785199443E-3"/>
                  <c:y val="-4.368115828714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2C-4C04-AA1B-FDCC51F52EB6}"/>
                </c:ext>
              </c:extLst>
            </c:dLbl>
            <c:dLbl>
              <c:idx val="3"/>
              <c:layout>
                <c:manualLayout>
                  <c:x val="-1.3882605610145841E-3"/>
                  <c:y val="-5.06722980836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42C-4C04-AA1B-FDCC51F52EB6}"/>
                </c:ext>
              </c:extLst>
            </c:dLbl>
            <c:dLbl>
              <c:idx val="4"/>
              <c:layout>
                <c:manualLayout>
                  <c:x val="-1.3713120050967351E-3"/>
                  <c:y val="-4.8342992614634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42C-4C04-AA1B-FDCC51F52EB6}"/>
                </c:ext>
              </c:extLst>
            </c:dLbl>
            <c:dLbl>
              <c:idx val="5"/>
              <c:layout>
                <c:manualLayout>
                  <c:x val="-1.3882605610145841E-3"/>
                  <c:y val="-5.2842587187095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42C-4C04-AA1B-FDCC51F52EB6}"/>
                </c:ext>
              </c:extLst>
            </c:dLbl>
            <c:dLbl>
              <c:idx val="6"/>
              <c:layout>
                <c:manualLayout>
                  <c:x val="-3.8516286610145354E-3"/>
                  <c:y val="-5.0737648938901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2C-4C04-AA1B-FDCC51F52EB6}"/>
                </c:ext>
              </c:extLst>
            </c:dLbl>
            <c:dLbl>
              <c:idx val="7"/>
              <c:layout>
                <c:manualLayout>
                  <c:x val="-4.1393588491669782E-3"/>
                  <c:y val="-4.8915414848386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42C-4C04-AA1B-FDCC51F52EB6}"/>
                </c:ext>
              </c:extLst>
            </c:dLbl>
            <c:dLbl>
              <c:idx val="8"/>
              <c:layout>
                <c:manualLayout>
                  <c:x val="-2.5365285070852034E-3"/>
                  <c:y val="-4.8949620433961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2C-4C04-AA1B-FDCC51F52EB6}"/>
                </c:ext>
              </c:extLst>
            </c:dLbl>
            <c:dLbl>
              <c:idx val="9"/>
              <c:layout>
                <c:manualLayout>
                  <c:x val="-5.0730570141703131E-3"/>
                  <c:y val="-4.4287751821203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2C-4C04-AA1B-FDCC51F52EB6}"/>
                </c:ext>
              </c:extLst>
            </c:dLbl>
            <c:dLbl>
              <c:idx val="10"/>
              <c:layout>
                <c:manualLayout>
                  <c:x val="-3.8047927606279907E-3"/>
                  <c:y val="-4.1956817514823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2C-4C04-AA1B-FDCC51F52EB6}"/>
                </c:ext>
              </c:extLst>
            </c:dLbl>
            <c:numFmt formatCode="#,##0" sourceLinked="0"/>
            <c:spPr>
              <a:solidFill>
                <a:sysClr val="window" lastClr="FFFFFF"/>
              </a:solidFill>
              <a:ln w="6350" cap="flat" cmpd="dbl">
                <a:solidFill>
                  <a:sysClr val="windowText" lastClr="000000"/>
                </a:solidFill>
              </a:ln>
              <a:effectLst/>
            </c:spPr>
            <c:txPr>
              <a:bodyPr wrap="square" lIns="38100" tIns="19050" rIns="38100" bIns="19050" anchor="ctr">
                <a:spAutoFit/>
              </a:bodyPr>
              <a:lstStyle/>
              <a:p>
                <a:pPr>
                  <a:defRPr sz="1000">
                    <a:latin typeface="Abadi ExtraLight" panose="020B0204020104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c15:spPr>
                <c15:showLeaderLines val="0"/>
              </c:ext>
            </c:extLst>
          </c:dLbls>
          <c:yVal>
            <c:numRef>
              <c:f>'TKS CO2'!$C$19:$M$19</c:f>
              <c:numCache>
                <c:formatCode>0</c:formatCode>
                <c:ptCount val="11"/>
                <c:pt idx="0">
                  <c:v>1480.7132690502344</c:v>
                </c:pt>
                <c:pt idx="1">
                  <c:v>1600.9420745744201</c:v>
                </c:pt>
                <c:pt idx="2">
                  <c:v>1505.5724951248608</c:v>
                </c:pt>
                <c:pt idx="3">
                  <c:v>1474.90759956393</c:v>
                </c:pt>
                <c:pt idx="4">
                  <c:v>1276.2163781035997</c:v>
                </c:pt>
                <c:pt idx="5">
                  <c:v>1048.0934273524158</c:v>
                </c:pt>
                <c:pt idx="6">
                  <c:v>1107.4923687128403</c:v>
                </c:pt>
                <c:pt idx="7">
                  <c:v>1051.471087444834</c:v>
                </c:pt>
                <c:pt idx="8">
                  <c:v>899.36094933340087</c:v>
                </c:pt>
                <c:pt idx="9">
                  <c:v>864.9162445319273</c:v>
                </c:pt>
                <c:pt idx="10">
                  <c:v>821.45033642336853</c:v>
                </c:pt>
              </c:numCache>
            </c:numRef>
          </c:yVal>
          <c:smooth val="0"/>
          <c:extLst>
            <c:ext xmlns:c16="http://schemas.microsoft.com/office/drawing/2014/chart" uri="{C3380CC4-5D6E-409C-BE32-E72D297353CC}">
              <c16:uniqueId val="{00000018-642C-4C04-AA1B-FDCC51F52EB6}"/>
            </c:ext>
          </c:extLst>
        </c:ser>
        <c:dLbls>
          <c:showLegendKey val="0"/>
          <c:showVal val="0"/>
          <c:showCatName val="0"/>
          <c:showSerName val="0"/>
          <c:showPercent val="0"/>
          <c:showBubbleSize val="0"/>
        </c:dLbls>
        <c:axId val="84130816"/>
        <c:axId val="85416192"/>
      </c:scatterChart>
      <c:catAx>
        <c:axId val="84130816"/>
        <c:scaling>
          <c:orientation val="minMax"/>
        </c:scaling>
        <c:delete val="0"/>
        <c:axPos val="b"/>
        <c:numFmt formatCode="General" sourceLinked="1"/>
        <c:majorTickMark val="out"/>
        <c:minorTickMark val="none"/>
        <c:tickLblPos val="nextTo"/>
        <c:txPr>
          <a:bodyPr/>
          <a:lstStyle/>
          <a:p>
            <a:pPr>
              <a:defRPr sz="1000" baseline="0">
                <a:latin typeface="Abadi ExtraLight" panose="020B0204020104020204" pitchFamily="34" charset="0"/>
              </a:defRPr>
            </a:pPr>
            <a:endParaRPr lang="fi-FI"/>
          </a:p>
        </c:txPr>
        <c:crossAx val="85416192"/>
        <c:crosses val="autoZero"/>
        <c:auto val="1"/>
        <c:lblAlgn val="ctr"/>
        <c:lblOffset val="100"/>
        <c:noMultiLvlLbl val="0"/>
      </c:catAx>
      <c:valAx>
        <c:axId val="85416192"/>
        <c:scaling>
          <c:orientation val="minMax"/>
        </c:scaling>
        <c:delete val="0"/>
        <c:axPos val="l"/>
        <c:majorGridlines/>
        <c:title>
          <c:tx>
            <c:rich>
              <a:bodyPr rot="-5400000" vert="horz"/>
              <a:lstStyle/>
              <a:p>
                <a:pPr>
                  <a:defRPr b="0">
                    <a:latin typeface="Abadi Extra Light" panose="020B0204020104020204" pitchFamily="34" charset="0"/>
                  </a:defRPr>
                </a:pPr>
                <a:r>
                  <a:rPr lang="en-US" sz="900" b="0" dirty="0">
                    <a:latin typeface="Abadi ExtraLight" panose="020B0204020104020204" pitchFamily="34" charset="0"/>
                  </a:rPr>
                  <a:t>kt CO</a:t>
                </a:r>
                <a:r>
                  <a:rPr lang="en-US" sz="900" b="0" baseline="-25000" dirty="0">
                    <a:latin typeface="Abadi ExtraLight" panose="020B0204020104020204" pitchFamily="34" charset="0"/>
                  </a:rPr>
                  <a:t>2</a:t>
                </a:r>
                <a:r>
                  <a:rPr lang="en-US" sz="900" b="0" dirty="0">
                    <a:latin typeface="Abadi ExtraLight" panose="020B0204020104020204" pitchFamily="34" charset="0"/>
                  </a:rPr>
                  <a:t>-ekv</a:t>
                </a:r>
              </a:p>
            </c:rich>
          </c:tx>
          <c:layout>
            <c:manualLayout>
              <c:xMode val="edge"/>
              <c:yMode val="edge"/>
              <c:x val="1.2215355063199974E-2"/>
              <c:y val="0.23123573074938447"/>
            </c:manualLayout>
          </c:layout>
          <c:overlay val="0"/>
        </c:title>
        <c:numFmt formatCode="0" sourceLinked="0"/>
        <c:majorTickMark val="none"/>
        <c:minorTickMark val="none"/>
        <c:tickLblPos val="nextTo"/>
        <c:txPr>
          <a:bodyPr/>
          <a:lstStyle/>
          <a:p>
            <a:pPr>
              <a:defRPr sz="1000" baseline="0">
                <a:latin typeface="Abadi ExtraLight" panose="020B0204020104020204" pitchFamily="34" charset="0"/>
              </a:defRPr>
            </a:pPr>
            <a:endParaRPr lang="fi-FI"/>
          </a:p>
        </c:txPr>
        <c:crossAx val="84130816"/>
        <c:crosses val="autoZero"/>
        <c:crossBetween val="between"/>
      </c:valAx>
    </c:plotArea>
    <c:legend>
      <c:legendPos val="r"/>
      <c:overlay val="0"/>
      <c:txPr>
        <a:bodyPr/>
        <a:lstStyle/>
        <a:p>
          <a:pPr>
            <a:defRPr sz="1000" baseline="0">
              <a:latin typeface="Abadi ExtraLight" panose="020B0204020104020204" pitchFamily="34" charset="0"/>
            </a:defRPr>
          </a:pPr>
          <a:endParaRPr lang="fi-FI"/>
        </a:p>
      </c:txPr>
    </c:legend>
    <c:plotVisOnly val="1"/>
    <c:dispBlanksAs val="zero"/>
    <c:showDLblsOverMax val="0"/>
  </c:chart>
  <c:spPr>
    <a:ln>
      <a:noFill/>
    </a:ln>
    <a:effectLst>
      <a:outerShdw blurRad="50800" dist="38100" dir="2700000" algn="tl" rotWithShape="0">
        <a:prstClr val="black">
          <a:alpha val="40000"/>
        </a:prstClr>
      </a:outerShdw>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1.853203491064506E-3"/>
          <c:w val="0.95656258599917554"/>
          <c:h val="0.99814691309800374"/>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730B-4943-8C8B-ECD21559C096}"/>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730B-4943-8C8B-ECD21559C096}"/>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730B-4943-8C8B-ECD21559C096}"/>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730B-4943-8C8B-ECD21559C096}"/>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730B-4943-8C8B-ECD21559C096}"/>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730B-4943-8C8B-ECD21559C096}"/>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730B-4943-8C8B-ECD21559C096}"/>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730B-4943-8C8B-ECD21559C096}"/>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730B-4943-8C8B-ECD21559C096}"/>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730B-4943-8C8B-ECD21559C096}"/>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730B-4943-8C8B-ECD21559C096}"/>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730B-4943-8C8B-ECD21559C096}"/>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730B-4943-8C8B-ECD21559C096}"/>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730B-4943-8C8B-ECD21559C096}"/>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730B-4943-8C8B-ECD21559C096}"/>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730B-4943-8C8B-ECD21559C096}"/>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730B-4943-8C8B-ECD21559C096}"/>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730B-4943-8C8B-ECD21559C096}"/>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730B-4943-8C8B-ECD21559C096}"/>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730B-4943-8C8B-ECD21559C096}"/>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730B-4943-8C8B-ECD21559C096}"/>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730B-4943-8C8B-ECD21559C096}"/>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730B-4943-8C8B-ECD21559C096}"/>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730B-4943-8C8B-ECD21559C096}"/>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730B-4943-8C8B-ECD21559C096}"/>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730B-4943-8C8B-ECD21559C096}"/>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730B-4943-8C8B-ECD21559C096}"/>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730B-4943-8C8B-ECD21559C096}"/>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730B-4943-8C8B-ECD21559C096}"/>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730B-4943-8C8B-ECD21559C096}"/>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730B-4943-8C8B-ECD21559C096}"/>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730B-4943-8C8B-ECD21559C096}"/>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730B-4943-8C8B-ECD21559C096}"/>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730B-4943-8C8B-ECD21559C096}"/>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730B-4943-8C8B-ECD21559C096}"/>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730B-4943-8C8B-ECD21559C096}"/>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730B-4943-8C8B-ECD21559C096}"/>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730B-4943-8C8B-ECD21559C096}"/>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730B-4943-8C8B-ECD21559C096}"/>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730B-4943-8C8B-ECD21559C096}"/>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730B-4943-8C8B-ECD21559C096}"/>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730B-4943-8C8B-ECD21559C096}"/>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730B-4943-8C8B-ECD21559C096}"/>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730B-4943-8C8B-ECD21559C096}"/>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730B-4943-8C8B-ECD21559C096}"/>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730B-4943-8C8B-ECD21559C096}"/>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730B-4943-8C8B-ECD21559C096}"/>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730B-4943-8C8B-ECD21559C096}"/>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730B-4943-8C8B-ECD21559C096}"/>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730B-4943-8C8B-ECD21559C096}"/>
              </c:ext>
            </c:extLst>
          </c:dPt>
          <c:dPt>
            <c:idx val="50"/>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65-730B-4943-8C8B-ECD21559C096}"/>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730B-4943-8C8B-ECD21559C096}"/>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730B-4943-8C8B-ECD21559C096}"/>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730B-4943-8C8B-ECD21559C096}"/>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730B-4943-8C8B-ECD21559C096}"/>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730B-4943-8C8B-ECD21559C096}"/>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730B-4943-8C8B-ECD21559C096}"/>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730B-4943-8C8B-ECD21559C096}"/>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730B-4943-8C8B-ECD21559C096}"/>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730B-4943-8C8B-ECD21559C096}"/>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730B-4943-8C8B-ECD21559C096}"/>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730B-4943-8C8B-ECD21559C096}"/>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730B-4943-8C8B-ECD21559C096}"/>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730B-4943-8C8B-ECD21559C096}"/>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730B-4943-8C8B-ECD21559C096}"/>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730B-4943-8C8B-ECD21559C096}"/>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730B-4943-8C8B-ECD21559C096}"/>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730B-4943-8C8B-ECD21559C096}"/>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730B-4943-8C8B-ECD21559C096}"/>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730B-4943-8C8B-ECD21559C096}"/>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730B-4943-8C8B-ECD21559C096}"/>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730B-4943-8C8B-ECD21559C096}"/>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730B-4943-8C8B-ECD21559C096}"/>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730B-4943-8C8B-ECD21559C096}"/>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730B-4943-8C8B-ECD21559C096}"/>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730B-4943-8C8B-ECD21559C096}"/>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730B-4943-8C8B-ECD21559C096}"/>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730B-4943-8C8B-ECD21559C096}"/>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730B-4943-8C8B-ECD21559C096}"/>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730B-4943-8C8B-ECD21559C096}"/>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730B-4943-8C8B-ECD21559C096}"/>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730B-4943-8C8B-ECD21559C096}"/>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730B-4943-8C8B-ECD21559C096}"/>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730B-4943-8C8B-ECD21559C096}"/>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730B-4943-8C8B-ECD21559C096}"/>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730B-4943-8C8B-ECD21559C096}"/>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730B-4943-8C8B-ECD21559C096}"/>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730B-4943-8C8B-ECD21559C096}"/>
              </c:ext>
            </c:extLst>
          </c:dPt>
          <c:dPt>
            <c:idx val="8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1-730B-4943-8C8B-ECD21559C096}"/>
              </c:ext>
            </c:extLst>
          </c:dPt>
          <c:dPt>
            <c:idx val="8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3-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0.20507390797138214</c:v>
              </c:pt>
              <c:pt idx="1">
                <c:v>0.15562519431114197</c:v>
              </c:pt>
              <c:pt idx="2">
                <c:v>0.32910823822021484</c:v>
              </c:pt>
              <c:pt idx="3">
                <c:v>0.22013115882873535</c:v>
              </c:pt>
              <c:pt idx="4">
                <c:v>0.12339336425065994</c:v>
              </c:pt>
              <c:pt idx="5">
                <c:v>0.25861278176307678</c:v>
              </c:pt>
              <c:pt idx="6">
                <c:v>0.23203226923942566</c:v>
              </c:pt>
              <c:pt idx="7">
                <c:v>0.13137422502040863</c:v>
              </c:pt>
              <c:pt idx="8">
                <c:v>0.14202199876308441</c:v>
              </c:pt>
              <c:pt idx="9">
                <c:v>0.18243126571178436</c:v>
              </c:pt>
              <c:pt idx="10">
                <c:v>0.14666983485221863</c:v>
              </c:pt>
              <c:pt idx="11">
                <c:v>0.15822915732860565</c:v>
              </c:pt>
              <c:pt idx="12">
                <c:v>0.20086279511451721</c:v>
              </c:pt>
              <c:pt idx="13">
                <c:v>0.52505022287368774</c:v>
              </c:pt>
              <c:pt idx="14">
                <c:v>0.11503933370113373</c:v>
              </c:pt>
              <c:pt idx="15">
                <c:v>0.16427050530910492</c:v>
              </c:pt>
              <c:pt idx="16">
                <c:v>0.16673432290554047</c:v>
              </c:pt>
              <c:pt idx="17">
                <c:v>0.13179180026054382</c:v>
              </c:pt>
              <c:pt idx="18">
                <c:v>0.20859657227993011</c:v>
              </c:pt>
              <c:pt idx="19">
                <c:v>9.2892967164516449E-2</c:v>
              </c:pt>
              <c:pt idx="20">
                <c:v>0.21822232007980347</c:v>
              </c:pt>
              <c:pt idx="21">
                <c:v>0.18206506967544556</c:v>
              </c:pt>
              <c:pt idx="22">
                <c:v>0.13587929308414459</c:v>
              </c:pt>
              <c:pt idx="23">
                <c:v>0.15258371829986572</c:v>
              </c:pt>
              <c:pt idx="24">
                <c:v>0.19085158407688141</c:v>
              </c:pt>
              <c:pt idx="25">
                <c:v>5.6147381663322449E-2</c:v>
              </c:pt>
              <c:pt idx="26">
                <c:v>0.18596434593200684</c:v>
              </c:pt>
              <c:pt idx="27">
                <c:v>0.12501175701618195</c:v>
              </c:pt>
              <c:pt idx="28">
                <c:v>8.1807754933834076E-2</c:v>
              </c:pt>
              <c:pt idx="29">
                <c:v>0.14634844660758972</c:v>
              </c:pt>
              <c:pt idx="30">
                <c:v>0.19493825733661652</c:v>
              </c:pt>
              <c:pt idx="31">
                <c:v>0.15515744686126709</c:v>
              </c:pt>
              <c:pt idx="32">
                <c:v>0.14323596656322479</c:v>
              </c:pt>
              <c:pt idx="33">
                <c:v>0.21146021783351898</c:v>
              </c:pt>
              <c:pt idx="34">
                <c:v>0.14939983189105988</c:v>
              </c:pt>
              <c:pt idx="35">
                <c:v>0.16995561122894287</c:v>
              </c:pt>
              <c:pt idx="36">
                <c:v>0.1686551421880722</c:v>
              </c:pt>
              <c:pt idx="37">
                <c:v>0.16228730976581573</c:v>
              </c:pt>
              <c:pt idx="38">
                <c:v>0.22249507904052734</c:v>
              </c:pt>
              <c:pt idx="39">
                <c:v>0.20931601524353027</c:v>
              </c:pt>
              <c:pt idx="40">
                <c:v>8.4253259003162384E-2</c:v>
              </c:pt>
              <c:pt idx="41">
                <c:v>0.1228451207280159</c:v>
              </c:pt>
              <c:pt idx="42">
                <c:v>0.17038089036941528</c:v>
              </c:pt>
              <c:pt idx="43">
                <c:v>0.23834444582462311</c:v>
              </c:pt>
              <c:pt idx="44">
                <c:v>0.12188569456338882</c:v>
              </c:pt>
              <c:pt idx="45">
                <c:v>0.1961534321308136</c:v>
              </c:pt>
              <c:pt idx="46">
                <c:v>0.29652342200279236</c:v>
              </c:pt>
              <c:pt idx="47">
                <c:v>0.19636461138725281</c:v>
              </c:pt>
              <c:pt idx="48">
                <c:v>0.17966778576374054</c:v>
              </c:pt>
              <c:pt idx="49">
                <c:v>0.15508618950843811</c:v>
              </c:pt>
              <c:pt idx="50">
                <c:v>8.3198301494121552E-2</c:v>
              </c:pt>
              <c:pt idx="51">
                <c:v>0.2082250565290451</c:v>
              </c:pt>
              <c:pt idx="52">
                <c:v>4.7972109168767929E-2</c:v>
              </c:pt>
              <c:pt idx="53">
                <c:v>0.1777636706829071</c:v>
              </c:pt>
              <c:pt idx="54">
                <c:v>0.12864817678928375</c:v>
              </c:pt>
              <c:pt idx="55">
                <c:v>0.14109401404857635</c:v>
              </c:pt>
              <c:pt idx="56">
                <c:v>0.27423030138015747</c:v>
              </c:pt>
              <c:pt idx="57">
                <c:v>1.1446216106414795</c:v>
              </c:pt>
              <c:pt idx="58">
                <c:v>0.12162087112665176</c:v>
              </c:pt>
              <c:pt idx="59">
                <c:v>3.3888101577758789E-2</c:v>
              </c:pt>
              <c:pt idx="60">
                <c:v>0.13982024788856506</c:v>
              </c:pt>
              <c:pt idx="61">
                <c:v>7.8122250735759735E-2</c:v>
              </c:pt>
              <c:pt idx="62">
                <c:v>0.24570438265800476</c:v>
              </c:pt>
              <c:pt idx="63">
                <c:v>0.11165175586938858</c:v>
              </c:pt>
              <c:pt idx="64">
                <c:v>0.16804562509059906</c:v>
              </c:pt>
              <c:pt idx="65">
                <c:v>0.16035960614681244</c:v>
              </c:pt>
              <c:pt idx="66">
                <c:v>0.18133676052093506</c:v>
              </c:pt>
              <c:pt idx="67">
                <c:v>0.12562908232212067</c:v>
              </c:pt>
              <c:pt idx="68">
                <c:v>0.17648014426231384</c:v>
              </c:pt>
              <c:pt idx="69">
                <c:v>0.12639608979225159</c:v>
              </c:pt>
              <c:pt idx="70">
                <c:v>0.11585886776447296</c:v>
              </c:pt>
              <c:pt idx="71">
                <c:v>0.17845174670219421</c:v>
              </c:pt>
              <c:pt idx="72">
                <c:v>0.16693873703479767</c:v>
              </c:pt>
              <c:pt idx="73">
                <c:v>0.16058588027954102</c:v>
              </c:pt>
              <c:pt idx="74">
                <c:v>0.2008056640625</c:v>
              </c:pt>
              <c:pt idx="75">
                <c:v>0.20066829025745392</c:v>
              </c:pt>
              <c:pt idx="76">
                <c:v>7.2312526404857635E-2</c:v>
              </c:pt>
              <c:pt idx="77">
                <c:v>0.1568172425031662</c:v>
              </c:pt>
              <c:pt idx="78">
                <c:v>0.32795190811157227</c:v>
              </c:pt>
              <c:pt idx="79">
                <c:v>0.10023415088653564</c:v>
              </c:pt>
              <c:pt idx="80">
                <c:v>0.18704821169376373</c:v>
              </c:pt>
              <c:pt idx="81">
                <c:v>0.26419857144355774</c:v>
              </c:pt>
              <c:pt idx="82">
                <c:v>0.2377183735370636</c:v>
              </c:pt>
              <c:pt idx="83">
                <c:v>0.1410888135433197</c:v>
              </c:pt>
              <c:pt idx="84">
                <c:v>0.15246963500976563</c:v>
              </c:pt>
              <c:pt idx="85">
                <c:v>0.12967750430107117</c:v>
              </c:pt>
              <c:pt idx="86">
                <c:v>0.14830309152603149</c:v>
              </c:pt>
              <c:pt idx="87">
                <c:v>0.27489215135574341</c:v>
              </c:pt>
              <c:pt idx="88">
                <c:v>0.19238933920860291</c:v>
              </c:pt>
              <c:pt idx="89">
                <c:v>0.50375610589981079</c:v>
              </c:pt>
            </c:numLit>
          </c:val>
          <c:extLst>
            <c:ext xmlns:c16="http://schemas.microsoft.com/office/drawing/2014/chart" uri="{C3380CC4-5D6E-409C-BE32-E72D297353CC}">
              <c16:uniqueId val="{000000B4-730B-4943-8C8B-ECD21559C096}"/>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730B-4943-8C8B-ECD21559C096}"/>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730B-4943-8C8B-ECD21559C096}"/>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730B-4943-8C8B-ECD21559C096}"/>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730B-4943-8C8B-ECD21559C096}"/>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730B-4943-8C8B-ECD21559C096}"/>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730B-4943-8C8B-ECD21559C096}"/>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730B-4943-8C8B-ECD21559C096}"/>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730B-4943-8C8B-ECD21559C096}"/>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730B-4943-8C8B-ECD21559C096}"/>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730B-4943-8C8B-ECD21559C096}"/>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730B-4943-8C8B-ECD21559C096}"/>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730B-4943-8C8B-ECD21559C096}"/>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730B-4943-8C8B-ECD21559C096}"/>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730B-4943-8C8B-ECD21559C096}"/>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730B-4943-8C8B-ECD21559C096}"/>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730B-4943-8C8B-ECD21559C096}"/>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730B-4943-8C8B-ECD21559C096}"/>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730B-4943-8C8B-ECD21559C096}"/>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730B-4943-8C8B-ECD21559C096}"/>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730B-4943-8C8B-ECD21559C096}"/>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730B-4943-8C8B-ECD21559C096}"/>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730B-4943-8C8B-ECD21559C096}"/>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730B-4943-8C8B-ECD21559C096}"/>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730B-4943-8C8B-ECD21559C096}"/>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730B-4943-8C8B-ECD21559C096}"/>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730B-4943-8C8B-ECD21559C096}"/>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730B-4943-8C8B-ECD21559C096}"/>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730B-4943-8C8B-ECD21559C096}"/>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730B-4943-8C8B-ECD21559C096}"/>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730B-4943-8C8B-ECD21559C096}"/>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730B-4943-8C8B-ECD21559C096}"/>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730B-4943-8C8B-ECD21559C096}"/>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730B-4943-8C8B-ECD21559C096}"/>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730B-4943-8C8B-ECD21559C096}"/>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730B-4943-8C8B-ECD21559C096}"/>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730B-4943-8C8B-ECD21559C096}"/>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730B-4943-8C8B-ECD21559C096}"/>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730B-4943-8C8B-ECD21559C096}"/>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730B-4943-8C8B-ECD21559C096}"/>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730B-4943-8C8B-ECD21559C096}"/>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730B-4943-8C8B-ECD21559C096}"/>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730B-4943-8C8B-ECD21559C096}"/>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730B-4943-8C8B-ECD21559C096}"/>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730B-4943-8C8B-ECD21559C096}"/>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730B-4943-8C8B-ECD21559C096}"/>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730B-4943-8C8B-ECD21559C096}"/>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730B-4943-8C8B-ECD21559C096}"/>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730B-4943-8C8B-ECD21559C096}"/>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730B-4943-8C8B-ECD21559C096}"/>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730B-4943-8C8B-ECD21559C096}"/>
              </c:ext>
            </c:extLst>
          </c:dPt>
          <c:dPt>
            <c:idx val="50"/>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11A-730B-4943-8C8B-ECD21559C096}"/>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730B-4943-8C8B-ECD21559C096}"/>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730B-4943-8C8B-ECD21559C096}"/>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730B-4943-8C8B-ECD21559C096}"/>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730B-4943-8C8B-ECD21559C096}"/>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730B-4943-8C8B-ECD21559C096}"/>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730B-4943-8C8B-ECD21559C096}"/>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730B-4943-8C8B-ECD21559C096}"/>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730B-4943-8C8B-ECD21559C096}"/>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730B-4943-8C8B-ECD21559C096}"/>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730B-4943-8C8B-ECD21559C096}"/>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730B-4943-8C8B-ECD21559C096}"/>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730B-4943-8C8B-ECD21559C096}"/>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730B-4943-8C8B-ECD21559C096}"/>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730B-4943-8C8B-ECD21559C096}"/>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730B-4943-8C8B-ECD21559C096}"/>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730B-4943-8C8B-ECD21559C096}"/>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730B-4943-8C8B-ECD21559C096}"/>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730B-4943-8C8B-ECD21559C096}"/>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730B-4943-8C8B-ECD21559C096}"/>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730B-4943-8C8B-ECD21559C096}"/>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730B-4943-8C8B-ECD21559C096}"/>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730B-4943-8C8B-ECD21559C096}"/>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730B-4943-8C8B-ECD21559C096}"/>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730B-4943-8C8B-ECD21559C096}"/>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730B-4943-8C8B-ECD21559C096}"/>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730B-4943-8C8B-ECD21559C096}"/>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730B-4943-8C8B-ECD21559C096}"/>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730B-4943-8C8B-ECD21559C096}"/>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730B-4943-8C8B-ECD21559C096}"/>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730B-4943-8C8B-ECD21559C096}"/>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730B-4943-8C8B-ECD21559C096}"/>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730B-4943-8C8B-ECD21559C096}"/>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730B-4943-8C8B-ECD21559C096}"/>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730B-4943-8C8B-ECD21559C096}"/>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730B-4943-8C8B-ECD21559C096}"/>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2-730B-4943-8C8B-ECD21559C096}"/>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4-730B-4943-8C8B-ECD21559C096}"/>
              </c:ext>
            </c:extLst>
          </c:dPt>
          <c:dPt>
            <c:idx val="8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6-730B-4943-8C8B-ECD21559C096}"/>
              </c:ext>
            </c:extLst>
          </c:dPt>
          <c:dPt>
            <c:idx val="8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8-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3.9415024220943451E-2</c:v>
              </c:pt>
              <c:pt idx="1">
                <c:v>4.4682722538709641E-2</c:v>
              </c:pt>
              <c:pt idx="2">
                <c:v>5.3303755819797516E-2</c:v>
              </c:pt>
              <c:pt idx="3">
                <c:v>3.5564687103033066E-2</c:v>
              </c:pt>
              <c:pt idx="4">
                <c:v>9.945707768201828E-2</c:v>
              </c:pt>
              <c:pt idx="5">
                <c:v>7.4564285576343536E-2</c:v>
              </c:pt>
              <c:pt idx="6">
                <c:v>1.7201626673340797E-2</c:v>
              </c:pt>
              <c:pt idx="7">
                <c:v>0.14811623096466064</c:v>
              </c:pt>
              <c:pt idx="8">
                <c:v>5.9468962252140045E-2</c:v>
              </c:pt>
              <c:pt idx="9">
                <c:v>7.7810712158679962E-2</c:v>
              </c:pt>
              <c:pt idx="10">
                <c:v>0.10652611404657364</c:v>
              </c:pt>
              <c:pt idx="11">
                <c:v>7.3175176978111267E-2</c:v>
              </c:pt>
              <c:pt idx="12">
                <c:v>6.1235826462507248E-2</c:v>
              </c:pt>
              <c:pt idx="13">
                <c:v>0.11363841593265533</c:v>
              </c:pt>
              <c:pt idx="14">
                <c:v>0.11009982973337173</c:v>
              </c:pt>
              <c:pt idx="15">
                <c:v>9.305795282125473E-2</c:v>
              </c:pt>
              <c:pt idx="16">
                <c:v>9.4779729843139648E-2</c:v>
              </c:pt>
              <c:pt idx="17">
                <c:v>0.11548909544944763</c:v>
              </c:pt>
              <c:pt idx="18">
                <c:v>5.3724385797977448E-2</c:v>
              </c:pt>
              <c:pt idx="19">
                <c:v>0.16059152781963348</c:v>
              </c:pt>
              <c:pt idx="20">
                <c:v>0.13707871735095978</c:v>
              </c:pt>
              <c:pt idx="21">
                <c:v>7.6461531221866608E-2</c:v>
              </c:pt>
              <c:pt idx="22">
                <c:v>9.731997549533844E-2</c:v>
              </c:pt>
              <c:pt idx="23">
                <c:v>0.11189579218626022</c:v>
              </c:pt>
              <c:pt idx="24">
                <c:v>8.9546196162700653E-2</c:v>
              </c:pt>
              <c:pt idx="25">
                <c:v>0.20024038851261139</c:v>
              </c:pt>
              <c:pt idx="26">
                <c:v>6.6111236810684204E-2</c:v>
              </c:pt>
              <c:pt idx="27">
                <c:v>0.12326458096504211</c:v>
              </c:pt>
              <c:pt idx="28">
                <c:v>0.17288887500762939</c:v>
              </c:pt>
              <c:pt idx="29">
                <c:v>0.13372160494327545</c:v>
              </c:pt>
              <c:pt idx="30">
                <c:v>0.11602620035409927</c:v>
              </c:pt>
              <c:pt idx="31">
                <c:v>0.24366529285907745</c:v>
              </c:pt>
              <c:pt idx="32">
                <c:v>0.18091963231563568</c:v>
              </c:pt>
              <c:pt idx="33">
                <c:v>0.14984481036663055</c:v>
              </c:pt>
              <c:pt idx="34">
                <c:v>0.10032252222299576</c:v>
              </c:pt>
              <c:pt idx="35">
                <c:v>8.3495348691940308E-2</c:v>
              </c:pt>
              <c:pt idx="36">
                <c:v>0.12467028200626373</c:v>
              </c:pt>
              <c:pt idx="37">
                <c:v>0.12080781161785126</c:v>
              </c:pt>
              <c:pt idx="38">
                <c:v>9.5561757683753967E-2</c:v>
              </c:pt>
              <c:pt idx="39">
                <c:v>9.2706523835659027E-2</c:v>
              </c:pt>
              <c:pt idx="40">
                <c:v>0.17887480556964874</c:v>
              </c:pt>
              <c:pt idx="41">
                <c:v>0.14631830155849457</c:v>
              </c:pt>
              <c:pt idx="42">
                <c:v>0.10819681733846664</c:v>
              </c:pt>
              <c:pt idx="43">
                <c:v>0.12657563388347626</c:v>
              </c:pt>
              <c:pt idx="44">
                <c:v>0.17269515991210938</c:v>
              </c:pt>
              <c:pt idx="45">
                <c:v>0.12156219035387039</c:v>
              </c:pt>
              <c:pt idx="46">
                <c:v>0.15565423667430878</c:v>
              </c:pt>
              <c:pt idx="47">
                <c:v>0.12255728989839554</c:v>
              </c:pt>
              <c:pt idx="48">
                <c:v>0.10271012037992477</c:v>
              </c:pt>
              <c:pt idx="49">
                <c:v>0.1430269330739975</c:v>
              </c:pt>
              <c:pt idx="50">
                <c:v>0.16049352288246155</c:v>
              </c:pt>
              <c:pt idx="51">
                <c:v>0.12447696924209595</c:v>
              </c:pt>
              <c:pt idx="52">
                <c:v>0.21862109005451202</c:v>
              </c:pt>
              <c:pt idx="53">
                <c:v>0.12003738433122635</c:v>
              </c:pt>
              <c:pt idx="54">
                <c:v>0.12345300614833832</c:v>
              </c:pt>
              <c:pt idx="55">
                <c:v>0.1163862869143486</c:v>
              </c:pt>
              <c:pt idx="56">
                <c:v>0.14684115350246429</c:v>
              </c:pt>
              <c:pt idx="57">
                <c:v>0.18413166701793671</c:v>
              </c:pt>
              <c:pt idx="58">
                <c:v>0.14842492341995239</c:v>
              </c:pt>
              <c:pt idx="59">
                <c:v>0.2997780442237854</c:v>
              </c:pt>
              <c:pt idx="60">
                <c:v>0.17707756161689758</c:v>
              </c:pt>
              <c:pt idx="61">
                <c:v>0.20514334738254547</c:v>
              </c:pt>
              <c:pt idx="62">
                <c:v>0.10878356546163559</c:v>
              </c:pt>
              <c:pt idx="63">
                <c:v>0.12340922653675079</c:v>
              </c:pt>
              <c:pt idx="64">
                <c:v>0.1376161128282547</c:v>
              </c:pt>
              <c:pt idx="65">
                <c:v>0.13278771936893463</c:v>
              </c:pt>
              <c:pt idx="66">
                <c:v>0.13303528726100922</c:v>
              </c:pt>
              <c:pt idx="67">
                <c:v>0.13059227168560028</c:v>
              </c:pt>
              <c:pt idx="68">
                <c:v>0.22647397220134735</c:v>
              </c:pt>
              <c:pt idx="69">
                <c:v>0.15783219039440155</c:v>
              </c:pt>
              <c:pt idx="70">
                <c:v>0.18908700346946716</c:v>
              </c:pt>
              <c:pt idx="71">
                <c:v>0.14932969212532043</c:v>
              </c:pt>
              <c:pt idx="72">
                <c:v>0.17008969187736511</c:v>
              </c:pt>
              <c:pt idx="73">
                <c:v>0.16814307868480682</c:v>
              </c:pt>
              <c:pt idx="74">
                <c:v>0.14985930919647217</c:v>
              </c:pt>
              <c:pt idx="75">
                <c:v>0.17234921455383301</c:v>
              </c:pt>
              <c:pt idx="76">
                <c:v>0.23301750421524048</c:v>
              </c:pt>
              <c:pt idx="77">
                <c:v>0.12707220017910004</c:v>
              </c:pt>
              <c:pt idx="78">
                <c:v>0.17889565229415894</c:v>
              </c:pt>
              <c:pt idx="79">
                <c:v>0.22898562252521515</c:v>
              </c:pt>
              <c:pt idx="80">
                <c:v>0.13114365935325623</c:v>
              </c:pt>
              <c:pt idx="81">
                <c:v>0.21658468246459961</c:v>
              </c:pt>
              <c:pt idx="82">
                <c:v>0.17331439256668091</c:v>
              </c:pt>
              <c:pt idx="83">
                <c:v>0.18597732484340668</c:v>
              </c:pt>
              <c:pt idx="84">
                <c:v>0.12798519432544708</c:v>
              </c:pt>
              <c:pt idx="85">
                <c:v>0.18611307442188263</c:v>
              </c:pt>
              <c:pt idx="86">
                <c:v>0.19168518483638763</c:v>
              </c:pt>
              <c:pt idx="87">
                <c:v>0.18488338589668274</c:v>
              </c:pt>
              <c:pt idx="88">
                <c:v>0.15087650716304779</c:v>
              </c:pt>
              <c:pt idx="89">
                <c:v>0.19526092708110809</c:v>
              </c:pt>
            </c:numLit>
          </c:val>
          <c:extLst>
            <c:ext xmlns:c16="http://schemas.microsoft.com/office/drawing/2014/chart" uri="{C3380CC4-5D6E-409C-BE32-E72D297353CC}">
              <c16:uniqueId val="{00000169-730B-4943-8C8B-ECD21559C096}"/>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730B-4943-8C8B-ECD21559C096}"/>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730B-4943-8C8B-ECD21559C096}"/>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730B-4943-8C8B-ECD21559C096}"/>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730B-4943-8C8B-ECD21559C096}"/>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730B-4943-8C8B-ECD21559C096}"/>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730B-4943-8C8B-ECD21559C096}"/>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730B-4943-8C8B-ECD21559C096}"/>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730B-4943-8C8B-ECD21559C096}"/>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730B-4943-8C8B-ECD21559C096}"/>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730B-4943-8C8B-ECD21559C096}"/>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730B-4943-8C8B-ECD21559C096}"/>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730B-4943-8C8B-ECD21559C096}"/>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730B-4943-8C8B-ECD21559C096}"/>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730B-4943-8C8B-ECD21559C096}"/>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730B-4943-8C8B-ECD21559C096}"/>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730B-4943-8C8B-ECD21559C096}"/>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730B-4943-8C8B-ECD21559C096}"/>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730B-4943-8C8B-ECD21559C096}"/>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730B-4943-8C8B-ECD21559C096}"/>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730B-4943-8C8B-ECD21559C096}"/>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730B-4943-8C8B-ECD21559C096}"/>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730B-4943-8C8B-ECD21559C096}"/>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730B-4943-8C8B-ECD21559C096}"/>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730B-4943-8C8B-ECD21559C096}"/>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730B-4943-8C8B-ECD21559C096}"/>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730B-4943-8C8B-ECD21559C096}"/>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730B-4943-8C8B-ECD21559C096}"/>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730B-4943-8C8B-ECD21559C096}"/>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730B-4943-8C8B-ECD21559C096}"/>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730B-4943-8C8B-ECD21559C096}"/>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730B-4943-8C8B-ECD21559C096}"/>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730B-4943-8C8B-ECD21559C096}"/>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730B-4943-8C8B-ECD21559C096}"/>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730B-4943-8C8B-ECD21559C096}"/>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730B-4943-8C8B-ECD21559C096}"/>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730B-4943-8C8B-ECD21559C096}"/>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730B-4943-8C8B-ECD21559C096}"/>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730B-4943-8C8B-ECD21559C096}"/>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730B-4943-8C8B-ECD21559C096}"/>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730B-4943-8C8B-ECD21559C096}"/>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730B-4943-8C8B-ECD21559C096}"/>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730B-4943-8C8B-ECD21559C096}"/>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730B-4943-8C8B-ECD21559C096}"/>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730B-4943-8C8B-ECD21559C096}"/>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730B-4943-8C8B-ECD21559C096}"/>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730B-4943-8C8B-ECD21559C096}"/>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730B-4943-8C8B-ECD21559C096}"/>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730B-4943-8C8B-ECD21559C096}"/>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730B-4943-8C8B-ECD21559C096}"/>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730B-4943-8C8B-ECD21559C096}"/>
              </c:ext>
            </c:extLst>
          </c:dPt>
          <c:dPt>
            <c:idx val="50"/>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CF-730B-4943-8C8B-ECD21559C096}"/>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730B-4943-8C8B-ECD21559C096}"/>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730B-4943-8C8B-ECD21559C096}"/>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730B-4943-8C8B-ECD21559C096}"/>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730B-4943-8C8B-ECD21559C096}"/>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730B-4943-8C8B-ECD21559C096}"/>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730B-4943-8C8B-ECD21559C096}"/>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730B-4943-8C8B-ECD21559C096}"/>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730B-4943-8C8B-ECD21559C096}"/>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730B-4943-8C8B-ECD21559C096}"/>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730B-4943-8C8B-ECD21559C096}"/>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730B-4943-8C8B-ECD21559C096}"/>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730B-4943-8C8B-ECD21559C096}"/>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730B-4943-8C8B-ECD21559C096}"/>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730B-4943-8C8B-ECD21559C096}"/>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730B-4943-8C8B-ECD21559C096}"/>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730B-4943-8C8B-ECD21559C096}"/>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730B-4943-8C8B-ECD21559C096}"/>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730B-4943-8C8B-ECD21559C096}"/>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730B-4943-8C8B-ECD21559C096}"/>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730B-4943-8C8B-ECD21559C096}"/>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730B-4943-8C8B-ECD21559C096}"/>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730B-4943-8C8B-ECD21559C096}"/>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730B-4943-8C8B-ECD21559C096}"/>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730B-4943-8C8B-ECD21559C096}"/>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730B-4943-8C8B-ECD21559C096}"/>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730B-4943-8C8B-ECD21559C096}"/>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730B-4943-8C8B-ECD21559C096}"/>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730B-4943-8C8B-ECD21559C096}"/>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730B-4943-8C8B-ECD21559C096}"/>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730B-4943-8C8B-ECD21559C096}"/>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730B-4943-8C8B-ECD21559C096}"/>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730B-4943-8C8B-ECD21559C096}"/>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730B-4943-8C8B-ECD21559C096}"/>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3-730B-4943-8C8B-ECD21559C096}"/>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5-730B-4943-8C8B-ECD21559C096}"/>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7-730B-4943-8C8B-ECD21559C096}"/>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9-730B-4943-8C8B-ECD21559C096}"/>
              </c:ext>
            </c:extLst>
          </c:dPt>
          <c:dPt>
            <c:idx val="8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B-730B-4943-8C8B-ECD21559C096}"/>
              </c:ext>
            </c:extLst>
          </c:dPt>
          <c:dPt>
            <c:idx val="8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D-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8.5251936689019203E-3</c:v>
              </c:pt>
              <c:pt idx="1">
                <c:v>1.1816235259175301E-2</c:v>
              </c:pt>
              <c:pt idx="2">
                <c:v>8.7439306080341339E-3</c:v>
              </c:pt>
              <c:pt idx="3">
                <c:v>8.7532829493284225E-3</c:v>
              </c:pt>
              <c:pt idx="4">
                <c:v>1.0526640340685844E-2</c:v>
              </c:pt>
              <c:pt idx="5">
                <c:v>1.0652360506355762E-2</c:v>
              </c:pt>
              <c:pt idx="6">
                <c:v>3.8813354913145304E-3</c:v>
              </c:pt>
              <c:pt idx="7">
                <c:v>2.6659902650862932E-3</c:v>
              </c:pt>
              <c:pt idx="8">
                <c:v>1.1794013902544975E-2</c:v>
              </c:pt>
              <c:pt idx="9">
                <c:v>6.3655637204647064E-3</c:v>
              </c:pt>
              <c:pt idx="10">
                <c:v>6.0898088850080967E-3</c:v>
              </c:pt>
              <c:pt idx="11">
                <c:v>5.141017958521843E-3</c:v>
              </c:pt>
              <c:pt idx="12">
                <c:v>8.286595344543457E-3</c:v>
              </c:pt>
              <c:pt idx="13">
                <c:v>1.4258134178817272E-2</c:v>
              </c:pt>
              <c:pt idx="14">
                <c:v>2.0799236372113228E-2</c:v>
              </c:pt>
              <c:pt idx="15">
                <c:v>1.0296505875885487E-2</c:v>
              </c:pt>
              <c:pt idx="16">
                <c:v>1.5195807442069054E-2</c:v>
              </c:pt>
              <c:pt idx="17">
                <c:v>1.6429491341114044E-2</c:v>
              </c:pt>
              <c:pt idx="18">
                <c:v>6.740134209394455E-3</c:v>
              </c:pt>
              <c:pt idx="19">
                <c:v>1.2743137776851654E-2</c:v>
              </c:pt>
              <c:pt idx="20">
                <c:v>5.2044638432562351E-3</c:v>
              </c:pt>
              <c:pt idx="21">
                <c:v>4.4004782103002071E-3</c:v>
              </c:pt>
              <c:pt idx="22">
                <c:v>4.3613448739051819E-2</c:v>
              </c:pt>
              <c:pt idx="23">
                <c:v>5.9326174668967724E-3</c:v>
              </c:pt>
              <c:pt idx="24">
                <c:v>9.2437164857983589E-3</c:v>
              </c:pt>
              <c:pt idx="25">
                <c:v>2.1755065768957138E-2</c:v>
              </c:pt>
              <c:pt idx="26">
                <c:v>8.1742294132709503E-3</c:v>
              </c:pt>
              <c:pt idx="27">
                <c:v>1.9446978345513344E-2</c:v>
              </c:pt>
              <c:pt idx="28">
                <c:v>1.2386101298034191E-2</c:v>
              </c:pt>
              <c:pt idx="29">
                <c:v>9.4795199111104012E-3</c:v>
              </c:pt>
              <c:pt idx="30">
                <c:v>1.5242476016283035E-2</c:v>
              </c:pt>
              <c:pt idx="31">
                <c:v>1.4327789656817913E-2</c:v>
              </c:pt>
              <c:pt idx="32">
                <c:v>7.7927839010953903E-3</c:v>
              </c:pt>
              <c:pt idx="33">
                <c:v>1.4842416159808636E-2</c:v>
              </c:pt>
              <c:pt idx="34">
                <c:v>1.4494552277028561E-2</c:v>
              </c:pt>
              <c:pt idx="35">
                <c:v>6.1774151399731636E-3</c:v>
              </c:pt>
              <c:pt idx="36">
                <c:v>6.2776217237114906E-3</c:v>
              </c:pt>
              <c:pt idx="37">
                <c:v>8.4116701036691666E-3</c:v>
              </c:pt>
              <c:pt idx="38">
                <c:v>1.0142792016267776E-2</c:v>
              </c:pt>
              <c:pt idx="39">
                <c:v>8.1651024520397186E-3</c:v>
              </c:pt>
              <c:pt idx="40">
                <c:v>2.189958468079567E-2</c:v>
              </c:pt>
              <c:pt idx="41">
                <c:v>2.5319552049040794E-2</c:v>
              </c:pt>
              <c:pt idx="42">
                <c:v>1.0953884571790695E-2</c:v>
              </c:pt>
              <c:pt idx="43">
                <c:v>4.0152771398425102E-3</c:v>
              </c:pt>
              <c:pt idx="44">
                <c:v>1.0563269257545471E-2</c:v>
              </c:pt>
              <c:pt idx="45">
                <c:v>8.0512706190347672E-3</c:v>
              </c:pt>
              <c:pt idx="46">
                <c:v>6.5411361865699291E-3</c:v>
              </c:pt>
              <c:pt idx="47">
                <c:v>1.2503990903496742E-2</c:v>
              </c:pt>
              <c:pt idx="48">
                <c:v>7.2292555123567581E-3</c:v>
              </c:pt>
              <c:pt idx="49">
                <c:v>8.7896808981895447E-3</c:v>
              </c:pt>
              <c:pt idx="50">
                <c:v>2.1455401554703712E-2</c:v>
              </c:pt>
              <c:pt idx="51">
                <c:v>4.2608324438333511E-2</c:v>
              </c:pt>
              <c:pt idx="52">
                <c:v>4.4809663668274879E-3</c:v>
              </c:pt>
              <c:pt idx="53">
                <c:v>9.3787042424082756E-3</c:v>
              </c:pt>
              <c:pt idx="54">
                <c:v>8.5444264113903046E-3</c:v>
              </c:pt>
              <c:pt idx="55">
                <c:v>2.3028630763292313E-2</c:v>
              </c:pt>
              <c:pt idx="56">
                <c:v>1.1549342423677444E-2</c:v>
              </c:pt>
              <c:pt idx="57">
                <c:v>2.4151965975761414E-2</c:v>
              </c:pt>
              <c:pt idx="58">
                <c:v>8.4869805723428726E-3</c:v>
              </c:pt>
              <c:pt idx="59">
                <c:v>1.3375637121498585E-2</c:v>
              </c:pt>
              <c:pt idx="60">
                <c:v>5.3526265546679497E-3</c:v>
              </c:pt>
              <c:pt idx="61">
                <c:v>6.3657131977379322E-3</c:v>
              </c:pt>
              <c:pt idx="62">
                <c:v>5.497458390891552E-3</c:v>
              </c:pt>
              <c:pt idx="63">
                <c:v>1.0920976288616657E-2</c:v>
              </c:pt>
              <c:pt idx="64">
                <c:v>1.1524735949933529E-2</c:v>
              </c:pt>
              <c:pt idx="65">
                <c:v>1.2134317308664322E-2</c:v>
              </c:pt>
              <c:pt idx="66">
                <c:v>9.6371779218316078E-3</c:v>
              </c:pt>
              <c:pt idx="67">
                <c:v>8.172287605702877E-3</c:v>
              </c:pt>
              <c:pt idx="68">
                <c:v>1.5135180205106735E-2</c:v>
              </c:pt>
              <c:pt idx="69">
                <c:v>9.2459795996546745E-3</c:v>
              </c:pt>
              <c:pt idx="70">
                <c:v>9.7070913761854172E-3</c:v>
              </c:pt>
              <c:pt idx="71">
                <c:v>8.5241533815860748E-3</c:v>
              </c:pt>
              <c:pt idx="72">
                <c:v>8.1999590620398521E-3</c:v>
              </c:pt>
              <c:pt idx="73">
                <c:v>2.0936852321028709E-2</c:v>
              </c:pt>
              <c:pt idx="74">
                <c:v>2.9765844810754061E-3</c:v>
              </c:pt>
              <c:pt idx="75">
                <c:v>1.1446358636021614E-2</c:v>
              </c:pt>
              <c:pt idx="76">
                <c:v>4.406447522342205E-3</c:v>
              </c:pt>
              <c:pt idx="77">
                <c:v>1.6322853043675423E-2</c:v>
              </c:pt>
              <c:pt idx="78">
                <c:v>6.8958820775151253E-3</c:v>
              </c:pt>
              <c:pt idx="79">
                <c:v>6.2316125258803368E-3</c:v>
              </c:pt>
              <c:pt idx="80">
                <c:v>5.6930878199636936E-3</c:v>
              </c:pt>
              <c:pt idx="81">
                <c:v>3.9602434262633324E-3</c:v>
              </c:pt>
              <c:pt idx="82">
                <c:v>6.6762650385499001E-3</c:v>
              </c:pt>
              <c:pt idx="83">
                <c:v>1.0895587503910065E-2</c:v>
              </c:pt>
              <c:pt idx="84">
                <c:v>1.4550499618053436E-2</c:v>
              </c:pt>
              <c:pt idx="85">
                <c:v>3.4553301520645618E-3</c:v>
              </c:pt>
              <c:pt idx="86">
                <c:v>6.7677004262804985E-3</c:v>
              </c:pt>
              <c:pt idx="87">
                <c:v>5.2586584351956844E-3</c:v>
              </c:pt>
              <c:pt idx="88">
                <c:v>1.6044124495238066E-3</c:v>
              </c:pt>
              <c:pt idx="89">
                <c:v>6.5875588916242123E-3</c:v>
              </c:pt>
            </c:numLit>
          </c:val>
          <c:extLst>
            <c:ext xmlns:c16="http://schemas.microsoft.com/office/drawing/2014/chart" uri="{C3380CC4-5D6E-409C-BE32-E72D297353CC}">
              <c16:uniqueId val="{0000021E-730B-4943-8C8B-ECD21559C096}"/>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730B-4943-8C8B-ECD21559C096}"/>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730B-4943-8C8B-ECD21559C096}"/>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730B-4943-8C8B-ECD21559C096}"/>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730B-4943-8C8B-ECD21559C096}"/>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730B-4943-8C8B-ECD21559C096}"/>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730B-4943-8C8B-ECD21559C096}"/>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730B-4943-8C8B-ECD21559C096}"/>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730B-4943-8C8B-ECD21559C096}"/>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730B-4943-8C8B-ECD21559C096}"/>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730B-4943-8C8B-ECD21559C096}"/>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730B-4943-8C8B-ECD21559C096}"/>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730B-4943-8C8B-ECD21559C096}"/>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730B-4943-8C8B-ECD21559C096}"/>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730B-4943-8C8B-ECD21559C096}"/>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730B-4943-8C8B-ECD21559C096}"/>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730B-4943-8C8B-ECD21559C096}"/>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730B-4943-8C8B-ECD21559C096}"/>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730B-4943-8C8B-ECD21559C096}"/>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730B-4943-8C8B-ECD21559C096}"/>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730B-4943-8C8B-ECD21559C096}"/>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730B-4943-8C8B-ECD21559C096}"/>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730B-4943-8C8B-ECD21559C096}"/>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730B-4943-8C8B-ECD21559C096}"/>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730B-4943-8C8B-ECD21559C096}"/>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730B-4943-8C8B-ECD21559C096}"/>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730B-4943-8C8B-ECD21559C096}"/>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730B-4943-8C8B-ECD21559C096}"/>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730B-4943-8C8B-ECD21559C096}"/>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730B-4943-8C8B-ECD21559C096}"/>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730B-4943-8C8B-ECD21559C096}"/>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730B-4943-8C8B-ECD21559C096}"/>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730B-4943-8C8B-ECD21559C096}"/>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730B-4943-8C8B-ECD21559C096}"/>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730B-4943-8C8B-ECD21559C096}"/>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730B-4943-8C8B-ECD21559C096}"/>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730B-4943-8C8B-ECD21559C096}"/>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730B-4943-8C8B-ECD21559C096}"/>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730B-4943-8C8B-ECD21559C096}"/>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730B-4943-8C8B-ECD21559C096}"/>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730B-4943-8C8B-ECD21559C096}"/>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730B-4943-8C8B-ECD21559C096}"/>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730B-4943-8C8B-ECD21559C096}"/>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730B-4943-8C8B-ECD21559C096}"/>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730B-4943-8C8B-ECD21559C096}"/>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730B-4943-8C8B-ECD21559C096}"/>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730B-4943-8C8B-ECD21559C096}"/>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730B-4943-8C8B-ECD21559C096}"/>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730B-4943-8C8B-ECD21559C096}"/>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730B-4943-8C8B-ECD21559C096}"/>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730B-4943-8C8B-ECD21559C096}"/>
              </c:ext>
            </c:extLst>
          </c:dPt>
          <c:dPt>
            <c:idx val="50"/>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84-730B-4943-8C8B-ECD21559C096}"/>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730B-4943-8C8B-ECD21559C096}"/>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730B-4943-8C8B-ECD21559C096}"/>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730B-4943-8C8B-ECD21559C096}"/>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730B-4943-8C8B-ECD21559C096}"/>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730B-4943-8C8B-ECD21559C096}"/>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730B-4943-8C8B-ECD21559C096}"/>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730B-4943-8C8B-ECD21559C096}"/>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730B-4943-8C8B-ECD21559C096}"/>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730B-4943-8C8B-ECD21559C096}"/>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730B-4943-8C8B-ECD21559C096}"/>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730B-4943-8C8B-ECD21559C096}"/>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730B-4943-8C8B-ECD21559C096}"/>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730B-4943-8C8B-ECD21559C096}"/>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730B-4943-8C8B-ECD21559C096}"/>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730B-4943-8C8B-ECD21559C096}"/>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730B-4943-8C8B-ECD21559C096}"/>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730B-4943-8C8B-ECD21559C096}"/>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730B-4943-8C8B-ECD21559C096}"/>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730B-4943-8C8B-ECD21559C096}"/>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730B-4943-8C8B-ECD21559C096}"/>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730B-4943-8C8B-ECD21559C096}"/>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730B-4943-8C8B-ECD21559C096}"/>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730B-4943-8C8B-ECD21559C096}"/>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730B-4943-8C8B-ECD21559C096}"/>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730B-4943-8C8B-ECD21559C096}"/>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730B-4943-8C8B-ECD21559C096}"/>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730B-4943-8C8B-ECD21559C096}"/>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730B-4943-8C8B-ECD21559C096}"/>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730B-4943-8C8B-ECD21559C096}"/>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730B-4943-8C8B-ECD21559C096}"/>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730B-4943-8C8B-ECD21559C096}"/>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4-730B-4943-8C8B-ECD21559C096}"/>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6-730B-4943-8C8B-ECD21559C096}"/>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8-730B-4943-8C8B-ECD21559C096}"/>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A-730B-4943-8C8B-ECD21559C096}"/>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C-730B-4943-8C8B-ECD21559C096}"/>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E-730B-4943-8C8B-ECD21559C096}"/>
              </c:ext>
            </c:extLst>
          </c:dPt>
          <c:dPt>
            <c:idx val="8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0-730B-4943-8C8B-ECD21559C096}"/>
              </c:ext>
            </c:extLst>
          </c:dPt>
          <c:dPt>
            <c:idx val="8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2-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0.27093759179115295</c:v>
              </c:pt>
              <c:pt idx="1">
                <c:v>0.50888240337371826</c:v>
              </c:pt>
              <c:pt idx="2">
                <c:v>0.46284657716751099</c:v>
              </c:pt>
              <c:pt idx="3">
                <c:v>0.54926985502243042</c:v>
              </c:pt>
              <c:pt idx="4">
                <c:v>0.33417350053787231</c:v>
              </c:pt>
              <c:pt idx="5">
                <c:v>0.70276808738708496</c:v>
              </c:pt>
              <c:pt idx="6">
                <c:v>1.1701580286026001</c:v>
              </c:pt>
              <c:pt idx="7">
                <c:v>2.0824328064918518E-2</c:v>
              </c:pt>
              <c:pt idx="8">
                <c:v>0.28887990117073059</c:v>
              </c:pt>
              <c:pt idx="9">
                <c:v>0.37256959080696106</c:v>
              </c:pt>
              <c:pt idx="10">
                <c:v>0.33708468079566956</c:v>
              </c:pt>
              <c:pt idx="11">
                <c:v>0.49847668409347534</c:v>
              </c:pt>
              <c:pt idx="12">
                <c:v>0.55188286304473877</c:v>
              </c:pt>
              <c:pt idx="13">
                <c:v>0.16447451710700989</c:v>
              </c:pt>
              <c:pt idx="14">
                <c:v>0.12421166151762009</c:v>
              </c:pt>
              <c:pt idx="15">
                <c:v>0.24941396713256836</c:v>
              </c:pt>
              <c:pt idx="16">
                <c:v>0.28657367825508118</c:v>
              </c:pt>
              <c:pt idx="17">
                <c:v>0.10809178650379181</c:v>
              </c:pt>
              <c:pt idx="18">
                <c:v>1.0024322271347046</c:v>
              </c:pt>
              <c:pt idx="19">
                <c:v>8.800555020570755E-3</c:v>
              </c:pt>
              <c:pt idx="20">
                <c:v>0.40528371930122375</c:v>
              </c:pt>
              <c:pt idx="21">
                <c:v>0.29150876402854919</c:v>
              </c:pt>
              <c:pt idx="22">
                <c:v>0.42379966378211975</c:v>
              </c:pt>
              <c:pt idx="23">
                <c:v>0.51451128721237183</c:v>
              </c:pt>
              <c:pt idx="24">
                <c:v>0.52006304264068604</c:v>
              </c:pt>
              <c:pt idx="25">
                <c:v>0.39606764912605286</c:v>
              </c:pt>
              <c:pt idx="26">
                <c:v>0.49645692110061646</c:v>
              </c:pt>
              <c:pt idx="27">
                <c:v>0.24064728617668152</c:v>
              </c:pt>
              <c:pt idx="28">
                <c:v>3.8455717265605927E-2</c:v>
              </c:pt>
              <c:pt idx="29">
                <c:v>0.90127432346343994</c:v>
              </c:pt>
              <c:pt idx="30">
                <c:v>0.56991702318191528</c:v>
              </c:pt>
              <c:pt idx="31">
                <c:v>0.19653497636318207</c:v>
              </c:pt>
              <c:pt idx="32">
                <c:v>0.13829247653484344</c:v>
              </c:pt>
              <c:pt idx="33">
                <c:v>4.9188897013664246E-2</c:v>
              </c:pt>
              <c:pt idx="34">
                <c:v>0.19661757349967957</c:v>
              </c:pt>
              <c:pt idx="35">
                <c:v>0.91623824834823608</c:v>
              </c:pt>
              <c:pt idx="36">
                <c:v>7.3985382914543152E-3</c:v>
              </c:pt>
              <c:pt idx="37">
                <c:v>0.51607155799865723</c:v>
              </c:pt>
              <c:pt idx="38">
                <c:v>0.31841129064559937</c:v>
              </c:pt>
              <c:pt idx="39">
                <c:v>0.24121306836605072</c:v>
              </c:pt>
              <c:pt idx="40">
                <c:v>9.8651163280010223E-2</c:v>
              </c:pt>
              <c:pt idx="41">
                <c:v>1.8066110787913203E-3</c:v>
              </c:pt>
              <c:pt idx="42">
                <c:v>0.4798349142074585</c:v>
              </c:pt>
              <c:pt idx="43">
                <c:v>1.0546834468841553</c:v>
              </c:pt>
              <c:pt idx="44">
                <c:v>0.1060291975736618</c:v>
              </c:pt>
              <c:pt idx="45">
                <c:v>0.30115550756454468</c:v>
              </c:pt>
              <c:pt idx="46">
                <c:v>0.32973074913024902</c:v>
              </c:pt>
              <c:pt idx="47">
                <c:v>0.23901039361953735</c:v>
              </c:pt>
              <c:pt idx="48">
                <c:v>0.59276247024536133</c:v>
              </c:pt>
              <c:pt idx="49">
                <c:v>0.2182135134935379</c:v>
              </c:pt>
              <c:pt idx="50">
                <c:v>3.5660350695252419E-3</c:v>
              </c:pt>
              <c:pt idx="51">
                <c:v>0.545970618724823</c:v>
              </c:pt>
              <c:pt idx="52">
                <c:v>1.5640748739242554</c:v>
              </c:pt>
              <c:pt idx="53">
                <c:v>0.49937543272972107</c:v>
              </c:pt>
              <c:pt idx="54">
                <c:v>0.1973855048418045</c:v>
              </c:pt>
              <c:pt idx="55">
                <c:v>0.28166228532791138</c:v>
              </c:pt>
              <c:pt idx="56">
                <c:v>3.3296216279268265E-2</c:v>
              </c:pt>
              <c:pt idx="57">
                <c:v>0.11638712882995605</c:v>
              </c:pt>
              <c:pt idx="58">
                <c:v>1.5068693161010742</c:v>
              </c:pt>
              <c:pt idx="59">
                <c:v>3.3688221126794815E-2</c:v>
              </c:pt>
              <c:pt idx="60">
                <c:v>2.517152763903141E-2</c:v>
              </c:pt>
              <c:pt idx="61">
                <c:v>0.19280542433261871</c:v>
              </c:pt>
              <c:pt idx="62">
                <c:v>9.3258112668991089E-2</c:v>
              </c:pt>
              <c:pt idx="63">
                <c:v>2.4283444508910179E-2</c:v>
              </c:pt>
              <c:pt idx="64">
                <c:v>0.61761718988418579</c:v>
              </c:pt>
              <c:pt idx="65">
                <c:v>8.9340038597583771E-2</c:v>
              </c:pt>
              <c:pt idx="66">
                <c:v>0.80800074338912964</c:v>
              </c:pt>
              <c:pt idx="67">
                <c:v>0.11588912457227707</c:v>
              </c:pt>
              <c:pt idx="68">
                <c:v>2.982405386865139E-2</c:v>
              </c:pt>
              <c:pt idx="69">
                <c:v>8.5053898394107819E-2</c:v>
              </c:pt>
              <c:pt idx="70">
                <c:v>8.7054604664444923E-3</c:v>
              </c:pt>
              <c:pt idx="71">
                <c:v>0.12231924384832382</c:v>
              </c:pt>
              <c:pt idx="72">
                <c:v>0</c:v>
              </c:pt>
              <c:pt idx="73">
                <c:v>0.16658763587474823</c:v>
              </c:pt>
              <c:pt idx="74">
                <c:v>1.1962666511535645</c:v>
              </c:pt>
              <c:pt idx="75">
                <c:v>0.11266080290079117</c:v>
              </c:pt>
              <c:pt idx="76">
                <c:v>3.5904824733734131E-2</c:v>
              </c:pt>
              <c:pt idx="77">
                <c:v>0.32363238930702209</c:v>
              </c:pt>
              <c:pt idx="78">
                <c:v>1.0814287699759007E-2</c:v>
              </c:pt>
              <c:pt idx="79">
                <c:v>0.13202826678752899</c:v>
              </c:pt>
              <c:pt idx="80">
                <c:v>0.1500493586063385</c:v>
              </c:pt>
              <c:pt idx="81">
                <c:v>1.0833367109298706</c:v>
              </c:pt>
              <c:pt idx="82">
                <c:v>0.11597326397895813</c:v>
              </c:pt>
              <c:pt idx="83">
                <c:v>1.3247302770614624</c:v>
              </c:pt>
              <c:pt idx="84">
                <c:v>0.50697231292724609</c:v>
              </c:pt>
              <c:pt idx="85">
                <c:v>1.4107591472566128E-2</c:v>
              </c:pt>
              <c:pt idx="86">
                <c:v>3.8412753492593765E-2</c:v>
              </c:pt>
              <c:pt idx="87">
                <c:v>1.2238473631441593E-2</c:v>
              </c:pt>
              <c:pt idx="88">
                <c:v>1.8524462357163429E-3</c:v>
              </c:pt>
              <c:pt idx="89">
                <c:v>0.26352861523628235</c:v>
              </c:pt>
            </c:numLit>
          </c:val>
          <c:extLst>
            <c:ext xmlns:c16="http://schemas.microsoft.com/office/drawing/2014/chart" uri="{C3380CC4-5D6E-409C-BE32-E72D297353CC}">
              <c16:uniqueId val="{000002D3-730B-4943-8C8B-ECD21559C096}"/>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730B-4943-8C8B-ECD21559C096}"/>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730B-4943-8C8B-ECD21559C096}"/>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730B-4943-8C8B-ECD21559C096}"/>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730B-4943-8C8B-ECD21559C096}"/>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730B-4943-8C8B-ECD21559C096}"/>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730B-4943-8C8B-ECD21559C096}"/>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730B-4943-8C8B-ECD21559C096}"/>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730B-4943-8C8B-ECD21559C096}"/>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730B-4943-8C8B-ECD21559C096}"/>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730B-4943-8C8B-ECD21559C096}"/>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730B-4943-8C8B-ECD21559C096}"/>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730B-4943-8C8B-ECD21559C096}"/>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730B-4943-8C8B-ECD21559C096}"/>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730B-4943-8C8B-ECD21559C096}"/>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730B-4943-8C8B-ECD21559C096}"/>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730B-4943-8C8B-ECD21559C096}"/>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730B-4943-8C8B-ECD21559C096}"/>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730B-4943-8C8B-ECD21559C096}"/>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730B-4943-8C8B-ECD21559C096}"/>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730B-4943-8C8B-ECD21559C096}"/>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730B-4943-8C8B-ECD21559C096}"/>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730B-4943-8C8B-ECD21559C096}"/>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730B-4943-8C8B-ECD21559C096}"/>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730B-4943-8C8B-ECD21559C096}"/>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730B-4943-8C8B-ECD21559C096}"/>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730B-4943-8C8B-ECD21559C096}"/>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730B-4943-8C8B-ECD21559C096}"/>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730B-4943-8C8B-ECD21559C096}"/>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730B-4943-8C8B-ECD21559C096}"/>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730B-4943-8C8B-ECD21559C096}"/>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730B-4943-8C8B-ECD21559C096}"/>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730B-4943-8C8B-ECD21559C096}"/>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730B-4943-8C8B-ECD21559C096}"/>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730B-4943-8C8B-ECD21559C096}"/>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730B-4943-8C8B-ECD21559C096}"/>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730B-4943-8C8B-ECD21559C096}"/>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730B-4943-8C8B-ECD21559C096}"/>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730B-4943-8C8B-ECD21559C096}"/>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730B-4943-8C8B-ECD21559C096}"/>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730B-4943-8C8B-ECD21559C096}"/>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730B-4943-8C8B-ECD21559C096}"/>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730B-4943-8C8B-ECD21559C096}"/>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730B-4943-8C8B-ECD21559C096}"/>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730B-4943-8C8B-ECD21559C096}"/>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730B-4943-8C8B-ECD21559C096}"/>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730B-4943-8C8B-ECD21559C096}"/>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730B-4943-8C8B-ECD21559C096}"/>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730B-4943-8C8B-ECD21559C096}"/>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730B-4943-8C8B-ECD21559C096}"/>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730B-4943-8C8B-ECD21559C096}"/>
              </c:ext>
            </c:extLst>
          </c:dPt>
          <c:dPt>
            <c:idx val="50"/>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339-730B-4943-8C8B-ECD21559C096}"/>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730B-4943-8C8B-ECD21559C096}"/>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730B-4943-8C8B-ECD21559C096}"/>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730B-4943-8C8B-ECD21559C096}"/>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730B-4943-8C8B-ECD21559C096}"/>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730B-4943-8C8B-ECD21559C096}"/>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730B-4943-8C8B-ECD21559C096}"/>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730B-4943-8C8B-ECD21559C096}"/>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730B-4943-8C8B-ECD21559C096}"/>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730B-4943-8C8B-ECD21559C096}"/>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730B-4943-8C8B-ECD21559C096}"/>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730B-4943-8C8B-ECD21559C096}"/>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730B-4943-8C8B-ECD21559C096}"/>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730B-4943-8C8B-ECD21559C096}"/>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730B-4943-8C8B-ECD21559C096}"/>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730B-4943-8C8B-ECD21559C096}"/>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730B-4943-8C8B-ECD21559C096}"/>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730B-4943-8C8B-ECD21559C096}"/>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730B-4943-8C8B-ECD21559C096}"/>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730B-4943-8C8B-ECD21559C096}"/>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730B-4943-8C8B-ECD21559C096}"/>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730B-4943-8C8B-ECD21559C096}"/>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730B-4943-8C8B-ECD21559C096}"/>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730B-4943-8C8B-ECD21559C096}"/>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730B-4943-8C8B-ECD21559C096}"/>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730B-4943-8C8B-ECD21559C096}"/>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730B-4943-8C8B-ECD21559C096}"/>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730B-4943-8C8B-ECD21559C096}"/>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730B-4943-8C8B-ECD21559C096}"/>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730B-4943-8C8B-ECD21559C096}"/>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5-730B-4943-8C8B-ECD21559C096}"/>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7-730B-4943-8C8B-ECD21559C096}"/>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9-730B-4943-8C8B-ECD21559C096}"/>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B-730B-4943-8C8B-ECD21559C096}"/>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D-730B-4943-8C8B-ECD21559C096}"/>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F-730B-4943-8C8B-ECD21559C096}"/>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1-730B-4943-8C8B-ECD21559C096}"/>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3-730B-4943-8C8B-ECD21559C096}"/>
              </c:ext>
            </c:extLst>
          </c:dPt>
          <c:dPt>
            <c:idx val="8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5-730B-4943-8C8B-ECD21559C096}"/>
              </c:ext>
            </c:extLst>
          </c:dPt>
          <c:dPt>
            <c:idx val="8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7-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0.12242883443832397</c:v>
              </c:pt>
              <c:pt idx="1">
                <c:v>0.10470903664827347</c:v>
              </c:pt>
              <c:pt idx="2">
                <c:v>4.9865160137414932E-2</c:v>
              </c:pt>
              <c:pt idx="3">
                <c:v>9.1927081346511841E-2</c:v>
              </c:pt>
              <c:pt idx="4">
                <c:v>0.11961816996335983</c:v>
              </c:pt>
              <c:pt idx="5">
                <c:v>0.11535731703042984</c:v>
              </c:pt>
              <c:pt idx="6">
                <c:v>2.4472875520586967E-2</c:v>
              </c:pt>
              <c:pt idx="7">
                <c:v>0.50872689485549927</c:v>
              </c:pt>
              <c:pt idx="8">
                <c:v>0.16517949104309082</c:v>
              </c:pt>
              <c:pt idx="9">
                <c:v>9.5941528677940369E-2</c:v>
              </c:pt>
              <c:pt idx="10">
                <c:v>0.11516769975423813</c:v>
              </c:pt>
              <c:pt idx="11">
                <c:v>0.16329389810562134</c:v>
              </c:pt>
              <c:pt idx="12">
                <c:v>0.13311187922954559</c:v>
              </c:pt>
              <c:pt idx="13">
                <c:v>0.2192637026309967</c:v>
              </c:pt>
              <c:pt idx="14">
                <c:v>0.25959882140159607</c:v>
              </c:pt>
              <c:pt idx="15">
                <c:v>0.19146904349327087</c:v>
              </c:pt>
              <c:pt idx="16">
                <c:v>0.16765613853931427</c:v>
              </c:pt>
              <c:pt idx="17">
                <c:v>0.29470273852348328</c:v>
              </c:pt>
              <c:pt idx="18">
                <c:v>6.7399799823760986E-2</c:v>
              </c:pt>
              <c:pt idx="19">
                <c:v>0.17749592661857605</c:v>
              </c:pt>
              <c:pt idx="20">
                <c:v>0.31942364573478699</c:v>
              </c:pt>
              <c:pt idx="21">
                <c:v>0.2066667228937149</c:v>
              </c:pt>
              <c:pt idx="22">
                <c:v>0.25644037127494812</c:v>
              </c:pt>
              <c:pt idx="23">
                <c:v>0.33784279227256775</c:v>
              </c:pt>
              <c:pt idx="24">
                <c:v>0.19437624514102936</c:v>
              </c:pt>
              <c:pt idx="25">
                <c:v>0.23788270354270935</c:v>
              </c:pt>
              <c:pt idx="26">
                <c:v>0.10497637093067169</c:v>
              </c:pt>
              <c:pt idx="27">
                <c:v>0.28141236305236816</c:v>
              </c:pt>
              <c:pt idx="28">
                <c:v>0.21927003562450409</c:v>
              </c:pt>
              <c:pt idx="29">
                <c:v>0.39116144180297852</c:v>
              </c:pt>
              <c:pt idx="30">
                <c:v>0.16892611980438232</c:v>
              </c:pt>
              <c:pt idx="31">
                <c:v>0.90363353490829468</c:v>
              </c:pt>
              <c:pt idx="32">
                <c:v>0.29182842373847961</c:v>
              </c:pt>
              <c:pt idx="33">
                <c:v>0.42192444205284119</c:v>
              </c:pt>
              <c:pt idx="34">
                <c:v>0.38570529222488403</c:v>
              </c:pt>
              <c:pt idx="35">
                <c:v>0.15396583080291748</c:v>
              </c:pt>
              <c:pt idx="36">
                <c:v>0.4525047242641449</c:v>
              </c:pt>
              <c:pt idx="37">
                <c:v>0.43719330430030823</c:v>
              </c:pt>
              <c:pt idx="38">
                <c:v>0.20378537476062775</c:v>
              </c:pt>
              <c:pt idx="39">
                <c:v>0.24965374171733856</c:v>
              </c:pt>
              <c:pt idx="40">
                <c:v>0.32485979795455933</c:v>
              </c:pt>
              <c:pt idx="41">
                <c:v>0.3406413197517395</c:v>
              </c:pt>
              <c:pt idx="42">
                <c:v>0.30414935946464539</c:v>
              </c:pt>
              <c:pt idx="43">
                <c:v>0.26498997211456299</c:v>
              </c:pt>
              <c:pt idx="44">
                <c:v>0.32208481431007385</c:v>
              </c:pt>
              <c:pt idx="45">
                <c:v>0.45493379235267639</c:v>
              </c:pt>
              <c:pt idx="46">
                <c:v>0.2618497908115387</c:v>
              </c:pt>
              <c:pt idx="47">
                <c:v>0.34139221906661987</c:v>
              </c:pt>
              <c:pt idx="48">
                <c:v>0.25371474027633667</c:v>
              </c:pt>
              <c:pt idx="49">
                <c:v>0.4415113627910614</c:v>
              </c:pt>
              <c:pt idx="50">
                <c:v>0.26922091841697693</c:v>
              </c:pt>
              <c:pt idx="51">
                <c:v>0.23858126997947693</c:v>
              </c:pt>
              <c:pt idx="52">
                <c:v>0.37643295526504517</c:v>
              </c:pt>
              <c:pt idx="53">
                <c:v>0.23344923555850983</c:v>
              </c:pt>
              <c:pt idx="54">
                <c:v>0.32830211520195007</c:v>
              </c:pt>
              <c:pt idx="55">
                <c:v>0.34703600406646729</c:v>
              </c:pt>
              <c:pt idx="56">
                <c:v>0.14204017817974091</c:v>
              </c:pt>
              <c:pt idx="57">
                <c:v>0.568084716796875</c:v>
              </c:pt>
              <c:pt idx="58">
                <c:v>0.44665950536727905</c:v>
              </c:pt>
              <c:pt idx="59">
                <c:v>0.38793152570724487</c:v>
              </c:pt>
              <c:pt idx="60">
                <c:v>0.30462390184402466</c:v>
              </c:pt>
              <c:pt idx="61">
                <c:v>0.36785390973091125</c:v>
              </c:pt>
              <c:pt idx="62">
                <c:v>0.25030562281608582</c:v>
              </c:pt>
              <c:pt idx="63">
                <c:v>0.39480730891227722</c:v>
              </c:pt>
              <c:pt idx="64">
                <c:v>0.43267819285392761</c:v>
              </c:pt>
              <c:pt idx="65">
                <c:v>0.52177560329437256</c:v>
              </c:pt>
              <c:pt idx="66">
                <c:v>0.43598455190658569</c:v>
              </c:pt>
              <c:pt idx="67">
                <c:v>0.34635463356971741</c:v>
              </c:pt>
              <c:pt idx="68">
                <c:v>0.40353798866271973</c:v>
              </c:pt>
              <c:pt idx="69">
                <c:v>0.36365899443626404</c:v>
              </c:pt>
              <c:pt idx="70">
                <c:v>0.40264996886253357</c:v>
              </c:pt>
              <c:pt idx="71">
                <c:v>0.3751349151134491</c:v>
              </c:pt>
              <c:pt idx="72">
                <c:v>0.37172585725784302</c:v>
              </c:pt>
              <c:pt idx="73">
                <c:v>0.49077275395393372</c:v>
              </c:pt>
              <c:pt idx="74">
                <c:v>0.30764380097389221</c:v>
              </c:pt>
              <c:pt idx="75">
                <c:v>0.36515665054321289</c:v>
              </c:pt>
              <c:pt idx="76">
                <c:v>0.4243488609790802</c:v>
              </c:pt>
              <c:pt idx="77">
                <c:v>0.36922112107276917</c:v>
              </c:pt>
              <c:pt idx="78">
                <c:v>0.38232117891311646</c:v>
              </c:pt>
              <c:pt idx="79">
                <c:v>0.37957963347434998</c:v>
              </c:pt>
              <c:pt idx="80">
                <c:v>0.27014461159706116</c:v>
              </c:pt>
              <c:pt idx="81">
                <c:v>0.15021124482154846</c:v>
              </c:pt>
              <c:pt idx="82">
                <c:v>0.57939457893371582</c:v>
              </c:pt>
              <c:pt idx="83">
                <c:v>0.46003592014312744</c:v>
              </c:pt>
              <c:pt idx="84">
                <c:v>0.38172680139541626</c:v>
              </c:pt>
              <c:pt idx="85">
                <c:v>0.43821695446968079</c:v>
              </c:pt>
              <c:pt idx="86">
                <c:v>0.61994713544845581</c:v>
              </c:pt>
              <c:pt idx="87">
                <c:v>0.58039015531539917</c:v>
              </c:pt>
              <c:pt idx="88">
                <c:v>0.63005375862121582</c:v>
              </c:pt>
              <c:pt idx="89">
                <c:v>0.4323844313621521</c:v>
              </c:pt>
            </c:numLit>
          </c:val>
          <c:extLst>
            <c:ext xmlns:c16="http://schemas.microsoft.com/office/drawing/2014/chart" uri="{C3380CC4-5D6E-409C-BE32-E72D297353CC}">
              <c16:uniqueId val="{00000388-730B-4943-8C8B-ECD21559C096}"/>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730B-4943-8C8B-ECD21559C096}"/>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730B-4943-8C8B-ECD21559C096}"/>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730B-4943-8C8B-ECD21559C096}"/>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730B-4943-8C8B-ECD21559C096}"/>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730B-4943-8C8B-ECD21559C096}"/>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730B-4943-8C8B-ECD21559C096}"/>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730B-4943-8C8B-ECD21559C096}"/>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730B-4943-8C8B-ECD21559C096}"/>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730B-4943-8C8B-ECD21559C096}"/>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730B-4943-8C8B-ECD21559C096}"/>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730B-4943-8C8B-ECD21559C096}"/>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730B-4943-8C8B-ECD21559C096}"/>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730B-4943-8C8B-ECD21559C096}"/>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730B-4943-8C8B-ECD21559C096}"/>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730B-4943-8C8B-ECD21559C096}"/>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730B-4943-8C8B-ECD21559C096}"/>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730B-4943-8C8B-ECD21559C096}"/>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730B-4943-8C8B-ECD21559C096}"/>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730B-4943-8C8B-ECD21559C096}"/>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730B-4943-8C8B-ECD21559C096}"/>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730B-4943-8C8B-ECD21559C096}"/>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730B-4943-8C8B-ECD21559C096}"/>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730B-4943-8C8B-ECD21559C096}"/>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730B-4943-8C8B-ECD21559C096}"/>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730B-4943-8C8B-ECD21559C096}"/>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730B-4943-8C8B-ECD21559C096}"/>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730B-4943-8C8B-ECD21559C096}"/>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730B-4943-8C8B-ECD21559C096}"/>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730B-4943-8C8B-ECD21559C096}"/>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730B-4943-8C8B-ECD21559C096}"/>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730B-4943-8C8B-ECD21559C096}"/>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730B-4943-8C8B-ECD21559C096}"/>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730B-4943-8C8B-ECD21559C096}"/>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730B-4943-8C8B-ECD21559C096}"/>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730B-4943-8C8B-ECD21559C096}"/>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730B-4943-8C8B-ECD21559C096}"/>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730B-4943-8C8B-ECD21559C096}"/>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730B-4943-8C8B-ECD21559C096}"/>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730B-4943-8C8B-ECD21559C096}"/>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730B-4943-8C8B-ECD21559C096}"/>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730B-4943-8C8B-ECD21559C096}"/>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730B-4943-8C8B-ECD21559C096}"/>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730B-4943-8C8B-ECD21559C096}"/>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730B-4943-8C8B-ECD21559C096}"/>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730B-4943-8C8B-ECD21559C096}"/>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730B-4943-8C8B-ECD21559C096}"/>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730B-4943-8C8B-ECD21559C096}"/>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730B-4943-8C8B-ECD21559C096}"/>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730B-4943-8C8B-ECD21559C096}"/>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730B-4943-8C8B-ECD21559C096}"/>
              </c:ext>
            </c:extLst>
          </c:dPt>
          <c:dPt>
            <c:idx val="50"/>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EE-730B-4943-8C8B-ECD21559C096}"/>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730B-4943-8C8B-ECD21559C096}"/>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730B-4943-8C8B-ECD21559C096}"/>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730B-4943-8C8B-ECD21559C096}"/>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730B-4943-8C8B-ECD21559C096}"/>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730B-4943-8C8B-ECD21559C096}"/>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730B-4943-8C8B-ECD21559C096}"/>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730B-4943-8C8B-ECD21559C096}"/>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730B-4943-8C8B-ECD21559C096}"/>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730B-4943-8C8B-ECD21559C096}"/>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730B-4943-8C8B-ECD21559C096}"/>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730B-4943-8C8B-ECD21559C096}"/>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730B-4943-8C8B-ECD21559C096}"/>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730B-4943-8C8B-ECD21559C096}"/>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730B-4943-8C8B-ECD21559C096}"/>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730B-4943-8C8B-ECD21559C096}"/>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730B-4943-8C8B-ECD21559C096}"/>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730B-4943-8C8B-ECD21559C096}"/>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730B-4943-8C8B-ECD21559C096}"/>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730B-4943-8C8B-ECD21559C096}"/>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730B-4943-8C8B-ECD21559C096}"/>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730B-4943-8C8B-ECD21559C096}"/>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730B-4943-8C8B-ECD21559C096}"/>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730B-4943-8C8B-ECD21559C096}"/>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730B-4943-8C8B-ECD21559C096}"/>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730B-4943-8C8B-ECD21559C096}"/>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730B-4943-8C8B-ECD21559C096}"/>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730B-4943-8C8B-ECD21559C096}"/>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6-730B-4943-8C8B-ECD21559C096}"/>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8-730B-4943-8C8B-ECD21559C096}"/>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A-730B-4943-8C8B-ECD21559C096}"/>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C-730B-4943-8C8B-ECD21559C096}"/>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E-730B-4943-8C8B-ECD21559C096}"/>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0-730B-4943-8C8B-ECD21559C096}"/>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2-730B-4943-8C8B-ECD21559C096}"/>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4-730B-4943-8C8B-ECD21559C096}"/>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6-730B-4943-8C8B-ECD21559C096}"/>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8-730B-4943-8C8B-ECD21559C096}"/>
              </c:ext>
            </c:extLst>
          </c:dPt>
          <c:dPt>
            <c:idx val="8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A-730B-4943-8C8B-ECD21559C096}"/>
              </c:ext>
            </c:extLst>
          </c:dPt>
          <c:dPt>
            <c:idx val="8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C-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0.67324191331863403</c:v>
              </c:pt>
              <c:pt idx="1">
                <c:v>0.74082952737808228</c:v>
              </c:pt>
              <c:pt idx="2">
                <c:v>0.87994921207427979</c:v>
              </c:pt>
              <c:pt idx="3">
                <c:v>0.81874275207519531</c:v>
              </c:pt>
              <c:pt idx="4">
                <c:v>0.90181475877761841</c:v>
              </c:pt>
              <c:pt idx="5">
                <c:v>0.7852051854133606</c:v>
              </c:pt>
              <c:pt idx="6">
                <c:v>0.66792756319046021</c:v>
              </c:pt>
              <c:pt idx="7">
                <c:v>0.99789464473724365</c:v>
              </c:pt>
              <c:pt idx="8">
                <c:v>1.310442328453064</c:v>
              </c:pt>
              <c:pt idx="9">
                <c:v>1.1355665922164917</c:v>
              </c:pt>
              <c:pt idx="10">
                <c:v>1.1163703203201294</c:v>
              </c:pt>
              <c:pt idx="11">
                <c:v>1.2024687528610229</c:v>
              </c:pt>
              <c:pt idx="12">
                <c:v>1.1926960945129395</c:v>
              </c:pt>
              <c:pt idx="13">
                <c:v>0.92721271514892578</c:v>
              </c:pt>
              <c:pt idx="14">
                <c:v>1.4592405557632446</c:v>
              </c:pt>
              <c:pt idx="15">
                <c:v>1.6842868328094482</c:v>
              </c:pt>
              <c:pt idx="16">
                <c:v>1.6495764255523682</c:v>
              </c:pt>
              <c:pt idx="17">
                <c:v>1.7804093360900879</c:v>
              </c:pt>
              <c:pt idx="18">
                <c:v>1.3068609237670898</c:v>
              </c:pt>
              <c:pt idx="19">
                <c:v>1.0441789627075195</c:v>
              </c:pt>
              <c:pt idx="20">
                <c:v>1.3746795654296875</c:v>
              </c:pt>
              <c:pt idx="21">
                <c:v>1.4218436479568481</c:v>
              </c:pt>
              <c:pt idx="22">
                <c:v>1.6682654619216919</c:v>
              </c:pt>
              <c:pt idx="23">
                <c:v>1.1918452978134155</c:v>
              </c:pt>
              <c:pt idx="24">
                <c:v>1.337592601776123</c:v>
              </c:pt>
              <c:pt idx="25">
                <c:v>1.6940920352935791</c:v>
              </c:pt>
              <c:pt idx="26">
                <c:v>1.2422083616256714</c:v>
              </c:pt>
              <c:pt idx="27">
                <c:v>1.6188355684280396</c:v>
              </c:pt>
              <c:pt idx="28">
                <c:v>2.1257288455963135</c:v>
              </c:pt>
              <c:pt idx="29">
                <c:v>1.161847710609436</c:v>
              </c:pt>
              <c:pt idx="30">
                <c:v>1.6893632411956787</c:v>
              </c:pt>
              <c:pt idx="31">
                <c:v>1.6174962520599365</c:v>
              </c:pt>
              <c:pt idx="32">
                <c:v>1.6217547655105591</c:v>
              </c:pt>
              <c:pt idx="33">
                <c:v>1.4181605577468872</c:v>
              </c:pt>
              <c:pt idx="34">
                <c:v>1.6634808778762817</c:v>
              </c:pt>
              <c:pt idx="35">
                <c:v>1.6836246252059937</c:v>
              </c:pt>
              <c:pt idx="36">
                <c:v>1.3836715221405029</c:v>
              </c:pt>
              <c:pt idx="37">
                <c:v>1.1741504669189453</c:v>
              </c:pt>
              <c:pt idx="38">
                <c:v>1.9111852645874023</c:v>
              </c:pt>
              <c:pt idx="39">
                <c:v>1.8380250930786133</c:v>
              </c:pt>
              <c:pt idx="40">
                <c:v>1.96222984790802</c:v>
              </c:pt>
              <c:pt idx="41">
                <c:v>2.1522359848022461</c:v>
              </c:pt>
              <c:pt idx="42">
                <c:v>1.3563226461410522</c:v>
              </c:pt>
              <c:pt idx="43">
                <c:v>1.6714433431625366</c:v>
              </c:pt>
              <c:pt idx="44">
                <c:v>2.4186792373657227</c:v>
              </c:pt>
              <c:pt idx="45">
                <c:v>1.7633107900619507</c:v>
              </c:pt>
              <c:pt idx="46">
                <c:v>1.8487440347671509</c:v>
              </c:pt>
              <c:pt idx="47">
                <c:v>1.8228453397750854</c:v>
              </c:pt>
              <c:pt idx="48">
                <c:v>1.3286629915237427</c:v>
              </c:pt>
              <c:pt idx="49">
                <c:v>2.4292469024658203</c:v>
              </c:pt>
              <c:pt idx="50">
                <c:v>1.1210175752639771</c:v>
              </c:pt>
              <c:pt idx="51">
                <c:v>2.474733829498291</c:v>
              </c:pt>
              <c:pt idx="52">
                <c:v>1.1470922231674194</c:v>
              </c:pt>
              <c:pt idx="53">
                <c:v>1.7069666385650635</c:v>
              </c:pt>
              <c:pt idx="54">
                <c:v>2.299788236618042</c:v>
              </c:pt>
              <c:pt idx="55">
                <c:v>3.1054286956787109</c:v>
              </c:pt>
              <c:pt idx="56">
                <c:v>1.8904716968536377</c:v>
              </c:pt>
              <c:pt idx="57">
                <c:v>1.880247950553894</c:v>
              </c:pt>
              <c:pt idx="58">
                <c:v>2.0239632129669189</c:v>
              </c:pt>
              <c:pt idx="59">
                <c:v>1.901272177696228</c:v>
              </c:pt>
              <c:pt idx="60">
                <c:v>2.7123479843139648</c:v>
              </c:pt>
              <c:pt idx="61">
                <c:v>2.8786287307739258</c:v>
              </c:pt>
              <c:pt idx="62">
                <c:v>3.3398149013519287</c:v>
              </c:pt>
              <c:pt idx="63">
                <c:v>2.4637715816497803</c:v>
              </c:pt>
              <c:pt idx="64">
                <c:v>2.8097271919250488</c:v>
              </c:pt>
              <c:pt idx="65">
                <c:v>2.6473143100738525</c:v>
              </c:pt>
              <c:pt idx="66">
                <c:v>3.9618637561798096</c:v>
              </c:pt>
              <c:pt idx="67">
                <c:v>3.2000045776367188</c:v>
              </c:pt>
              <c:pt idx="68">
                <c:v>3.7948124408721924</c:v>
              </c:pt>
              <c:pt idx="69">
                <c:v>4.0992059707641602</c:v>
              </c:pt>
              <c:pt idx="70">
                <c:v>3.1800456047058105</c:v>
              </c:pt>
              <c:pt idx="71">
                <c:v>3.8199727535247803</c:v>
              </c:pt>
              <c:pt idx="72">
                <c:v>2.1462650299072266</c:v>
              </c:pt>
              <c:pt idx="73">
                <c:v>3.0964617729187012</c:v>
              </c:pt>
              <c:pt idx="74">
                <c:v>3.3383638858795166</c:v>
              </c:pt>
              <c:pt idx="75">
                <c:v>4.7865233421325684</c:v>
              </c:pt>
              <c:pt idx="76">
                <c:v>3.1208994388580322</c:v>
              </c:pt>
              <c:pt idx="77">
                <c:v>2.4544603824615479</c:v>
              </c:pt>
              <c:pt idx="78">
                <c:v>4.1797981262207031</c:v>
              </c:pt>
              <c:pt idx="79">
                <c:v>3.2177069187164307</c:v>
              </c:pt>
              <c:pt idx="80">
                <c:v>2.8942024707794189</c:v>
              </c:pt>
              <c:pt idx="81">
                <c:v>3.600832462310791</c:v>
              </c:pt>
              <c:pt idx="82">
                <c:v>3.5670356750488281</c:v>
              </c:pt>
              <c:pt idx="83">
                <c:v>3.170689582824707</c:v>
              </c:pt>
              <c:pt idx="84">
                <c:v>2.5105659961700439</c:v>
              </c:pt>
              <c:pt idx="85">
                <c:v>2.053821325302124</c:v>
              </c:pt>
              <c:pt idx="86">
                <c:v>2.7301175594329834</c:v>
              </c:pt>
              <c:pt idx="87">
                <c:v>7.1374249458312988</c:v>
              </c:pt>
              <c:pt idx="88">
                <c:v>2.3987219333648682</c:v>
              </c:pt>
              <c:pt idx="89">
                <c:v>4.1154265403747559</c:v>
              </c:pt>
            </c:numLit>
          </c:val>
          <c:extLst>
            <c:ext xmlns:c16="http://schemas.microsoft.com/office/drawing/2014/chart" uri="{C3380CC4-5D6E-409C-BE32-E72D297353CC}">
              <c16:uniqueId val="{0000043D-730B-4943-8C8B-ECD21559C096}"/>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730B-4943-8C8B-ECD21559C096}"/>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730B-4943-8C8B-ECD21559C096}"/>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730B-4943-8C8B-ECD21559C096}"/>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730B-4943-8C8B-ECD21559C096}"/>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730B-4943-8C8B-ECD21559C096}"/>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730B-4943-8C8B-ECD21559C096}"/>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730B-4943-8C8B-ECD21559C096}"/>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730B-4943-8C8B-ECD21559C096}"/>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730B-4943-8C8B-ECD21559C096}"/>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730B-4943-8C8B-ECD21559C096}"/>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730B-4943-8C8B-ECD21559C096}"/>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730B-4943-8C8B-ECD21559C096}"/>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730B-4943-8C8B-ECD21559C096}"/>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730B-4943-8C8B-ECD21559C096}"/>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730B-4943-8C8B-ECD21559C096}"/>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730B-4943-8C8B-ECD21559C096}"/>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730B-4943-8C8B-ECD21559C096}"/>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730B-4943-8C8B-ECD21559C096}"/>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730B-4943-8C8B-ECD21559C096}"/>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730B-4943-8C8B-ECD21559C096}"/>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730B-4943-8C8B-ECD21559C096}"/>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730B-4943-8C8B-ECD21559C096}"/>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730B-4943-8C8B-ECD21559C096}"/>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730B-4943-8C8B-ECD21559C096}"/>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730B-4943-8C8B-ECD21559C096}"/>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730B-4943-8C8B-ECD21559C096}"/>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730B-4943-8C8B-ECD21559C096}"/>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730B-4943-8C8B-ECD21559C096}"/>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730B-4943-8C8B-ECD21559C096}"/>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730B-4943-8C8B-ECD21559C096}"/>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730B-4943-8C8B-ECD21559C096}"/>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730B-4943-8C8B-ECD21559C096}"/>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730B-4943-8C8B-ECD21559C096}"/>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730B-4943-8C8B-ECD21559C096}"/>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730B-4943-8C8B-ECD21559C096}"/>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730B-4943-8C8B-ECD21559C096}"/>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730B-4943-8C8B-ECD21559C096}"/>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730B-4943-8C8B-ECD21559C096}"/>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730B-4943-8C8B-ECD21559C096}"/>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730B-4943-8C8B-ECD21559C096}"/>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730B-4943-8C8B-ECD21559C096}"/>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730B-4943-8C8B-ECD21559C096}"/>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730B-4943-8C8B-ECD21559C096}"/>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730B-4943-8C8B-ECD21559C096}"/>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730B-4943-8C8B-ECD21559C096}"/>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730B-4943-8C8B-ECD21559C096}"/>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730B-4943-8C8B-ECD21559C096}"/>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730B-4943-8C8B-ECD21559C096}"/>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730B-4943-8C8B-ECD21559C096}"/>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730B-4943-8C8B-ECD21559C096}"/>
              </c:ext>
            </c:extLst>
          </c:dPt>
          <c:dPt>
            <c:idx val="50"/>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A3-730B-4943-8C8B-ECD21559C096}"/>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730B-4943-8C8B-ECD21559C096}"/>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730B-4943-8C8B-ECD21559C096}"/>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730B-4943-8C8B-ECD21559C096}"/>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730B-4943-8C8B-ECD21559C096}"/>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730B-4943-8C8B-ECD21559C096}"/>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730B-4943-8C8B-ECD21559C096}"/>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730B-4943-8C8B-ECD21559C096}"/>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730B-4943-8C8B-ECD21559C096}"/>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730B-4943-8C8B-ECD21559C096}"/>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730B-4943-8C8B-ECD21559C096}"/>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730B-4943-8C8B-ECD21559C096}"/>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730B-4943-8C8B-ECD21559C096}"/>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730B-4943-8C8B-ECD21559C096}"/>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730B-4943-8C8B-ECD21559C096}"/>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730B-4943-8C8B-ECD21559C096}"/>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730B-4943-8C8B-ECD21559C096}"/>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730B-4943-8C8B-ECD21559C096}"/>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730B-4943-8C8B-ECD21559C096}"/>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730B-4943-8C8B-ECD21559C096}"/>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730B-4943-8C8B-ECD21559C096}"/>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730B-4943-8C8B-ECD21559C096}"/>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730B-4943-8C8B-ECD21559C096}"/>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730B-4943-8C8B-ECD21559C096}"/>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730B-4943-8C8B-ECD21559C096}"/>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730B-4943-8C8B-ECD21559C096}"/>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7-730B-4943-8C8B-ECD21559C096}"/>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9-730B-4943-8C8B-ECD21559C096}"/>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B-730B-4943-8C8B-ECD21559C096}"/>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D-730B-4943-8C8B-ECD21559C096}"/>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F-730B-4943-8C8B-ECD21559C096}"/>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1-730B-4943-8C8B-ECD21559C096}"/>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3-730B-4943-8C8B-ECD21559C096}"/>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5-730B-4943-8C8B-ECD21559C096}"/>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7-730B-4943-8C8B-ECD21559C096}"/>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9-730B-4943-8C8B-ECD21559C096}"/>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B-730B-4943-8C8B-ECD21559C096}"/>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D-730B-4943-8C8B-ECD21559C096}"/>
              </c:ext>
            </c:extLst>
          </c:dPt>
          <c:dPt>
            <c:idx val="8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F-730B-4943-8C8B-ECD21559C096}"/>
              </c:ext>
            </c:extLst>
          </c:dPt>
          <c:dPt>
            <c:idx val="8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F1-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2.5762857869267464E-2</c:v>
              </c:pt>
              <c:pt idx="1">
                <c:v>1.0943043977022171E-2</c:v>
              </c:pt>
              <c:pt idx="2">
                <c:v>1.1130631901323795E-2</c:v>
              </c:pt>
              <c:pt idx="3">
                <c:v>2.7342343702912331E-2</c:v>
              </c:pt>
              <c:pt idx="4">
                <c:v>1.6628747805953026E-2</c:v>
              </c:pt>
              <c:pt idx="5">
                <c:v>0.12479767203330994</c:v>
              </c:pt>
              <c:pt idx="6">
                <c:v>4.8422371037304401E-3</c:v>
              </c:pt>
              <c:pt idx="7">
                <c:v>7.9333283007144928E-2</c:v>
              </c:pt>
              <c:pt idx="8">
                <c:v>8.4219472482800484E-3</c:v>
              </c:pt>
              <c:pt idx="9">
                <c:v>8.0790720880031586E-2</c:v>
              </c:pt>
              <c:pt idx="10">
                <c:v>0.22010186314582825</c:v>
              </c:pt>
              <c:pt idx="11">
                <c:v>5.9499405324459076E-2</c:v>
              </c:pt>
              <c:pt idx="12">
                <c:v>7.4479952454566956E-2</c:v>
              </c:pt>
              <c:pt idx="13">
                <c:v>0.29074466228485107</c:v>
              </c:pt>
              <c:pt idx="14">
                <c:v>0.19043111801147461</c:v>
              </c:pt>
              <c:pt idx="15">
                <c:v>1.9960967823863029E-2</c:v>
              </c:pt>
              <c:pt idx="16">
                <c:v>0.14878670871257782</c:v>
              </c:pt>
              <c:pt idx="17">
                <c:v>0.10011109709739685</c:v>
              </c:pt>
              <c:pt idx="18">
                <c:v>1.658034510910511E-2</c:v>
              </c:pt>
              <c:pt idx="19">
                <c:v>1.1022752523422241</c:v>
              </c:pt>
              <c:pt idx="20">
                <c:v>1.7394999042153358E-2</c:v>
              </c:pt>
              <c:pt idx="21">
                <c:v>0.42988795042037964</c:v>
              </c:pt>
              <c:pt idx="22">
                <c:v>3.4473713487386703E-2</c:v>
              </c:pt>
              <c:pt idx="23">
                <c:v>0.24731159210205078</c:v>
              </c:pt>
              <c:pt idx="24">
                <c:v>0.21481515467166901</c:v>
              </c:pt>
              <c:pt idx="25">
                <c:v>0.15892931818962097</c:v>
              </c:pt>
              <c:pt idx="26">
                <c:v>0.72218942642211914</c:v>
              </c:pt>
              <c:pt idx="27">
                <c:v>0.42703881859779358</c:v>
              </c:pt>
              <c:pt idx="28">
                <c:v>0.287864089012146</c:v>
              </c:pt>
              <c:pt idx="29">
                <c:v>7.7539965510368347E-2</c:v>
              </c:pt>
              <c:pt idx="30">
                <c:v>0.23502849042415619</c:v>
              </c:pt>
              <c:pt idx="31">
                <c:v>4.9010731279850006E-2</c:v>
              </c:pt>
              <c:pt idx="32">
                <c:v>0.7769162654876709</c:v>
              </c:pt>
              <c:pt idx="33">
                <c:v>0.93368011713027954</c:v>
              </c:pt>
              <c:pt idx="34">
                <c:v>0.61770600080490112</c:v>
              </c:pt>
              <c:pt idx="35">
                <c:v>0.155380979180336</c:v>
              </c:pt>
              <c:pt idx="36">
                <c:v>1.052851676940918</c:v>
              </c:pt>
              <c:pt idx="37">
                <c:v>0.85204923152923584</c:v>
              </c:pt>
              <c:pt idx="38">
                <c:v>0.51820594072341919</c:v>
              </c:pt>
              <c:pt idx="39">
                <c:v>0.68620264530181885</c:v>
              </c:pt>
              <c:pt idx="40">
                <c:v>0.86345839500427246</c:v>
              </c:pt>
              <c:pt idx="41">
                <c:v>0.75383394956588745</c:v>
              </c:pt>
              <c:pt idx="42">
                <c:v>1.1138051748275757</c:v>
              </c:pt>
              <c:pt idx="43">
                <c:v>0.1357673853635788</c:v>
              </c:pt>
              <c:pt idx="44">
                <c:v>0.51419234275817871</c:v>
              </c:pt>
              <c:pt idx="45">
                <c:v>0.79417037963867188</c:v>
              </c:pt>
              <c:pt idx="46">
                <c:v>0.78655874729156494</c:v>
              </c:pt>
              <c:pt idx="47">
                <c:v>1.1160697937011719</c:v>
              </c:pt>
              <c:pt idx="48">
                <c:v>1.2877485752105713</c:v>
              </c:pt>
              <c:pt idx="49">
                <c:v>0.46371817588806152</c:v>
              </c:pt>
              <c:pt idx="50">
                <c:v>2.1200690269470215</c:v>
              </c:pt>
              <c:pt idx="51">
                <c:v>0.39389979839324951</c:v>
              </c:pt>
              <c:pt idx="52">
                <c:v>8.6492180824279785E-2</c:v>
              </c:pt>
              <c:pt idx="53">
                <c:v>1.2644975185394287</c:v>
              </c:pt>
              <c:pt idx="54">
                <c:v>1.0443120002746582</c:v>
              </c:pt>
              <c:pt idx="55">
                <c:v>0.26069134473800659</c:v>
              </c:pt>
              <c:pt idx="56">
                <c:v>1.7452576160430908</c:v>
              </c:pt>
              <c:pt idx="57">
                <c:v>0.55237060785293579</c:v>
              </c:pt>
              <c:pt idx="58">
                <c:v>0.41891604661941528</c:v>
              </c:pt>
              <c:pt idx="59">
                <c:v>1.9057784080505371</c:v>
              </c:pt>
              <c:pt idx="60">
                <c:v>1.1434060335159302</c:v>
              </c:pt>
              <c:pt idx="61">
                <c:v>0.42091101408004761</c:v>
              </c:pt>
              <c:pt idx="62">
                <c:v>1.0168781280517578</c:v>
              </c:pt>
              <c:pt idx="63">
                <c:v>1.9503935575485229</c:v>
              </c:pt>
              <c:pt idx="64">
                <c:v>1.5281009674072266</c:v>
              </c:pt>
              <c:pt idx="65">
                <c:v>2.1404671669006348</c:v>
              </c:pt>
              <c:pt idx="66">
                <c:v>0.23394547402858734</c:v>
              </c:pt>
              <c:pt idx="67">
                <c:v>1.8443717956542969</c:v>
              </c:pt>
              <c:pt idx="68">
                <c:v>1.205222487449646</c:v>
              </c:pt>
              <c:pt idx="69">
                <c:v>1.1595931053161621</c:v>
              </c:pt>
              <c:pt idx="70">
                <c:v>2.3452658653259277</c:v>
              </c:pt>
              <c:pt idx="71">
                <c:v>1.5216124057769775</c:v>
              </c:pt>
              <c:pt idx="72">
                <c:v>3.49367356300354</c:v>
              </c:pt>
              <c:pt idx="73">
                <c:v>2.3980631828308105</c:v>
              </c:pt>
              <c:pt idx="74">
                <c:v>1.2985111474990845</c:v>
              </c:pt>
              <c:pt idx="75">
                <c:v>0.92408257722854614</c:v>
              </c:pt>
              <c:pt idx="76">
                <c:v>2.978198766708374</c:v>
              </c:pt>
              <c:pt idx="77">
                <c:v>3.5787205696105957</c:v>
              </c:pt>
              <c:pt idx="78">
                <c:v>1.9327846765518188</c:v>
              </c:pt>
              <c:pt idx="79">
                <c:v>3.2030236721038818</c:v>
              </c:pt>
              <c:pt idx="80">
                <c:v>3.8792815208435059</c:v>
              </c:pt>
              <c:pt idx="81">
                <c:v>2.1982400417327881</c:v>
              </c:pt>
              <c:pt idx="82">
                <c:v>2.919471263885498</c:v>
              </c:pt>
              <c:pt idx="83">
                <c:v>2.396449089050293</c:v>
              </c:pt>
              <c:pt idx="84">
                <c:v>4.4201292991638184</c:v>
              </c:pt>
              <c:pt idx="85">
                <c:v>5.5082836151123047</c:v>
              </c:pt>
              <c:pt idx="86">
                <c:v>5.1447415351867676</c:v>
              </c:pt>
              <c:pt idx="87">
                <c:v>1.8756406307220459</c:v>
              </c:pt>
              <c:pt idx="88">
                <c:v>10.337800979614258</c:v>
              </c:pt>
              <c:pt idx="89">
                <c:v>14.324542045593262</c:v>
              </c:pt>
            </c:numLit>
          </c:val>
          <c:extLst>
            <c:ext xmlns:c16="http://schemas.microsoft.com/office/drawing/2014/chart" uri="{C3380CC4-5D6E-409C-BE32-E72D297353CC}">
              <c16:uniqueId val="{000004F2-730B-4943-8C8B-ECD21559C096}"/>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730B-4943-8C8B-ECD21559C096}"/>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730B-4943-8C8B-ECD21559C096}"/>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730B-4943-8C8B-ECD21559C096}"/>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730B-4943-8C8B-ECD21559C096}"/>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730B-4943-8C8B-ECD21559C096}"/>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E-730B-4943-8C8B-ECD21559C096}"/>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730B-4943-8C8B-ECD21559C096}"/>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730B-4943-8C8B-ECD21559C096}"/>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730B-4943-8C8B-ECD21559C096}"/>
              </c:ext>
            </c:extLst>
          </c:dPt>
          <c:dPt>
            <c:idx val="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6-730B-4943-8C8B-ECD21559C096}"/>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730B-4943-8C8B-ECD21559C096}"/>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730B-4943-8C8B-ECD21559C096}"/>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730B-4943-8C8B-ECD21559C096}"/>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730B-4943-8C8B-ECD21559C096}"/>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730B-4943-8C8B-ECD21559C096}"/>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730B-4943-8C8B-ECD21559C096}"/>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730B-4943-8C8B-ECD21559C096}"/>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730B-4943-8C8B-ECD21559C096}"/>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730B-4943-8C8B-ECD21559C096}"/>
              </c:ext>
            </c:extLst>
          </c:dPt>
          <c:dPt>
            <c:idx val="1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730B-4943-8C8B-ECD21559C096}"/>
              </c:ext>
            </c:extLst>
          </c:dPt>
          <c:dPt>
            <c:idx val="2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730B-4943-8C8B-ECD21559C096}"/>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730B-4943-8C8B-ECD21559C096}"/>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730B-4943-8C8B-ECD21559C096}"/>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730B-4943-8C8B-ECD21559C096}"/>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730B-4943-8C8B-ECD21559C096}"/>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730B-4943-8C8B-ECD21559C096}"/>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730B-4943-8C8B-ECD21559C096}"/>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730B-4943-8C8B-ECD21559C096}"/>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730B-4943-8C8B-ECD21559C096}"/>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730B-4943-8C8B-ECD21559C096}"/>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730B-4943-8C8B-ECD21559C096}"/>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730B-4943-8C8B-ECD21559C096}"/>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730B-4943-8C8B-ECD21559C096}"/>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730B-4943-8C8B-ECD21559C096}"/>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730B-4943-8C8B-ECD21559C096}"/>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730B-4943-8C8B-ECD21559C096}"/>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730B-4943-8C8B-ECD21559C096}"/>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730B-4943-8C8B-ECD21559C096}"/>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730B-4943-8C8B-ECD21559C096}"/>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2-730B-4943-8C8B-ECD21559C096}"/>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730B-4943-8C8B-ECD21559C096}"/>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730B-4943-8C8B-ECD21559C096}"/>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730B-4943-8C8B-ECD21559C096}"/>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A-730B-4943-8C8B-ECD21559C096}"/>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730B-4943-8C8B-ECD21559C096}"/>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730B-4943-8C8B-ECD21559C096}"/>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730B-4943-8C8B-ECD21559C096}"/>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730B-4943-8C8B-ECD21559C096}"/>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730B-4943-8C8B-ECD21559C096}"/>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730B-4943-8C8B-ECD21559C096}"/>
              </c:ext>
            </c:extLst>
          </c:dPt>
          <c:dPt>
            <c:idx val="50"/>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558-730B-4943-8C8B-ECD21559C096}"/>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730B-4943-8C8B-ECD21559C096}"/>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730B-4943-8C8B-ECD21559C096}"/>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730B-4943-8C8B-ECD21559C096}"/>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730B-4943-8C8B-ECD21559C096}"/>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730B-4943-8C8B-ECD21559C096}"/>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730B-4943-8C8B-ECD21559C096}"/>
              </c:ext>
            </c:extLst>
          </c:dPt>
          <c:dPt>
            <c:idx val="5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730B-4943-8C8B-ECD21559C096}"/>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730B-4943-8C8B-ECD21559C096}"/>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730B-4943-8C8B-ECD21559C096}"/>
              </c:ext>
            </c:extLst>
          </c:dPt>
          <c:dPt>
            <c:idx val="6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730B-4943-8C8B-ECD21559C096}"/>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730B-4943-8C8B-ECD21559C096}"/>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730B-4943-8C8B-ECD21559C096}"/>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730B-4943-8C8B-ECD21559C096}"/>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730B-4943-8C8B-ECD21559C096}"/>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730B-4943-8C8B-ECD21559C096}"/>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8-730B-4943-8C8B-ECD21559C096}"/>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A-730B-4943-8C8B-ECD21559C096}"/>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C-730B-4943-8C8B-ECD21559C096}"/>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E-730B-4943-8C8B-ECD21559C096}"/>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0-730B-4943-8C8B-ECD21559C096}"/>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2-730B-4943-8C8B-ECD21559C096}"/>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4-730B-4943-8C8B-ECD21559C096}"/>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6-730B-4943-8C8B-ECD21559C096}"/>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8-730B-4943-8C8B-ECD21559C096}"/>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A-730B-4943-8C8B-ECD21559C096}"/>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C-730B-4943-8C8B-ECD21559C096}"/>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E-730B-4943-8C8B-ECD21559C096}"/>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0-730B-4943-8C8B-ECD21559C096}"/>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2-730B-4943-8C8B-ECD21559C096}"/>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4-730B-4943-8C8B-ECD21559C096}"/>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6-730B-4943-8C8B-ECD21559C096}"/>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8-730B-4943-8C8B-ECD21559C096}"/>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A-730B-4943-8C8B-ECD21559C096}"/>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C-730B-4943-8C8B-ECD21559C096}"/>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E-730B-4943-8C8B-ECD21559C096}"/>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0-730B-4943-8C8B-ECD21559C096}"/>
              </c:ext>
            </c:extLst>
          </c:dPt>
          <c:dPt>
            <c:idx val="8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2-730B-4943-8C8B-ECD21559C096}"/>
              </c:ext>
            </c:extLst>
          </c:dPt>
          <c:dPt>
            <c:idx val="8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4-730B-4943-8C8B-ECD21559C096}"/>
              </c:ext>
            </c:extLst>
          </c:dPt>
          <c:dPt>
            <c:idx val="8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6-730B-4943-8C8B-ECD21559C096}"/>
              </c:ext>
            </c:extLst>
          </c:dPt>
          <c:cat>
            <c:strLit>
              <c:ptCount val="90"/>
              <c:pt idx="0">
                <c:v>Turku</c:v>
              </c:pt>
              <c:pt idx="1">
                <c:v>Kauniainen</c:v>
              </c:pt>
              <c:pt idx="2">
                <c:v>Espoo</c:v>
              </c:pt>
              <c:pt idx="3">
                <c:v>Tampere</c:v>
              </c:pt>
              <c:pt idx="4">
                <c:v>Järvenpää</c:v>
              </c:pt>
              <c:pt idx="5">
                <c:v>Vaasa</c:v>
              </c:pt>
              <c:pt idx="6">
                <c:v>Helsinki</c:v>
              </c:pt>
              <c:pt idx="7">
                <c:v>Imatra</c:v>
              </c:pt>
              <c:pt idx="8">
                <c:v>Kerava</c:v>
              </c:pt>
              <c:pt idx="9">
                <c:v>Oulu</c:v>
              </c:pt>
              <c:pt idx="10">
                <c:v>Joensuu</c:v>
              </c:pt>
              <c:pt idx="11">
                <c:v>Lahti</c:v>
              </c:pt>
              <c:pt idx="12">
                <c:v>Jyväskylä</c:v>
              </c:pt>
              <c:pt idx="13">
                <c:v>Naantali</c:v>
              </c:pt>
              <c:pt idx="14">
                <c:v>Nokia</c:v>
              </c:pt>
              <c:pt idx="15">
                <c:v>Raisio</c:v>
              </c:pt>
              <c:pt idx="16">
                <c:v>Kirkkonummi</c:v>
              </c:pt>
              <c:pt idx="17">
                <c:v>Kaarina</c:v>
              </c:pt>
              <c:pt idx="18">
                <c:v>Vantaa</c:v>
              </c:pt>
              <c:pt idx="19">
                <c:v>Pornainen</c:v>
              </c:pt>
              <c:pt idx="20">
                <c:v>Kemi</c:v>
              </c:pt>
              <c:pt idx="21">
                <c:v>Lappeenranta</c:v>
              </c:pt>
              <c:pt idx="22">
                <c:v>Pirkkala</c:v>
              </c:pt>
              <c:pt idx="23">
                <c:v>Rauma</c:v>
              </c:pt>
              <c:pt idx="24">
                <c:v>Kajaani</c:v>
              </c:pt>
              <c:pt idx="25">
                <c:v>Tuusula</c:v>
              </c:pt>
              <c:pt idx="26">
                <c:v>Kuopio</c:v>
              </c:pt>
              <c:pt idx="27">
                <c:v>Ylöjärvi</c:v>
              </c:pt>
              <c:pt idx="28">
                <c:v>Nurmijärvi</c:v>
              </c:pt>
              <c:pt idx="29">
                <c:v>Kotka</c:v>
              </c:pt>
              <c:pt idx="30">
                <c:v>Rovaniemi</c:v>
              </c:pt>
              <c:pt idx="31">
                <c:v>Hanko</c:v>
              </c:pt>
              <c:pt idx="32">
                <c:v>Savonlinna</c:v>
              </c:pt>
              <c:pt idx="33">
                <c:v>Parainen</c:v>
              </c:pt>
              <c:pt idx="34">
                <c:v>Kangasala</c:v>
              </c:pt>
              <c:pt idx="35">
                <c:v>Hyvinkää</c:v>
              </c:pt>
              <c:pt idx="36">
                <c:v>Uusikaupunki</c:v>
              </c:pt>
              <c:pt idx="37">
                <c:v>Forssa</c:v>
              </c:pt>
              <c:pt idx="38">
                <c:v>Mikkeli</c:v>
              </c:pt>
              <c:pt idx="39">
                <c:v>Hämeenlinna</c:v>
              </c:pt>
              <c:pt idx="40">
                <c:v>Lieto</c:v>
              </c:pt>
              <c:pt idx="41">
                <c:v>Masku</c:v>
              </c:pt>
              <c:pt idx="42">
                <c:v>Kokkola</c:v>
              </c:pt>
              <c:pt idx="43">
                <c:v>Riihimäki</c:v>
              </c:pt>
              <c:pt idx="44">
                <c:v>Vihti</c:v>
              </c:pt>
              <c:pt idx="45">
                <c:v>Kouvola</c:v>
              </c:pt>
              <c:pt idx="46">
                <c:v>Ilomantsi</c:v>
              </c:pt>
              <c:pt idx="47">
                <c:v>Ylivieska</c:v>
              </c:pt>
              <c:pt idx="48">
                <c:v>Seinäjoki</c:v>
              </c:pt>
              <c:pt idx="49">
                <c:v>Lohja</c:v>
              </c:pt>
              <c:pt idx="50">
                <c:v>--&gt;  Rusko</c:v>
              </c:pt>
              <c:pt idx="51">
                <c:v>Sipoo</c:v>
              </c:pt>
              <c:pt idx="52">
                <c:v>Varkaus</c:v>
              </c:pt>
              <c:pt idx="53">
                <c:v>Iisalmi</c:v>
              </c:pt>
              <c:pt idx="54">
                <c:v>Hollola</c:v>
              </c:pt>
              <c:pt idx="55">
                <c:v>Lempäälä</c:v>
              </c:pt>
              <c:pt idx="56">
                <c:v>Kemiönsaari</c:v>
              </c:pt>
              <c:pt idx="57">
                <c:v>Hamina</c:v>
              </c:pt>
              <c:pt idx="58">
                <c:v>Karkkila</c:v>
              </c:pt>
              <c:pt idx="59">
                <c:v>Hausjärvi</c:v>
              </c:pt>
              <c:pt idx="60">
                <c:v>Suomussalmi</c:v>
              </c:pt>
              <c:pt idx="61">
                <c:v>Äänekoski</c:v>
              </c:pt>
              <c:pt idx="62">
                <c:v>Paimio</c:v>
              </c:pt>
              <c:pt idx="63">
                <c:v>Nousiainen</c:v>
              </c:pt>
              <c:pt idx="64">
                <c:v>Salo</c:v>
              </c:pt>
              <c:pt idx="65">
                <c:v>Sastamala</c:v>
              </c:pt>
              <c:pt idx="66">
                <c:v>Heinola</c:v>
              </c:pt>
              <c:pt idx="67">
                <c:v>Hämeenkyrö</c:v>
              </c:pt>
              <c:pt idx="68">
                <c:v>Loviisa</c:v>
              </c:pt>
              <c:pt idx="69">
                <c:v>Janakkala</c:v>
              </c:pt>
              <c:pt idx="70">
                <c:v>Aura</c:v>
              </c:pt>
              <c:pt idx="71">
                <c:v>Orivesi</c:v>
              </c:pt>
              <c:pt idx="72">
                <c:v>Sauvo</c:v>
              </c:pt>
              <c:pt idx="73">
                <c:v>Orimattila</c:v>
              </c:pt>
              <c:pt idx="74">
                <c:v>Suonenjoki</c:v>
              </c:pt>
              <c:pt idx="75">
                <c:v>Mäntsälä</c:v>
              </c:pt>
              <c:pt idx="76">
                <c:v>Laitila</c:v>
              </c:pt>
              <c:pt idx="77">
                <c:v>Lapua</c:v>
              </c:pt>
              <c:pt idx="78">
                <c:v>Kuhmoinen</c:v>
              </c:pt>
              <c:pt idx="79">
                <c:v>Jokioinen</c:v>
              </c:pt>
              <c:pt idx="80">
                <c:v>Mynämäki</c:v>
              </c:pt>
              <c:pt idx="81">
                <c:v>Padasjoki</c:v>
              </c:pt>
              <c:pt idx="82">
                <c:v>Ikaalinen</c:v>
              </c:pt>
              <c:pt idx="83">
                <c:v>Iitti</c:v>
              </c:pt>
              <c:pt idx="84">
                <c:v>Ilmajoki</c:v>
              </c:pt>
              <c:pt idx="85">
                <c:v>Somero</c:v>
              </c:pt>
              <c:pt idx="86">
                <c:v>Loimaa</c:v>
              </c:pt>
              <c:pt idx="87">
                <c:v>Luumäki</c:v>
              </c:pt>
              <c:pt idx="88">
                <c:v>Punkalaidun</c:v>
              </c:pt>
              <c:pt idx="89">
                <c:v>Oripää</c:v>
              </c:pt>
            </c:strLit>
          </c:cat>
          <c:val>
            <c:numLit>
              <c:formatCode>General</c:formatCode>
              <c:ptCount val="90"/>
              <c:pt idx="0">
                <c:v>6.3184395432472229E-2</c:v>
              </c:pt>
              <c:pt idx="1">
                <c:v>1.9615277647972107E-2</c:v>
              </c:pt>
              <c:pt idx="2">
                <c:v>2.1328136324882507E-2</c:v>
              </c:pt>
              <c:pt idx="3">
                <c:v>0.14798800647258759</c:v>
              </c:pt>
              <c:pt idx="4">
                <c:v>0.37543323636054993</c:v>
              </c:pt>
              <c:pt idx="5">
                <c:v>7.101767510175705E-2</c:v>
              </c:pt>
              <c:pt idx="6">
                <c:v>2.2688331082463264E-2</c:v>
              </c:pt>
              <c:pt idx="7">
                <c:v>0.26294597983360291</c:v>
              </c:pt>
              <c:pt idx="8">
                <c:v>0.20027975738048553</c:v>
              </c:pt>
              <c:pt idx="9">
                <c:v>0.24487981200218201</c:v>
              </c:pt>
              <c:pt idx="10">
                <c:v>0.18431469798088074</c:v>
              </c:pt>
              <c:pt idx="11">
                <c:v>0.15464015305042267</c:v>
              </c:pt>
              <c:pt idx="12">
                <c:v>9.8598718643188477E-2</c:v>
              </c:pt>
              <c:pt idx="13">
                <c:v>7.7866792678833008E-2</c:v>
              </c:pt>
              <c:pt idx="14">
                <c:v>0.18504102528095245</c:v>
              </c:pt>
              <c:pt idx="15">
                <c:v>6.3507869839668274E-2</c:v>
              </c:pt>
              <c:pt idx="16">
                <c:v>3.1787741929292679E-2</c:v>
              </c:pt>
              <c:pt idx="17">
                <c:v>6.6147617995738983E-2</c:v>
              </c:pt>
              <c:pt idx="18">
                <c:v>2.1645735949277878E-2</c:v>
              </c:pt>
              <c:pt idx="19">
                <c:v>0.1322404146194458</c:v>
              </c:pt>
              <c:pt idx="20">
                <c:v>0.28416603803634644</c:v>
              </c:pt>
              <c:pt idx="21">
                <c:v>0.18386638164520264</c:v>
              </c:pt>
              <c:pt idx="22">
                <c:v>0.14376774430274963</c:v>
              </c:pt>
              <c:pt idx="23">
                <c:v>0.27037835121154785</c:v>
              </c:pt>
              <c:pt idx="24">
                <c:v>0.31980660557746887</c:v>
              </c:pt>
              <c:pt idx="25">
                <c:v>0.18960513174533844</c:v>
              </c:pt>
              <c:pt idx="26">
                <c:v>0.14431694149971008</c:v>
              </c:pt>
              <c:pt idx="27">
                <c:v>0.21145385503768921</c:v>
              </c:pt>
              <c:pt idx="28">
                <c:v>0.1542879194021225</c:v>
              </c:pt>
              <c:pt idx="29">
                <c:v>0.37699988484382629</c:v>
              </c:pt>
              <c:pt idx="30">
                <c:v>0.23826970160007477</c:v>
              </c:pt>
              <c:pt idx="31">
                <c:v>9.6768446266651154E-2</c:v>
              </c:pt>
              <c:pt idx="32">
                <c:v>0.13683496415615082</c:v>
              </c:pt>
              <c:pt idx="33">
                <c:v>0.12840931117534637</c:v>
              </c:pt>
              <c:pt idx="34">
                <c:v>0.20214357972145081</c:v>
              </c:pt>
              <c:pt idx="35">
                <c:v>0.16186664998531342</c:v>
              </c:pt>
              <c:pt idx="36">
                <c:v>0.22816057503223419</c:v>
              </c:pt>
              <c:pt idx="37">
                <c:v>0.22913992404937744</c:v>
              </c:pt>
              <c:pt idx="38">
                <c:v>0.22203582525253296</c:v>
              </c:pt>
              <c:pt idx="39">
                <c:v>0.17702800035476685</c:v>
              </c:pt>
              <c:pt idx="40">
                <c:v>8.0691434442996979E-2</c:v>
              </c:pt>
              <c:pt idx="41">
                <c:v>8.3777196705341339E-2</c:v>
              </c:pt>
              <c:pt idx="42">
                <c:v>8.6316034197807312E-2</c:v>
              </c:pt>
              <c:pt idx="43">
                <c:v>0.16291961073875427</c:v>
              </c:pt>
              <c:pt idx="44">
                <c:v>0.16890691220760345</c:v>
              </c:pt>
              <c:pt idx="45">
                <c:v>0.23270982503890991</c:v>
              </c:pt>
              <c:pt idx="46">
                <c:v>0.20238137245178223</c:v>
              </c:pt>
              <c:pt idx="47">
                <c:v>5.9273984283208847E-2</c:v>
              </c:pt>
              <c:pt idx="48">
                <c:v>0.16748455166816711</c:v>
              </c:pt>
              <c:pt idx="49">
                <c:v>0.12644036114215851</c:v>
              </c:pt>
              <c:pt idx="50">
                <c:v>0.22020478546619415</c:v>
              </c:pt>
              <c:pt idx="51">
                <c:v>0.12216492742300034</c:v>
              </c:pt>
              <c:pt idx="52">
                <c:v>0.73299157619476318</c:v>
              </c:pt>
              <c:pt idx="53">
                <c:v>0.17470046877861023</c:v>
              </c:pt>
              <c:pt idx="54">
                <c:v>0.17391806840896606</c:v>
              </c:pt>
              <c:pt idx="55">
                <c:v>0.14682702720165253</c:v>
              </c:pt>
              <c:pt idx="56">
                <c:v>0.20858992636203766</c:v>
              </c:pt>
              <c:pt idx="57">
                <c:v>0.26823276281356812</c:v>
              </c:pt>
              <c:pt idx="58">
                <c:v>0.10195586830377579</c:v>
              </c:pt>
              <c:pt idx="59">
                <c:v>0.20138852298259735</c:v>
              </c:pt>
              <c:pt idx="60">
                <c:v>0.34799712896347046</c:v>
              </c:pt>
              <c:pt idx="61">
                <c:v>0.72186946868896484</c:v>
              </c:pt>
              <c:pt idx="62">
                <c:v>0.11950201541185379</c:v>
              </c:pt>
              <c:pt idx="63">
                <c:v>0.10281015932559967</c:v>
              </c:pt>
              <c:pt idx="64">
                <c:v>0.12716379761695862</c:v>
              </c:pt>
              <c:pt idx="65">
                <c:v>0.13909140229225159</c:v>
              </c:pt>
              <c:pt idx="66">
                <c:v>0.17176319658756256</c:v>
              </c:pt>
              <c:pt idx="67">
                <c:v>0.20261907577514648</c:v>
              </c:pt>
              <c:pt idx="68">
                <c:v>0.13130316138267517</c:v>
              </c:pt>
              <c:pt idx="69">
                <c:v>0.18992820382118225</c:v>
              </c:pt>
              <c:pt idx="70">
                <c:v>9.9985271692276001E-2</c:v>
              </c:pt>
              <c:pt idx="71">
                <c:v>0.18660189211368561</c:v>
              </c:pt>
              <c:pt idx="72">
                <c:v>0.17102654278278351</c:v>
              </c:pt>
              <c:pt idx="73">
                <c:v>0.18973889946937561</c:v>
              </c:pt>
              <c:pt idx="74">
                <c:v>0.23635272681713104</c:v>
              </c:pt>
              <c:pt idx="75">
                <c:v>0.18949480354785919</c:v>
              </c:pt>
              <c:pt idx="76">
                <c:v>0.21947012841701508</c:v>
              </c:pt>
              <c:pt idx="77">
                <c:v>7.1463152766227722E-2</c:v>
              </c:pt>
              <c:pt idx="78">
                <c:v>0.20785187184810638</c:v>
              </c:pt>
              <c:pt idx="79">
                <c:v>0.30779772996902466</c:v>
              </c:pt>
              <c:pt idx="80">
                <c:v>0.10645557940006256</c:v>
              </c:pt>
              <c:pt idx="81">
                <c:v>0.22284956276416779</c:v>
              </c:pt>
              <c:pt idx="82">
                <c:v>0.19096015393733978</c:v>
              </c:pt>
              <c:pt idx="83">
                <c:v>0.14846231043338776</c:v>
              </c:pt>
              <c:pt idx="84">
                <c:v>8.8289320468902588E-2</c:v>
              </c:pt>
              <c:pt idx="85">
                <c:v>0.30631640553474426</c:v>
              </c:pt>
              <c:pt idx="86">
                <c:v>0.13836447894573212</c:v>
              </c:pt>
              <c:pt idx="87">
                <c:v>0.13736894726753235</c:v>
              </c:pt>
              <c:pt idx="88">
                <c:v>0.1726682186126709</c:v>
              </c:pt>
              <c:pt idx="89">
                <c:v>0.15760111808776855</c:v>
              </c:pt>
            </c:numLit>
          </c:val>
          <c:extLst>
            <c:ext xmlns:c16="http://schemas.microsoft.com/office/drawing/2014/chart" uri="{C3380CC4-5D6E-409C-BE32-E72D297353CC}">
              <c16:uniqueId val="{000005A7-730B-4943-8C8B-ECD21559C096}"/>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34314752"/>
        <c:crosses val="autoZero"/>
        <c:crossBetween val="between"/>
      </c:valAx>
    </c:plotArea>
    <c:legend>
      <c:legendPos val="t"/>
      <c:layout>
        <c:manualLayout>
          <c:xMode val="edge"/>
          <c:yMode val="edge"/>
          <c:x val="3.5955056179775284E-2"/>
          <c:y val="3.4146341463414637E-2"/>
          <c:w val="0.7471910112359551"/>
          <c:h val="2.4390243902439025E-2"/>
        </c:manualLayout>
      </c:layout>
      <c:overlay val="0"/>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baseline="0">
          <a:latin typeface="Abadi ExtraLight" panose="020B0204020104020204" pitchFamily="34" charset="0"/>
        </a:defRPr>
      </a:pPr>
      <a:endParaRPr lang="fi-FI"/>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2.9472704510262578E-2"/>
          <c:w val="0.95009907060797727"/>
          <c:h val="0.94142259414225937"/>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3352-4639-8B7F-A8D4DE0270A0}"/>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3352-4639-8B7F-A8D4DE0270A0}"/>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3352-4639-8B7F-A8D4DE0270A0}"/>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3352-4639-8B7F-A8D4DE0270A0}"/>
              </c:ext>
            </c:extLst>
          </c:dPt>
          <c:dPt>
            <c:idx val="4"/>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09-3352-4639-8B7F-A8D4DE0270A0}"/>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3352-4639-8B7F-A8D4DE0270A0}"/>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3352-4639-8B7F-A8D4DE0270A0}"/>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3352-4639-8B7F-A8D4DE0270A0}"/>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3352-4639-8B7F-A8D4DE0270A0}"/>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3352-4639-8B7F-A8D4DE0270A0}"/>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3352-4639-8B7F-A8D4DE0270A0}"/>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3352-4639-8B7F-A8D4DE0270A0}"/>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3352-4639-8B7F-A8D4DE0270A0}"/>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3352-4639-8B7F-A8D4DE0270A0}"/>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3352-4639-8B7F-A8D4DE0270A0}"/>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3352-4639-8B7F-A8D4DE0270A0}"/>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3352-4639-8B7F-A8D4DE0270A0}"/>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3352-4639-8B7F-A8D4DE0270A0}"/>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3352-4639-8B7F-A8D4DE0270A0}"/>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3352-4639-8B7F-A8D4DE0270A0}"/>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3352-4639-8B7F-A8D4DE0270A0}"/>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3352-4639-8B7F-A8D4DE0270A0}"/>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3352-4639-8B7F-A8D4DE0270A0}"/>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3352-4639-8B7F-A8D4DE0270A0}"/>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3352-4639-8B7F-A8D4DE0270A0}"/>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3352-4639-8B7F-A8D4DE0270A0}"/>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3352-4639-8B7F-A8D4DE0270A0}"/>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3352-4639-8B7F-A8D4DE0270A0}"/>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3352-4639-8B7F-A8D4DE0270A0}"/>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3352-4639-8B7F-A8D4DE0270A0}"/>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3352-4639-8B7F-A8D4DE0270A0}"/>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3352-4639-8B7F-A8D4DE0270A0}"/>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3352-4639-8B7F-A8D4DE0270A0}"/>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3352-4639-8B7F-A8D4DE0270A0}"/>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3352-4639-8B7F-A8D4DE0270A0}"/>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3352-4639-8B7F-A8D4DE0270A0}"/>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3352-4639-8B7F-A8D4DE0270A0}"/>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3352-4639-8B7F-A8D4DE0270A0}"/>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3352-4639-8B7F-A8D4DE0270A0}"/>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3352-4639-8B7F-A8D4DE0270A0}"/>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3352-4639-8B7F-A8D4DE0270A0}"/>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3352-4639-8B7F-A8D4DE0270A0}"/>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3352-4639-8B7F-A8D4DE0270A0}"/>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3352-4639-8B7F-A8D4DE0270A0}"/>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3352-4639-8B7F-A8D4DE0270A0}"/>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3352-4639-8B7F-A8D4DE0270A0}"/>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3352-4639-8B7F-A8D4DE0270A0}"/>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3352-4639-8B7F-A8D4DE0270A0}"/>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3352-4639-8B7F-A8D4DE0270A0}"/>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3352-4639-8B7F-A8D4DE0270A0}"/>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3352-4639-8B7F-A8D4DE0270A0}"/>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3352-4639-8B7F-A8D4DE0270A0}"/>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3352-4639-8B7F-A8D4DE0270A0}"/>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3352-4639-8B7F-A8D4DE0270A0}"/>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3352-4639-8B7F-A8D4DE0270A0}"/>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3352-4639-8B7F-A8D4DE0270A0}"/>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3352-4639-8B7F-A8D4DE0270A0}"/>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3352-4639-8B7F-A8D4DE0270A0}"/>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3352-4639-8B7F-A8D4DE0270A0}"/>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3352-4639-8B7F-A8D4DE0270A0}"/>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3352-4639-8B7F-A8D4DE0270A0}"/>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3352-4639-8B7F-A8D4DE0270A0}"/>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3352-4639-8B7F-A8D4DE0270A0}"/>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3352-4639-8B7F-A8D4DE0270A0}"/>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3352-4639-8B7F-A8D4DE0270A0}"/>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3352-4639-8B7F-A8D4DE0270A0}"/>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3352-4639-8B7F-A8D4DE0270A0}"/>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3352-4639-8B7F-A8D4DE0270A0}"/>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3352-4639-8B7F-A8D4DE0270A0}"/>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3352-4639-8B7F-A8D4DE0270A0}"/>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3352-4639-8B7F-A8D4DE0270A0}"/>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3352-4639-8B7F-A8D4DE0270A0}"/>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3352-4639-8B7F-A8D4DE0270A0}"/>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3352-4639-8B7F-A8D4DE0270A0}"/>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3352-4639-8B7F-A8D4DE0270A0}"/>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3352-4639-8B7F-A8D4DE0270A0}"/>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3352-4639-8B7F-A8D4DE0270A0}"/>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3352-4639-8B7F-A8D4DE0270A0}"/>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3352-4639-8B7F-A8D4DE0270A0}"/>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3352-4639-8B7F-A8D4DE0270A0}"/>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3352-4639-8B7F-A8D4DE0270A0}"/>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3352-4639-8B7F-A8D4DE0270A0}"/>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3352-4639-8B7F-A8D4DE0270A0}"/>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3352-4639-8B7F-A8D4DE0270A0}"/>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3352-4639-8B7F-A8D4DE0270A0}"/>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3352-4639-8B7F-A8D4DE0270A0}"/>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3352-4639-8B7F-A8D4DE0270A0}"/>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3352-4639-8B7F-A8D4DE0270A0}"/>
              </c:ext>
            </c:extLst>
          </c:dPt>
          <c:dPt>
            <c:idx val="8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1-3352-4639-8B7F-A8D4DE0270A0}"/>
              </c:ext>
            </c:extLst>
          </c:dPt>
          <c:dPt>
            <c:idx val="8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3-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9.2892967164516449E-2</c:v>
              </c:pt>
              <c:pt idx="1">
                <c:v>8.1807754933834076E-2</c:v>
              </c:pt>
              <c:pt idx="2">
                <c:v>0.1228451207280159</c:v>
              </c:pt>
              <c:pt idx="3">
                <c:v>0.16673432290554047</c:v>
              </c:pt>
              <c:pt idx="4">
                <c:v>8.3198301494121552E-2</c:v>
              </c:pt>
              <c:pt idx="5">
                <c:v>0.11165175586938858</c:v>
              </c:pt>
              <c:pt idx="6">
                <c:v>0.20507390797138214</c:v>
              </c:pt>
              <c:pt idx="7">
                <c:v>8.4253259003162384E-2</c:v>
              </c:pt>
              <c:pt idx="8">
                <c:v>0.13179180026054382</c:v>
              </c:pt>
              <c:pt idx="9">
                <c:v>0.27423030138015747</c:v>
              </c:pt>
              <c:pt idx="10">
                <c:v>0.11585886776447296</c:v>
              </c:pt>
              <c:pt idx="11">
                <c:v>0.16427050530910492</c:v>
              </c:pt>
              <c:pt idx="12">
                <c:v>0.18704821169376373</c:v>
              </c:pt>
              <c:pt idx="13">
                <c:v>0.11503933370113373</c:v>
              </c:pt>
              <c:pt idx="14">
                <c:v>0.16693873703479767</c:v>
              </c:pt>
              <c:pt idx="15">
                <c:v>0.12188569456338882</c:v>
              </c:pt>
              <c:pt idx="16">
                <c:v>0.24570438265800476</c:v>
              </c:pt>
              <c:pt idx="17">
                <c:v>0.15562519431114197</c:v>
              </c:pt>
              <c:pt idx="18">
                <c:v>0.32910823822021484</c:v>
              </c:pt>
              <c:pt idx="19">
                <c:v>0.12562908232212067</c:v>
              </c:pt>
              <c:pt idx="20">
                <c:v>0.12639608979225159</c:v>
              </c:pt>
              <c:pt idx="21">
                <c:v>0.14202199876308441</c:v>
              </c:pt>
              <c:pt idx="22">
                <c:v>0.12864817678928375</c:v>
              </c:pt>
              <c:pt idx="23">
                <c:v>0.14666983485221863</c:v>
              </c:pt>
              <c:pt idx="24">
                <c:v>3.3888101577758789E-2</c:v>
              </c:pt>
              <c:pt idx="25">
                <c:v>0.14323596656322479</c:v>
              </c:pt>
              <c:pt idx="26">
                <c:v>0.13982024788856506</c:v>
              </c:pt>
              <c:pt idx="27">
                <c:v>0.18206506967544556</c:v>
              </c:pt>
              <c:pt idx="28">
                <c:v>0.14939983189105988</c:v>
              </c:pt>
              <c:pt idx="29">
                <c:v>0.21146021783351898</c:v>
              </c:pt>
              <c:pt idx="30">
                <c:v>0.18243126571178436</c:v>
              </c:pt>
              <c:pt idx="31">
                <c:v>0.14109401404857635</c:v>
              </c:pt>
              <c:pt idx="32">
                <c:v>0.19636461138725281</c:v>
              </c:pt>
              <c:pt idx="33">
                <c:v>0.1686551421880722</c:v>
              </c:pt>
              <c:pt idx="34">
                <c:v>0.20066829025745392</c:v>
              </c:pt>
              <c:pt idx="35">
                <c:v>0.20931601524353027</c:v>
              </c:pt>
              <c:pt idx="36">
                <c:v>0.18596434593200684</c:v>
              </c:pt>
              <c:pt idx="37">
                <c:v>0.12501175701618195</c:v>
              </c:pt>
              <c:pt idx="38">
                <c:v>5.6147381663322449E-2</c:v>
              </c:pt>
              <c:pt idx="39">
                <c:v>0.13587929308414459</c:v>
              </c:pt>
              <c:pt idx="40">
                <c:v>7.2312526404857635E-2</c:v>
              </c:pt>
              <c:pt idx="41">
                <c:v>0.17648014426231384</c:v>
              </c:pt>
              <c:pt idx="42">
                <c:v>0.22013115882873535</c:v>
              </c:pt>
              <c:pt idx="43">
                <c:v>0.20086279511451721</c:v>
              </c:pt>
              <c:pt idx="44">
                <c:v>0.12339336425065994</c:v>
              </c:pt>
              <c:pt idx="45">
                <c:v>0.17845174670219421</c:v>
              </c:pt>
              <c:pt idx="46">
                <c:v>0.15822915732860565</c:v>
              </c:pt>
              <c:pt idx="47">
                <c:v>0.32795190811157227</c:v>
              </c:pt>
              <c:pt idx="48">
                <c:v>0.16035960614681244</c:v>
              </c:pt>
              <c:pt idx="49">
                <c:v>0.13137422502040863</c:v>
              </c:pt>
              <c:pt idx="50">
                <c:v>0.12967750430107117</c:v>
              </c:pt>
              <c:pt idx="51">
                <c:v>0.22249507904052734</c:v>
              </c:pt>
              <c:pt idx="52">
                <c:v>0.1568172425031662</c:v>
              </c:pt>
              <c:pt idx="53">
                <c:v>0.19238933920860291</c:v>
              </c:pt>
              <c:pt idx="54">
                <c:v>0.15508618950843811</c:v>
              </c:pt>
              <c:pt idx="55">
                <c:v>0.52505022287368774</c:v>
              </c:pt>
              <c:pt idx="56">
                <c:v>0.10023415088653564</c:v>
              </c:pt>
              <c:pt idx="57">
                <c:v>0.17038089036941528</c:v>
              </c:pt>
              <c:pt idx="58">
                <c:v>0.29652342200279236</c:v>
              </c:pt>
              <c:pt idx="59">
                <c:v>0.14830309152603149</c:v>
              </c:pt>
              <c:pt idx="60">
                <c:v>0.15246963500976563</c:v>
              </c:pt>
              <c:pt idx="61">
                <c:v>0.2082250565290451</c:v>
              </c:pt>
              <c:pt idx="62">
                <c:v>0.27489215135574341</c:v>
              </c:pt>
              <c:pt idx="63">
                <c:v>0.16058588027954102</c:v>
              </c:pt>
              <c:pt idx="64">
                <c:v>0.25861278176307678</c:v>
              </c:pt>
              <c:pt idx="65">
                <c:v>0.1777636706829071</c:v>
              </c:pt>
              <c:pt idx="66">
                <c:v>0.17966778576374054</c:v>
              </c:pt>
              <c:pt idx="67">
                <c:v>0.19493825733661652</c:v>
              </c:pt>
              <c:pt idx="68">
                <c:v>0.19085158407688141</c:v>
              </c:pt>
              <c:pt idx="69">
                <c:v>0.1961534321308136</c:v>
              </c:pt>
              <c:pt idx="70">
                <c:v>0.20859657227993011</c:v>
              </c:pt>
              <c:pt idx="71">
                <c:v>0.2377183735370636</c:v>
              </c:pt>
              <c:pt idx="72">
                <c:v>0.15258371829986572</c:v>
              </c:pt>
              <c:pt idx="73">
                <c:v>0.21822232007980347</c:v>
              </c:pt>
              <c:pt idx="74">
                <c:v>0.23203226923942566</c:v>
              </c:pt>
              <c:pt idx="75">
                <c:v>0.16228730976581573</c:v>
              </c:pt>
              <c:pt idx="76">
                <c:v>0.16995561122894287</c:v>
              </c:pt>
              <c:pt idx="77">
                <c:v>0.16804562509059906</c:v>
              </c:pt>
              <c:pt idx="78">
                <c:v>0.50375610589981079</c:v>
              </c:pt>
              <c:pt idx="79">
                <c:v>7.8122250735759735E-2</c:v>
              </c:pt>
              <c:pt idx="80">
                <c:v>0.15515744686126709</c:v>
              </c:pt>
              <c:pt idx="81">
                <c:v>0.18133676052093506</c:v>
              </c:pt>
              <c:pt idx="82">
                <c:v>0.23834444582462311</c:v>
              </c:pt>
              <c:pt idx="83">
                <c:v>0.26419857144355774</c:v>
              </c:pt>
              <c:pt idx="84">
                <c:v>0.14634844660758972</c:v>
              </c:pt>
              <c:pt idx="85">
                <c:v>0.2008056640625</c:v>
              </c:pt>
              <c:pt idx="86">
                <c:v>0.1410888135433197</c:v>
              </c:pt>
              <c:pt idx="87">
                <c:v>1.1446216106414795</c:v>
              </c:pt>
              <c:pt idx="88">
                <c:v>0.12162087112665176</c:v>
              </c:pt>
              <c:pt idx="89">
                <c:v>4.7972109168767929E-2</c:v>
              </c:pt>
            </c:numLit>
          </c:val>
          <c:extLst>
            <c:ext xmlns:c16="http://schemas.microsoft.com/office/drawing/2014/chart" uri="{C3380CC4-5D6E-409C-BE32-E72D297353CC}">
              <c16:uniqueId val="{000000B4-3352-4639-8B7F-A8D4DE0270A0}"/>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3352-4639-8B7F-A8D4DE0270A0}"/>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3352-4639-8B7F-A8D4DE0270A0}"/>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3352-4639-8B7F-A8D4DE0270A0}"/>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3352-4639-8B7F-A8D4DE0270A0}"/>
              </c:ext>
            </c:extLst>
          </c:dPt>
          <c:dPt>
            <c:idx val="4"/>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0BE-3352-4639-8B7F-A8D4DE0270A0}"/>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3352-4639-8B7F-A8D4DE0270A0}"/>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3352-4639-8B7F-A8D4DE0270A0}"/>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3352-4639-8B7F-A8D4DE0270A0}"/>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3352-4639-8B7F-A8D4DE0270A0}"/>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3352-4639-8B7F-A8D4DE0270A0}"/>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3352-4639-8B7F-A8D4DE0270A0}"/>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3352-4639-8B7F-A8D4DE0270A0}"/>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3352-4639-8B7F-A8D4DE0270A0}"/>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3352-4639-8B7F-A8D4DE0270A0}"/>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3352-4639-8B7F-A8D4DE0270A0}"/>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3352-4639-8B7F-A8D4DE0270A0}"/>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3352-4639-8B7F-A8D4DE0270A0}"/>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3352-4639-8B7F-A8D4DE0270A0}"/>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3352-4639-8B7F-A8D4DE0270A0}"/>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3352-4639-8B7F-A8D4DE0270A0}"/>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3352-4639-8B7F-A8D4DE0270A0}"/>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3352-4639-8B7F-A8D4DE0270A0}"/>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3352-4639-8B7F-A8D4DE0270A0}"/>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3352-4639-8B7F-A8D4DE0270A0}"/>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3352-4639-8B7F-A8D4DE0270A0}"/>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3352-4639-8B7F-A8D4DE0270A0}"/>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3352-4639-8B7F-A8D4DE0270A0}"/>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3352-4639-8B7F-A8D4DE0270A0}"/>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3352-4639-8B7F-A8D4DE0270A0}"/>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3352-4639-8B7F-A8D4DE0270A0}"/>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3352-4639-8B7F-A8D4DE0270A0}"/>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3352-4639-8B7F-A8D4DE0270A0}"/>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3352-4639-8B7F-A8D4DE0270A0}"/>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3352-4639-8B7F-A8D4DE0270A0}"/>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3352-4639-8B7F-A8D4DE0270A0}"/>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3352-4639-8B7F-A8D4DE0270A0}"/>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3352-4639-8B7F-A8D4DE0270A0}"/>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3352-4639-8B7F-A8D4DE0270A0}"/>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3352-4639-8B7F-A8D4DE0270A0}"/>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3352-4639-8B7F-A8D4DE0270A0}"/>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3352-4639-8B7F-A8D4DE0270A0}"/>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3352-4639-8B7F-A8D4DE0270A0}"/>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3352-4639-8B7F-A8D4DE0270A0}"/>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3352-4639-8B7F-A8D4DE0270A0}"/>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3352-4639-8B7F-A8D4DE0270A0}"/>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3352-4639-8B7F-A8D4DE0270A0}"/>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3352-4639-8B7F-A8D4DE0270A0}"/>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3352-4639-8B7F-A8D4DE0270A0}"/>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3352-4639-8B7F-A8D4DE0270A0}"/>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3352-4639-8B7F-A8D4DE0270A0}"/>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3352-4639-8B7F-A8D4DE0270A0}"/>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3352-4639-8B7F-A8D4DE0270A0}"/>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3352-4639-8B7F-A8D4DE0270A0}"/>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3352-4639-8B7F-A8D4DE0270A0}"/>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3352-4639-8B7F-A8D4DE0270A0}"/>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3352-4639-8B7F-A8D4DE0270A0}"/>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3352-4639-8B7F-A8D4DE0270A0}"/>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3352-4639-8B7F-A8D4DE0270A0}"/>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3352-4639-8B7F-A8D4DE0270A0}"/>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3352-4639-8B7F-A8D4DE0270A0}"/>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3352-4639-8B7F-A8D4DE0270A0}"/>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3352-4639-8B7F-A8D4DE0270A0}"/>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3352-4639-8B7F-A8D4DE0270A0}"/>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3352-4639-8B7F-A8D4DE0270A0}"/>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3352-4639-8B7F-A8D4DE0270A0}"/>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3352-4639-8B7F-A8D4DE0270A0}"/>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3352-4639-8B7F-A8D4DE0270A0}"/>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3352-4639-8B7F-A8D4DE0270A0}"/>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3352-4639-8B7F-A8D4DE0270A0}"/>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3352-4639-8B7F-A8D4DE0270A0}"/>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3352-4639-8B7F-A8D4DE0270A0}"/>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3352-4639-8B7F-A8D4DE0270A0}"/>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3352-4639-8B7F-A8D4DE0270A0}"/>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3352-4639-8B7F-A8D4DE0270A0}"/>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3352-4639-8B7F-A8D4DE0270A0}"/>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3352-4639-8B7F-A8D4DE0270A0}"/>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3352-4639-8B7F-A8D4DE0270A0}"/>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3352-4639-8B7F-A8D4DE0270A0}"/>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3352-4639-8B7F-A8D4DE0270A0}"/>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3352-4639-8B7F-A8D4DE0270A0}"/>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3352-4639-8B7F-A8D4DE0270A0}"/>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3352-4639-8B7F-A8D4DE0270A0}"/>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3352-4639-8B7F-A8D4DE0270A0}"/>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3352-4639-8B7F-A8D4DE0270A0}"/>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3352-4639-8B7F-A8D4DE0270A0}"/>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3352-4639-8B7F-A8D4DE0270A0}"/>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2-3352-4639-8B7F-A8D4DE0270A0}"/>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4-3352-4639-8B7F-A8D4DE0270A0}"/>
              </c:ext>
            </c:extLst>
          </c:dPt>
          <c:dPt>
            <c:idx val="8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6-3352-4639-8B7F-A8D4DE0270A0}"/>
              </c:ext>
            </c:extLst>
          </c:dPt>
          <c:dPt>
            <c:idx val="8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8-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0.16059152781963348</c:v>
              </c:pt>
              <c:pt idx="1">
                <c:v>0.17288887500762939</c:v>
              </c:pt>
              <c:pt idx="2">
                <c:v>0.14631830155849457</c:v>
              </c:pt>
              <c:pt idx="3">
                <c:v>9.4779729843139648E-2</c:v>
              </c:pt>
              <c:pt idx="4">
                <c:v>0.16049352288246155</c:v>
              </c:pt>
              <c:pt idx="5">
                <c:v>0.12340922653675079</c:v>
              </c:pt>
              <c:pt idx="6">
                <c:v>3.9415024220943451E-2</c:v>
              </c:pt>
              <c:pt idx="7">
                <c:v>0.17887480556964874</c:v>
              </c:pt>
              <c:pt idx="8">
                <c:v>0.11548909544944763</c:v>
              </c:pt>
              <c:pt idx="9">
                <c:v>0.14684115350246429</c:v>
              </c:pt>
              <c:pt idx="10">
                <c:v>0.18908700346946716</c:v>
              </c:pt>
              <c:pt idx="11">
                <c:v>9.305795282125473E-2</c:v>
              </c:pt>
              <c:pt idx="12">
                <c:v>0.13114365935325623</c:v>
              </c:pt>
              <c:pt idx="13">
                <c:v>0.11009982973337173</c:v>
              </c:pt>
              <c:pt idx="14">
                <c:v>0.17008969187736511</c:v>
              </c:pt>
              <c:pt idx="15">
                <c:v>0.17269515991210938</c:v>
              </c:pt>
              <c:pt idx="16">
                <c:v>0.10878356546163559</c:v>
              </c:pt>
              <c:pt idx="17">
                <c:v>4.4682722538709641E-2</c:v>
              </c:pt>
              <c:pt idx="18">
                <c:v>5.3303755819797516E-2</c:v>
              </c:pt>
              <c:pt idx="19">
                <c:v>0.13059227168560028</c:v>
              </c:pt>
              <c:pt idx="20">
                <c:v>0.15783219039440155</c:v>
              </c:pt>
              <c:pt idx="21">
                <c:v>5.9468962252140045E-2</c:v>
              </c:pt>
              <c:pt idx="22">
                <c:v>0.12345300614833832</c:v>
              </c:pt>
              <c:pt idx="23">
                <c:v>0.10652611404657364</c:v>
              </c:pt>
              <c:pt idx="24">
                <c:v>0.2997780442237854</c:v>
              </c:pt>
              <c:pt idx="25">
                <c:v>0.18091963231563568</c:v>
              </c:pt>
              <c:pt idx="26">
                <c:v>0.17707756161689758</c:v>
              </c:pt>
              <c:pt idx="27">
                <c:v>7.6461531221866608E-2</c:v>
              </c:pt>
              <c:pt idx="28">
                <c:v>0.10032252222299576</c:v>
              </c:pt>
              <c:pt idx="29">
                <c:v>0.14984481036663055</c:v>
              </c:pt>
              <c:pt idx="30">
                <c:v>7.7810712158679962E-2</c:v>
              </c:pt>
              <c:pt idx="31">
                <c:v>0.1163862869143486</c:v>
              </c:pt>
              <c:pt idx="32">
                <c:v>0.12255728989839554</c:v>
              </c:pt>
              <c:pt idx="33">
                <c:v>0.12467028200626373</c:v>
              </c:pt>
              <c:pt idx="34">
                <c:v>0.17234921455383301</c:v>
              </c:pt>
              <c:pt idx="35">
                <c:v>9.2706523835659027E-2</c:v>
              </c:pt>
              <c:pt idx="36">
                <c:v>6.6111236810684204E-2</c:v>
              </c:pt>
              <c:pt idx="37">
                <c:v>0.12326458096504211</c:v>
              </c:pt>
              <c:pt idx="38">
                <c:v>0.20024038851261139</c:v>
              </c:pt>
              <c:pt idx="39">
                <c:v>9.731997549533844E-2</c:v>
              </c:pt>
              <c:pt idx="40">
                <c:v>0.23301750421524048</c:v>
              </c:pt>
              <c:pt idx="41">
                <c:v>0.22647397220134735</c:v>
              </c:pt>
              <c:pt idx="42">
                <c:v>3.5564687103033066E-2</c:v>
              </c:pt>
              <c:pt idx="43">
                <c:v>6.1235826462507248E-2</c:v>
              </c:pt>
              <c:pt idx="44">
                <c:v>9.945707768201828E-2</c:v>
              </c:pt>
              <c:pt idx="45">
                <c:v>0.14932969212532043</c:v>
              </c:pt>
              <c:pt idx="46">
                <c:v>7.3175176978111267E-2</c:v>
              </c:pt>
              <c:pt idx="47">
                <c:v>0.17889565229415894</c:v>
              </c:pt>
              <c:pt idx="48">
                <c:v>0.13278771936893463</c:v>
              </c:pt>
              <c:pt idx="49">
                <c:v>0.14811623096466064</c:v>
              </c:pt>
              <c:pt idx="50">
                <c:v>0.18611307442188263</c:v>
              </c:pt>
              <c:pt idx="51">
                <c:v>9.5561757683753967E-2</c:v>
              </c:pt>
              <c:pt idx="52">
                <c:v>0.12707220017910004</c:v>
              </c:pt>
              <c:pt idx="53">
                <c:v>0.15087650716304779</c:v>
              </c:pt>
              <c:pt idx="54">
                <c:v>0.1430269330739975</c:v>
              </c:pt>
              <c:pt idx="55">
                <c:v>0.11363841593265533</c:v>
              </c:pt>
              <c:pt idx="56">
                <c:v>0.22898562252521515</c:v>
              </c:pt>
              <c:pt idx="57">
                <c:v>0.10819681733846664</c:v>
              </c:pt>
              <c:pt idx="58">
                <c:v>0.15565423667430878</c:v>
              </c:pt>
              <c:pt idx="59">
                <c:v>0.19168518483638763</c:v>
              </c:pt>
              <c:pt idx="60">
                <c:v>0.12798519432544708</c:v>
              </c:pt>
              <c:pt idx="61">
                <c:v>0.12447696924209595</c:v>
              </c:pt>
              <c:pt idx="62">
                <c:v>0.18488338589668274</c:v>
              </c:pt>
              <c:pt idx="63">
                <c:v>0.16814307868480682</c:v>
              </c:pt>
              <c:pt idx="64">
                <c:v>7.4564285576343536E-2</c:v>
              </c:pt>
              <c:pt idx="65">
                <c:v>0.12003738433122635</c:v>
              </c:pt>
              <c:pt idx="66">
                <c:v>0.10271012037992477</c:v>
              </c:pt>
              <c:pt idx="67">
                <c:v>0.11602620035409927</c:v>
              </c:pt>
              <c:pt idx="68">
                <c:v>8.9546196162700653E-2</c:v>
              </c:pt>
              <c:pt idx="69">
                <c:v>0.12156219035387039</c:v>
              </c:pt>
              <c:pt idx="70">
                <c:v>5.3724385797977448E-2</c:v>
              </c:pt>
              <c:pt idx="71">
                <c:v>0.17331439256668091</c:v>
              </c:pt>
              <c:pt idx="72">
                <c:v>0.11189579218626022</c:v>
              </c:pt>
              <c:pt idx="73">
                <c:v>0.13707871735095978</c:v>
              </c:pt>
              <c:pt idx="74">
                <c:v>1.7201626673340797E-2</c:v>
              </c:pt>
              <c:pt idx="75">
                <c:v>0.12080781161785126</c:v>
              </c:pt>
              <c:pt idx="76">
                <c:v>8.3495348691940308E-2</c:v>
              </c:pt>
              <c:pt idx="77">
                <c:v>0.1376161128282547</c:v>
              </c:pt>
              <c:pt idx="78">
                <c:v>0.19526092708110809</c:v>
              </c:pt>
              <c:pt idx="79">
                <c:v>0.20514334738254547</c:v>
              </c:pt>
              <c:pt idx="80">
                <c:v>0.24366529285907745</c:v>
              </c:pt>
              <c:pt idx="81">
                <c:v>0.13303528726100922</c:v>
              </c:pt>
              <c:pt idx="82">
                <c:v>0.12657563388347626</c:v>
              </c:pt>
              <c:pt idx="83">
                <c:v>0.21658468246459961</c:v>
              </c:pt>
              <c:pt idx="84">
                <c:v>0.13372160494327545</c:v>
              </c:pt>
              <c:pt idx="85">
                <c:v>0.14985930919647217</c:v>
              </c:pt>
              <c:pt idx="86">
                <c:v>0.18597732484340668</c:v>
              </c:pt>
              <c:pt idx="87">
                <c:v>0.18413166701793671</c:v>
              </c:pt>
              <c:pt idx="88">
                <c:v>0.14842492341995239</c:v>
              </c:pt>
              <c:pt idx="89">
                <c:v>0.21862109005451202</c:v>
              </c:pt>
            </c:numLit>
          </c:val>
          <c:extLst>
            <c:ext xmlns:c16="http://schemas.microsoft.com/office/drawing/2014/chart" uri="{C3380CC4-5D6E-409C-BE32-E72D297353CC}">
              <c16:uniqueId val="{00000169-3352-4639-8B7F-A8D4DE0270A0}"/>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3352-4639-8B7F-A8D4DE0270A0}"/>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3352-4639-8B7F-A8D4DE0270A0}"/>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3352-4639-8B7F-A8D4DE0270A0}"/>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3352-4639-8B7F-A8D4DE0270A0}"/>
              </c:ext>
            </c:extLst>
          </c:dPt>
          <c:dPt>
            <c:idx val="4"/>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73-3352-4639-8B7F-A8D4DE0270A0}"/>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3352-4639-8B7F-A8D4DE0270A0}"/>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3352-4639-8B7F-A8D4DE0270A0}"/>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3352-4639-8B7F-A8D4DE0270A0}"/>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3352-4639-8B7F-A8D4DE0270A0}"/>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3352-4639-8B7F-A8D4DE0270A0}"/>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3352-4639-8B7F-A8D4DE0270A0}"/>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3352-4639-8B7F-A8D4DE0270A0}"/>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3352-4639-8B7F-A8D4DE0270A0}"/>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3352-4639-8B7F-A8D4DE0270A0}"/>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3352-4639-8B7F-A8D4DE0270A0}"/>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3352-4639-8B7F-A8D4DE0270A0}"/>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3352-4639-8B7F-A8D4DE0270A0}"/>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3352-4639-8B7F-A8D4DE0270A0}"/>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3352-4639-8B7F-A8D4DE0270A0}"/>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3352-4639-8B7F-A8D4DE0270A0}"/>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3352-4639-8B7F-A8D4DE0270A0}"/>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3352-4639-8B7F-A8D4DE0270A0}"/>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3352-4639-8B7F-A8D4DE0270A0}"/>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3352-4639-8B7F-A8D4DE0270A0}"/>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3352-4639-8B7F-A8D4DE0270A0}"/>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3352-4639-8B7F-A8D4DE0270A0}"/>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3352-4639-8B7F-A8D4DE0270A0}"/>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3352-4639-8B7F-A8D4DE0270A0}"/>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3352-4639-8B7F-A8D4DE0270A0}"/>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3352-4639-8B7F-A8D4DE0270A0}"/>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3352-4639-8B7F-A8D4DE0270A0}"/>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3352-4639-8B7F-A8D4DE0270A0}"/>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3352-4639-8B7F-A8D4DE0270A0}"/>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3352-4639-8B7F-A8D4DE0270A0}"/>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3352-4639-8B7F-A8D4DE0270A0}"/>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3352-4639-8B7F-A8D4DE0270A0}"/>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3352-4639-8B7F-A8D4DE0270A0}"/>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3352-4639-8B7F-A8D4DE0270A0}"/>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3352-4639-8B7F-A8D4DE0270A0}"/>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3352-4639-8B7F-A8D4DE0270A0}"/>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3352-4639-8B7F-A8D4DE0270A0}"/>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3352-4639-8B7F-A8D4DE0270A0}"/>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3352-4639-8B7F-A8D4DE0270A0}"/>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3352-4639-8B7F-A8D4DE0270A0}"/>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3352-4639-8B7F-A8D4DE0270A0}"/>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3352-4639-8B7F-A8D4DE0270A0}"/>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3352-4639-8B7F-A8D4DE0270A0}"/>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3352-4639-8B7F-A8D4DE0270A0}"/>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3352-4639-8B7F-A8D4DE0270A0}"/>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3352-4639-8B7F-A8D4DE0270A0}"/>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3352-4639-8B7F-A8D4DE0270A0}"/>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3352-4639-8B7F-A8D4DE0270A0}"/>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3352-4639-8B7F-A8D4DE0270A0}"/>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3352-4639-8B7F-A8D4DE0270A0}"/>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3352-4639-8B7F-A8D4DE0270A0}"/>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3352-4639-8B7F-A8D4DE0270A0}"/>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3352-4639-8B7F-A8D4DE0270A0}"/>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3352-4639-8B7F-A8D4DE0270A0}"/>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3352-4639-8B7F-A8D4DE0270A0}"/>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3352-4639-8B7F-A8D4DE0270A0}"/>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3352-4639-8B7F-A8D4DE0270A0}"/>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3352-4639-8B7F-A8D4DE0270A0}"/>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3352-4639-8B7F-A8D4DE0270A0}"/>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3352-4639-8B7F-A8D4DE0270A0}"/>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3352-4639-8B7F-A8D4DE0270A0}"/>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3352-4639-8B7F-A8D4DE0270A0}"/>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3352-4639-8B7F-A8D4DE0270A0}"/>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3352-4639-8B7F-A8D4DE0270A0}"/>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3352-4639-8B7F-A8D4DE0270A0}"/>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3352-4639-8B7F-A8D4DE0270A0}"/>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3352-4639-8B7F-A8D4DE0270A0}"/>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3352-4639-8B7F-A8D4DE0270A0}"/>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3352-4639-8B7F-A8D4DE0270A0}"/>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3352-4639-8B7F-A8D4DE0270A0}"/>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3352-4639-8B7F-A8D4DE0270A0}"/>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3352-4639-8B7F-A8D4DE0270A0}"/>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3352-4639-8B7F-A8D4DE0270A0}"/>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3352-4639-8B7F-A8D4DE0270A0}"/>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3352-4639-8B7F-A8D4DE0270A0}"/>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3352-4639-8B7F-A8D4DE0270A0}"/>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3352-4639-8B7F-A8D4DE0270A0}"/>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3352-4639-8B7F-A8D4DE0270A0}"/>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3352-4639-8B7F-A8D4DE0270A0}"/>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3352-4639-8B7F-A8D4DE0270A0}"/>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3-3352-4639-8B7F-A8D4DE0270A0}"/>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5-3352-4639-8B7F-A8D4DE0270A0}"/>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7-3352-4639-8B7F-A8D4DE0270A0}"/>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9-3352-4639-8B7F-A8D4DE0270A0}"/>
              </c:ext>
            </c:extLst>
          </c:dPt>
          <c:dPt>
            <c:idx val="8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B-3352-4639-8B7F-A8D4DE0270A0}"/>
              </c:ext>
            </c:extLst>
          </c:dPt>
          <c:dPt>
            <c:idx val="8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D-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1.2743137776851654E-2</c:v>
              </c:pt>
              <c:pt idx="1">
                <c:v>1.2386101298034191E-2</c:v>
              </c:pt>
              <c:pt idx="2">
                <c:v>2.5319552049040794E-2</c:v>
              </c:pt>
              <c:pt idx="3">
                <c:v>1.5195807442069054E-2</c:v>
              </c:pt>
              <c:pt idx="4">
                <c:v>2.1455401554703712E-2</c:v>
              </c:pt>
              <c:pt idx="5">
                <c:v>1.0920976288616657E-2</c:v>
              </c:pt>
              <c:pt idx="6">
                <c:v>8.5251936689019203E-3</c:v>
              </c:pt>
              <c:pt idx="7">
                <c:v>2.189958468079567E-2</c:v>
              </c:pt>
              <c:pt idx="8">
                <c:v>1.6429491341114044E-2</c:v>
              </c:pt>
              <c:pt idx="9">
                <c:v>1.1549342423677444E-2</c:v>
              </c:pt>
              <c:pt idx="10">
                <c:v>9.7070913761854172E-3</c:v>
              </c:pt>
              <c:pt idx="11">
                <c:v>1.0296505875885487E-2</c:v>
              </c:pt>
              <c:pt idx="12">
                <c:v>5.6930878199636936E-3</c:v>
              </c:pt>
              <c:pt idx="13">
                <c:v>2.0799236372113228E-2</c:v>
              </c:pt>
              <c:pt idx="14">
                <c:v>8.1999590620398521E-3</c:v>
              </c:pt>
              <c:pt idx="15">
                <c:v>1.0563269257545471E-2</c:v>
              </c:pt>
              <c:pt idx="16">
                <c:v>5.497458390891552E-3</c:v>
              </c:pt>
              <c:pt idx="17">
                <c:v>1.1816235259175301E-2</c:v>
              </c:pt>
              <c:pt idx="18">
                <c:v>8.7439306080341339E-3</c:v>
              </c:pt>
              <c:pt idx="19">
                <c:v>8.172287605702877E-3</c:v>
              </c:pt>
              <c:pt idx="20">
                <c:v>9.2459795996546745E-3</c:v>
              </c:pt>
              <c:pt idx="21">
                <c:v>1.1794013902544975E-2</c:v>
              </c:pt>
              <c:pt idx="22">
                <c:v>8.5444264113903046E-3</c:v>
              </c:pt>
              <c:pt idx="23">
                <c:v>6.0898088850080967E-3</c:v>
              </c:pt>
              <c:pt idx="24">
                <c:v>1.3375637121498585E-2</c:v>
              </c:pt>
              <c:pt idx="25">
                <c:v>7.7927839010953903E-3</c:v>
              </c:pt>
              <c:pt idx="26">
                <c:v>5.3526265546679497E-3</c:v>
              </c:pt>
              <c:pt idx="27">
                <c:v>4.4004782103002071E-3</c:v>
              </c:pt>
              <c:pt idx="28">
                <c:v>1.4494552277028561E-2</c:v>
              </c:pt>
              <c:pt idx="29">
                <c:v>1.4842416159808636E-2</c:v>
              </c:pt>
              <c:pt idx="30">
                <c:v>6.3655637204647064E-3</c:v>
              </c:pt>
              <c:pt idx="31">
                <c:v>2.3028630763292313E-2</c:v>
              </c:pt>
              <c:pt idx="32">
                <c:v>1.2503990903496742E-2</c:v>
              </c:pt>
              <c:pt idx="33">
                <c:v>6.2776217237114906E-3</c:v>
              </c:pt>
              <c:pt idx="34">
                <c:v>1.1446358636021614E-2</c:v>
              </c:pt>
              <c:pt idx="35">
                <c:v>8.1651024520397186E-3</c:v>
              </c:pt>
              <c:pt idx="36">
                <c:v>8.1742294132709503E-3</c:v>
              </c:pt>
              <c:pt idx="37">
                <c:v>1.9446978345513344E-2</c:v>
              </c:pt>
              <c:pt idx="38">
                <c:v>2.1755065768957138E-2</c:v>
              </c:pt>
              <c:pt idx="39">
                <c:v>4.3613448739051819E-2</c:v>
              </c:pt>
              <c:pt idx="40">
                <c:v>4.406447522342205E-3</c:v>
              </c:pt>
              <c:pt idx="41">
                <c:v>1.5135180205106735E-2</c:v>
              </c:pt>
              <c:pt idx="42">
                <c:v>8.7532829493284225E-3</c:v>
              </c:pt>
              <c:pt idx="43">
                <c:v>8.286595344543457E-3</c:v>
              </c:pt>
              <c:pt idx="44">
                <c:v>1.0526640340685844E-2</c:v>
              </c:pt>
              <c:pt idx="45">
                <c:v>8.5241533815860748E-3</c:v>
              </c:pt>
              <c:pt idx="46">
                <c:v>5.141017958521843E-3</c:v>
              </c:pt>
              <c:pt idx="47">
                <c:v>6.8958820775151253E-3</c:v>
              </c:pt>
              <c:pt idx="48">
                <c:v>1.2134317308664322E-2</c:v>
              </c:pt>
              <c:pt idx="49">
                <c:v>2.6659902650862932E-3</c:v>
              </c:pt>
              <c:pt idx="50">
                <c:v>3.4553301520645618E-3</c:v>
              </c:pt>
              <c:pt idx="51">
                <c:v>1.0142792016267776E-2</c:v>
              </c:pt>
              <c:pt idx="52">
                <c:v>1.6322853043675423E-2</c:v>
              </c:pt>
              <c:pt idx="53">
                <c:v>1.6044124495238066E-3</c:v>
              </c:pt>
              <c:pt idx="54">
                <c:v>8.7896808981895447E-3</c:v>
              </c:pt>
              <c:pt idx="55">
                <c:v>1.4258134178817272E-2</c:v>
              </c:pt>
              <c:pt idx="56">
                <c:v>6.2316125258803368E-3</c:v>
              </c:pt>
              <c:pt idx="57">
                <c:v>1.0953884571790695E-2</c:v>
              </c:pt>
              <c:pt idx="58">
                <c:v>6.5411361865699291E-3</c:v>
              </c:pt>
              <c:pt idx="59">
                <c:v>6.7677004262804985E-3</c:v>
              </c:pt>
              <c:pt idx="60">
                <c:v>1.4550499618053436E-2</c:v>
              </c:pt>
              <c:pt idx="61">
                <c:v>4.2608324438333511E-2</c:v>
              </c:pt>
              <c:pt idx="62">
                <c:v>5.2586584351956844E-3</c:v>
              </c:pt>
              <c:pt idx="63">
                <c:v>2.0936852321028709E-2</c:v>
              </c:pt>
              <c:pt idx="64">
                <c:v>1.0652360506355762E-2</c:v>
              </c:pt>
              <c:pt idx="65">
                <c:v>9.3787042424082756E-3</c:v>
              </c:pt>
              <c:pt idx="66">
                <c:v>7.2292555123567581E-3</c:v>
              </c:pt>
              <c:pt idx="67">
                <c:v>1.5242476016283035E-2</c:v>
              </c:pt>
              <c:pt idx="68">
                <c:v>9.2437164857983589E-3</c:v>
              </c:pt>
              <c:pt idx="69">
                <c:v>8.0512706190347672E-3</c:v>
              </c:pt>
              <c:pt idx="70">
                <c:v>6.740134209394455E-3</c:v>
              </c:pt>
              <c:pt idx="71">
                <c:v>6.6762650385499001E-3</c:v>
              </c:pt>
              <c:pt idx="72">
                <c:v>5.9326174668967724E-3</c:v>
              </c:pt>
              <c:pt idx="73">
                <c:v>5.2044638432562351E-3</c:v>
              </c:pt>
              <c:pt idx="74">
                <c:v>3.8813354913145304E-3</c:v>
              </c:pt>
              <c:pt idx="75">
                <c:v>8.4116701036691666E-3</c:v>
              </c:pt>
              <c:pt idx="76">
                <c:v>6.1774151399731636E-3</c:v>
              </c:pt>
              <c:pt idx="77">
                <c:v>1.1524735949933529E-2</c:v>
              </c:pt>
              <c:pt idx="78">
                <c:v>6.5875588916242123E-3</c:v>
              </c:pt>
              <c:pt idx="79">
                <c:v>6.3657131977379322E-3</c:v>
              </c:pt>
              <c:pt idx="80">
                <c:v>1.4327789656817913E-2</c:v>
              </c:pt>
              <c:pt idx="81">
                <c:v>9.6371779218316078E-3</c:v>
              </c:pt>
              <c:pt idx="82">
                <c:v>4.0152771398425102E-3</c:v>
              </c:pt>
              <c:pt idx="83">
                <c:v>3.9602434262633324E-3</c:v>
              </c:pt>
              <c:pt idx="84">
                <c:v>9.4795199111104012E-3</c:v>
              </c:pt>
              <c:pt idx="85">
                <c:v>2.9765844810754061E-3</c:v>
              </c:pt>
              <c:pt idx="86">
                <c:v>1.0895587503910065E-2</c:v>
              </c:pt>
              <c:pt idx="87">
                <c:v>2.4151965975761414E-2</c:v>
              </c:pt>
              <c:pt idx="88">
                <c:v>8.4869805723428726E-3</c:v>
              </c:pt>
              <c:pt idx="89">
                <c:v>4.4809663668274879E-3</c:v>
              </c:pt>
            </c:numLit>
          </c:val>
          <c:extLst>
            <c:ext xmlns:c16="http://schemas.microsoft.com/office/drawing/2014/chart" uri="{C3380CC4-5D6E-409C-BE32-E72D297353CC}">
              <c16:uniqueId val="{0000021E-3352-4639-8B7F-A8D4DE0270A0}"/>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3352-4639-8B7F-A8D4DE0270A0}"/>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3352-4639-8B7F-A8D4DE0270A0}"/>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3352-4639-8B7F-A8D4DE0270A0}"/>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3352-4639-8B7F-A8D4DE0270A0}"/>
              </c:ext>
            </c:extLst>
          </c:dPt>
          <c:dPt>
            <c:idx val="4"/>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28-3352-4639-8B7F-A8D4DE0270A0}"/>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3352-4639-8B7F-A8D4DE0270A0}"/>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3352-4639-8B7F-A8D4DE0270A0}"/>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3352-4639-8B7F-A8D4DE0270A0}"/>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3352-4639-8B7F-A8D4DE0270A0}"/>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3352-4639-8B7F-A8D4DE0270A0}"/>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3352-4639-8B7F-A8D4DE0270A0}"/>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3352-4639-8B7F-A8D4DE0270A0}"/>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3352-4639-8B7F-A8D4DE0270A0}"/>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3352-4639-8B7F-A8D4DE0270A0}"/>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3352-4639-8B7F-A8D4DE0270A0}"/>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3352-4639-8B7F-A8D4DE0270A0}"/>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3352-4639-8B7F-A8D4DE0270A0}"/>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3352-4639-8B7F-A8D4DE0270A0}"/>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3352-4639-8B7F-A8D4DE0270A0}"/>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3352-4639-8B7F-A8D4DE0270A0}"/>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3352-4639-8B7F-A8D4DE0270A0}"/>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3352-4639-8B7F-A8D4DE0270A0}"/>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3352-4639-8B7F-A8D4DE0270A0}"/>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3352-4639-8B7F-A8D4DE0270A0}"/>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3352-4639-8B7F-A8D4DE0270A0}"/>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3352-4639-8B7F-A8D4DE0270A0}"/>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3352-4639-8B7F-A8D4DE0270A0}"/>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3352-4639-8B7F-A8D4DE0270A0}"/>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3352-4639-8B7F-A8D4DE0270A0}"/>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3352-4639-8B7F-A8D4DE0270A0}"/>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3352-4639-8B7F-A8D4DE0270A0}"/>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3352-4639-8B7F-A8D4DE0270A0}"/>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3352-4639-8B7F-A8D4DE0270A0}"/>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3352-4639-8B7F-A8D4DE0270A0}"/>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3352-4639-8B7F-A8D4DE0270A0}"/>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3352-4639-8B7F-A8D4DE0270A0}"/>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3352-4639-8B7F-A8D4DE0270A0}"/>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3352-4639-8B7F-A8D4DE0270A0}"/>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3352-4639-8B7F-A8D4DE0270A0}"/>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3352-4639-8B7F-A8D4DE0270A0}"/>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3352-4639-8B7F-A8D4DE0270A0}"/>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3352-4639-8B7F-A8D4DE0270A0}"/>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3352-4639-8B7F-A8D4DE0270A0}"/>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3352-4639-8B7F-A8D4DE0270A0}"/>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3352-4639-8B7F-A8D4DE0270A0}"/>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3352-4639-8B7F-A8D4DE0270A0}"/>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3352-4639-8B7F-A8D4DE0270A0}"/>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3352-4639-8B7F-A8D4DE0270A0}"/>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3352-4639-8B7F-A8D4DE0270A0}"/>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3352-4639-8B7F-A8D4DE0270A0}"/>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3352-4639-8B7F-A8D4DE0270A0}"/>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3352-4639-8B7F-A8D4DE0270A0}"/>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3352-4639-8B7F-A8D4DE0270A0}"/>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3352-4639-8B7F-A8D4DE0270A0}"/>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3352-4639-8B7F-A8D4DE0270A0}"/>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3352-4639-8B7F-A8D4DE0270A0}"/>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3352-4639-8B7F-A8D4DE0270A0}"/>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3352-4639-8B7F-A8D4DE0270A0}"/>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3352-4639-8B7F-A8D4DE0270A0}"/>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3352-4639-8B7F-A8D4DE0270A0}"/>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3352-4639-8B7F-A8D4DE0270A0}"/>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3352-4639-8B7F-A8D4DE0270A0}"/>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3352-4639-8B7F-A8D4DE0270A0}"/>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3352-4639-8B7F-A8D4DE0270A0}"/>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3352-4639-8B7F-A8D4DE0270A0}"/>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3352-4639-8B7F-A8D4DE0270A0}"/>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3352-4639-8B7F-A8D4DE0270A0}"/>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3352-4639-8B7F-A8D4DE0270A0}"/>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3352-4639-8B7F-A8D4DE0270A0}"/>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3352-4639-8B7F-A8D4DE0270A0}"/>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3352-4639-8B7F-A8D4DE0270A0}"/>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3352-4639-8B7F-A8D4DE0270A0}"/>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3352-4639-8B7F-A8D4DE0270A0}"/>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3352-4639-8B7F-A8D4DE0270A0}"/>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3352-4639-8B7F-A8D4DE0270A0}"/>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3352-4639-8B7F-A8D4DE0270A0}"/>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3352-4639-8B7F-A8D4DE0270A0}"/>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3352-4639-8B7F-A8D4DE0270A0}"/>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3352-4639-8B7F-A8D4DE0270A0}"/>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3352-4639-8B7F-A8D4DE0270A0}"/>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3352-4639-8B7F-A8D4DE0270A0}"/>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3352-4639-8B7F-A8D4DE0270A0}"/>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4-3352-4639-8B7F-A8D4DE0270A0}"/>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6-3352-4639-8B7F-A8D4DE0270A0}"/>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8-3352-4639-8B7F-A8D4DE0270A0}"/>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A-3352-4639-8B7F-A8D4DE0270A0}"/>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C-3352-4639-8B7F-A8D4DE0270A0}"/>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E-3352-4639-8B7F-A8D4DE0270A0}"/>
              </c:ext>
            </c:extLst>
          </c:dPt>
          <c:dPt>
            <c:idx val="8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0-3352-4639-8B7F-A8D4DE0270A0}"/>
              </c:ext>
            </c:extLst>
          </c:dPt>
          <c:dPt>
            <c:idx val="8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2-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8.800555020570755E-3</c:v>
              </c:pt>
              <c:pt idx="1">
                <c:v>3.8455717265605927E-2</c:v>
              </c:pt>
              <c:pt idx="2">
                <c:v>1.8066110787913203E-3</c:v>
              </c:pt>
              <c:pt idx="3">
                <c:v>0.28657367825508118</c:v>
              </c:pt>
              <c:pt idx="4">
                <c:v>3.5660350695252419E-3</c:v>
              </c:pt>
              <c:pt idx="5">
                <c:v>2.4283444508910179E-2</c:v>
              </c:pt>
              <c:pt idx="6">
                <c:v>0.27093759179115295</c:v>
              </c:pt>
              <c:pt idx="7">
                <c:v>9.8651163280010223E-2</c:v>
              </c:pt>
              <c:pt idx="8">
                <c:v>0.10809178650379181</c:v>
              </c:pt>
              <c:pt idx="9">
                <c:v>3.3296216279268265E-2</c:v>
              </c:pt>
              <c:pt idx="10">
                <c:v>8.7054604664444923E-3</c:v>
              </c:pt>
              <c:pt idx="11">
                <c:v>0.24941396713256836</c:v>
              </c:pt>
              <c:pt idx="12">
                <c:v>0.1500493586063385</c:v>
              </c:pt>
              <c:pt idx="13">
                <c:v>0.12421166151762009</c:v>
              </c:pt>
              <c:pt idx="14">
                <c:v>0</c:v>
              </c:pt>
              <c:pt idx="15">
                <c:v>0.1060291975736618</c:v>
              </c:pt>
              <c:pt idx="16">
                <c:v>9.3258112668991089E-2</c:v>
              </c:pt>
              <c:pt idx="17">
                <c:v>0.50888240337371826</c:v>
              </c:pt>
              <c:pt idx="18">
                <c:v>0.46284657716751099</c:v>
              </c:pt>
              <c:pt idx="19">
                <c:v>0.11588912457227707</c:v>
              </c:pt>
              <c:pt idx="20">
                <c:v>8.5053898394107819E-2</c:v>
              </c:pt>
              <c:pt idx="21">
                <c:v>0.28887990117073059</c:v>
              </c:pt>
              <c:pt idx="22">
                <c:v>0.1973855048418045</c:v>
              </c:pt>
              <c:pt idx="23">
                <c:v>0.33708468079566956</c:v>
              </c:pt>
              <c:pt idx="24">
                <c:v>3.3688221126794815E-2</c:v>
              </c:pt>
              <c:pt idx="25">
                <c:v>0.13829247653484344</c:v>
              </c:pt>
              <c:pt idx="26">
                <c:v>2.517152763903141E-2</c:v>
              </c:pt>
              <c:pt idx="27">
                <c:v>0.29150876402854919</c:v>
              </c:pt>
              <c:pt idx="28">
                <c:v>0.19661757349967957</c:v>
              </c:pt>
              <c:pt idx="29">
                <c:v>4.9188897013664246E-2</c:v>
              </c:pt>
              <c:pt idx="30">
                <c:v>0.37256959080696106</c:v>
              </c:pt>
              <c:pt idx="31">
                <c:v>0.28166228532791138</c:v>
              </c:pt>
              <c:pt idx="32">
                <c:v>0.23901039361953735</c:v>
              </c:pt>
              <c:pt idx="33">
                <c:v>7.3985382914543152E-3</c:v>
              </c:pt>
              <c:pt idx="34">
                <c:v>0.11266080290079117</c:v>
              </c:pt>
              <c:pt idx="35">
                <c:v>0.24121306836605072</c:v>
              </c:pt>
              <c:pt idx="36">
                <c:v>0.49645692110061646</c:v>
              </c:pt>
              <c:pt idx="37">
                <c:v>0.24064728617668152</c:v>
              </c:pt>
              <c:pt idx="38">
                <c:v>0.39606764912605286</c:v>
              </c:pt>
              <c:pt idx="39">
                <c:v>0.42379966378211975</c:v>
              </c:pt>
              <c:pt idx="40">
                <c:v>3.5904824733734131E-2</c:v>
              </c:pt>
              <c:pt idx="41">
                <c:v>2.982405386865139E-2</c:v>
              </c:pt>
              <c:pt idx="42">
                <c:v>0.54926985502243042</c:v>
              </c:pt>
              <c:pt idx="43">
                <c:v>0.55188286304473877</c:v>
              </c:pt>
              <c:pt idx="44">
                <c:v>0.33417350053787231</c:v>
              </c:pt>
              <c:pt idx="45">
                <c:v>0.12231924384832382</c:v>
              </c:pt>
              <c:pt idx="46">
                <c:v>0.49847668409347534</c:v>
              </c:pt>
              <c:pt idx="47">
                <c:v>1.0814287699759007E-2</c:v>
              </c:pt>
              <c:pt idx="48">
                <c:v>8.9340038597583771E-2</c:v>
              </c:pt>
              <c:pt idx="49">
                <c:v>2.0824328064918518E-2</c:v>
              </c:pt>
              <c:pt idx="50">
                <c:v>1.4107591472566128E-2</c:v>
              </c:pt>
              <c:pt idx="51">
                <c:v>0.31841129064559937</c:v>
              </c:pt>
              <c:pt idx="52">
                <c:v>0.32363238930702209</c:v>
              </c:pt>
              <c:pt idx="53">
                <c:v>1.8524462357163429E-3</c:v>
              </c:pt>
              <c:pt idx="54">
                <c:v>0.2182135134935379</c:v>
              </c:pt>
              <c:pt idx="55">
                <c:v>0.16447451710700989</c:v>
              </c:pt>
              <c:pt idx="56">
                <c:v>0.13202826678752899</c:v>
              </c:pt>
              <c:pt idx="57">
                <c:v>0.4798349142074585</c:v>
              </c:pt>
              <c:pt idx="58">
                <c:v>0.32973074913024902</c:v>
              </c:pt>
              <c:pt idx="59">
                <c:v>3.8412753492593765E-2</c:v>
              </c:pt>
              <c:pt idx="60">
                <c:v>0.50697231292724609</c:v>
              </c:pt>
              <c:pt idx="61">
                <c:v>0.545970618724823</c:v>
              </c:pt>
              <c:pt idx="62">
                <c:v>1.2238473631441593E-2</c:v>
              </c:pt>
              <c:pt idx="63">
                <c:v>0.16658763587474823</c:v>
              </c:pt>
              <c:pt idx="64">
                <c:v>0.70276808738708496</c:v>
              </c:pt>
              <c:pt idx="65">
                <c:v>0.49937543272972107</c:v>
              </c:pt>
              <c:pt idx="66">
                <c:v>0.59276247024536133</c:v>
              </c:pt>
              <c:pt idx="67">
                <c:v>0.56991702318191528</c:v>
              </c:pt>
              <c:pt idx="68">
                <c:v>0.52006304264068604</c:v>
              </c:pt>
              <c:pt idx="69">
                <c:v>0.30115550756454468</c:v>
              </c:pt>
              <c:pt idx="70">
                <c:v>1.0024322271347046</c:v>
              </c:pt>
              <c:pt idx="71">
                <c:v>0.11597326397895813</c:v>
              </c:pt>
              <c:pt idx="72">
                <c:v>0.51451128721237183</c:v>
              </c:pt>
              <c:pt idx="73">
                <c:v>0.40528371930122375</c:v>
              </c:pt>
              <c:pt idx="74">
                <c:v>1.1701580286026001</c:v>
              </c:pt>
              <c:pt idx="75">
                <c:v>0.51607155799865723</c:v>
              </c:pt>
              <c:pt idx="76">
                <c:v>0.91623824834823608</c:v>
              </c:pt>
              <c:pt idx="77">
                <c:v>0.61761718988418579</c:v>
              </c:pt>
              <c:pt idx="78">
                <c:v>0.26352861523628235</c:v>
              </c:pt>
              <c:pt idx="79">
                <c:v>0.19280542433261871</c:v>
              </c:pt>
              <c:pt idx="80">
                <c:v>0.19653497636318207</c:v>
              </c:pt>
              <c:pt idx="81">
                <c:v>0.80800074338912964</c:v>
              </c:pt>
              <c:pt idx="82">
                <c:v>1.0546834468841553</c:v>
              </c:pt>
              <c:pt idx="83">
                <c:v>1.0833367109298706</c:v>
              </c:pt>
              <c:pt idx="84">
                <c:v>0.90127432346343994</c:v>
              </c:pt>
              <c:pt idx="85">
                <c:v>1.1962666511535645</c:v>
              </c:pt>
              <c:pt idx="86">
                <c:v>1.3247302770614624</c:v>
              </c:pt>
              <c:pt idx="87">
                <c:v>0.11638712882995605</c:v>
              </c:pt>
              <c:pt idx="88">
                <c:v>1.5068693161010742</c:v>
              </c:pt>
              <c:pt idx="89">
                <c:v>1.5640748739242554</c:v>
              </c:pt>
            </c:numLit>
          </c:val>
          <c:extLst>
            <c:ext xmlns:c16="http://schemas.microsoft.com/office/drawing/2014/chart" uri="{C3380CC4-5D6E-409C-BE32-E72D297353CC}">
              <c16:uniqueId val="{000002D3-3352-4639-8B7F-A8D4DE0270A0}"/>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3352-4639-8B7F-A8D4DE0270A0}"/>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3352-4639-8B7F-A8D4DE0270A0}"/>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3352-4639-8B7F-A8D4DE0270A0}"/>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3352-4639-8B7F-A8D4DE0270A0}"/>
              </c:ext>
            </c:extLst>
          </c:dPt>
          <c:dPt>
            <c:idx val="4"/>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2DD-3352-4639-8B7F-A8D4DE0270A0}"/>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3352-4639-8B7F-A8D4DE0270A0}"/>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3352-4639-8B7F-A8D4DE0270A0}"/>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3352-4639-8B7F-A8D4DE0270A0}"/>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3352-4639-8B7F-A8D4DE0270A0}"/>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3352-4639-8B7F-A8D4DE0270A0}"/>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3352-4639-8B7F-A8D4DE0270A0}"/>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3352-4639-8B7F-A8D4DE0270A0}"/>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3352-4639-8B7F-A8D4DE0270A0}"/>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3352-4639-8B7F-A8D4DE0270A0}"/>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3352-4639-8B7F-A8D4DE0270A0}"/>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3352-4639-8B7F-A8D4DE0270A0}"/>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3352-4639-8B7F-A8D4DE0270A0}"/>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3352-4639-8B7F-A8D4DE0270A0}"/>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3352-4639-8B7F-A8D4DE0270A0}"/>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3352-4639-8B7F-A8D4DE0270A0}"/>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3352-4639-8B7F-A8D4DE0270A0}"/>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3352-4639-8B7F-A8D4DE0270A0}"/>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3352-4639-8B7F-A8D4DE0270A0}"/>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3352-4639-8B7F-A8D4DE0270A0}"/>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3352-4639-8B7F-A8D4DE0270A0}"/>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3352-4639-8B7F-A8D4DE0270A0}"/>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3352-4639-8B7F-A8D4DE0270A0}"/>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3352-4639-8B7F-A8D4DE0270A0}"/>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3352-4639-8B7F-A8D4DE0270A0}"/>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3352-4639-8B7F-A8D4DE0270A0}"/>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3352-4639-8B7F-A8D4DE0270A0}"/>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3352-4639-8B7F-A8D4DE0270A0}"/>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3352-4639-8B7F-A8D4DE0270A0}"/>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3352-4639-8B7F-A8D4DE0270A0}"/>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3352-4639-8B7F-A8D4DE0270A0}"/>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3352-4639-8B7F-A8D4DE0270A0}"/>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3352-4639-8B7F-A8D4DE0270A0}"/>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3352-4639-8B7F-A8D4DE0270A0}"/>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3352-4639-8B7F-A8D4DE0270A0}"/>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3352-4639-8B7F-A8D4DE0270A0}"/>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3352-4639-8B7F-A8D4DE0270A0}"/>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3352-4639-8B7F-A8D4DE0270A0}"/>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3352-4639-8B7F-A8D4DE0270A0}"/>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3352-4639-8B7F-A8D4DE0270A0}"/>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3352-4639-8B7F-A8D4DE0270A0}"/>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3352-4639-8B7F-A8D4DE0270A0}"/>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3352-4639-8B7F-A8D4DE0270A0}"/>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3352-4639-8B7F-A8D4DE0270A0}"/>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3352-4639-8B7F-A8D4DE0270A0}"/>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3352-4639-8B7F-A8D4DE0270A0}"/>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3352-4639-8B7F-A8D4DE0270A0}"/>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3352-4639-8B7F-A8D4DE0270A0}"/>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3352-4639-8B7F-A8D4DE0270A0}"/>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3352-4639-8B7F-A8D4DE0270A0}"/>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3352-4639-8B7F-A8D4DE0270A0}"/>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3352-4639-8B7F-A8D4DE0270A0}"/>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3352-4639-8B7F-A8D4DE0270A0}"/>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3352-4639-8B7F-A8D4DE0270A0}"/>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3352-4639-8B7F-A8D4DE0270A0}"/>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3352-4639-8B7F-A8D4DE0270A0}"/>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3352-4639-8B7F-A8D4DE0270A0}"/>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3352-4639-8B7F-A8D4DE0270A0}"/>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3352-4639-8B7F-A8D4DE0270A0}"/>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3352-4639-8B7F-A8D4DE0270A0}"/>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3352-4639-8B7F-A8D4DE0270A0}"/>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3352-4639-8B7F-A8D4DE0270A0}"/>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3352-4639-8B7F-A8D4DE0270A0}"/>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3352-4639-8B7F-A8D4DE0270A0}"/>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3352-4639-8B7F-A8D4DE0270A0}"/>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3352-4639-8B7F-A8D4DE0270A0}"/>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3352-4639-8B7F-A8D4DE0270A0}"/>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3352-4639-8B7F-A8D4DE0270A0}"/>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3352-4639-8B7F-A8D4DE0270A0}"/>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3352-4639-8B7F-A8D4DE0270A0}"/>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3352-4639-8B7F-A8D4DE0270A0}"/>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3352-4639-8B7F-A8D4DE0270A0}"/>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3352-4639-8B7F-A8D4DE0270A0}"/>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3352-4639-8B7F-A8D4DE0270A0}"/>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3352-4639-8B7F-A8D4DE0270A0}"/>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3352-4639-8B7F-A8D4DE0270A0}"/>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5-3352-4639-8B7F-A8D4DE0270A0}"/>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7-3352-4639-8B7F-A8D4DE0270A0}"/>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9-3352-4639-8B7F-A8D4DE0270A0}"/>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B-3352-4639-8B7F-A8D4DE0270A0}"/>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D-3352-4639-8B7F-A8D4DE0270A0}"/>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F-3352-4639-8B7F-A8D4DE0270A0}"/>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1-3352-4639-8B7F-A8D4DE0270A0}"/>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3-3352-4639-8B7F-A8D4DE0270A0}"/>
              </c:ext>
            </c:extLst>
          </c:dPt>
          <c:dPt>
            <c:idx val="8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5-3352-4639-8B7F-A8D4DE0270A0}"/>
              </c:ext>
            </c:extLst>
          </c:dPt>
          <c:dPt>
            <c:idx val="8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7-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0.17749592661857605</c:v>
              </c:pt>
              <c:pt idx="1">
                <c:v>0.21927003562450409</c:v>
              </c:pt>
              <c:pt idx="2">
                <c:v>0.3406413197517395</c:v>
              </c:pt>
              <c:pt idx="3">
                <c:v>0.16765613853931427</c:v>
              </c:pt>
              <c:pt idx="4">
                <c:v>0.26922091841697693</c:v>
              </c:pt>
              <c:pt idx="5">
                <c:v>0.39480730891227722</c:v>
              </c:pt>
              <c:pt idx="6">
                <c:v>0.12242883443832397</c:v>
              </c:pt>
              <c:pt idx="7">
                <c:v>0.32485979795455933</c:v>
              </c:pt>
              <c:pt idx="8">
                <c:v>0.29470273852348328</c:v>
              </c:pt>
              <c:pt idx="9">
                <c:v>0.14204017817974091</c:v>
              </c:pt>
              <c:pt idx="10">
                <c:v>0.40264996886253357</c:v>
              </c:pt>
              <c:pt idx="11">
                <c:v>0.19146904349327087</c:v>
              </c:pt>
              <c:pt idx="12">
                <c:v>0.27014461159706116</c:v>
              </c:pt>
              <c:pt idx="13">
                <c:v>0.25959882140159607</c:v>
              </c:pt>
              <c:pt idx="14">
                <c:v>0.37172585725784302</c:v>
              </c:pt>
              <c:pt idx="15">
                <c:v>0.32208481431007385</c:v>
              </c:pt>
              <c:pt idx="16">
                <c:v>0.25030562281608582</c:v>
              </c:pt>
              <c:pt idx="17">
                <c:v>0.10470903664827347</c:v>
              </c:pt>
              <c:pt idx="18">
                <c:v>4.9865160137414932E-2</c:v>
              </c:pt>
              <c:pt idx="19">
                <c:v>0.34635463356971741</c:v>
              </c:pt>
              <c:pt idx="20">
                <c:v>0.36365899443626404</c:v>
              </c:pt>
              <c:pt idx="21">
                <c:v>0.16517949104309082</c:v>
              </c:pt>
              <c:pt idx="22">
                <c:v>0.32830211520195007</c:v>
              </c:pt>
              <c:pt idx="23">
                <c:v>0.11516769975423813</c:v>
              </c:pt>
              <c:pt idx="24">
                <c:v>0.38793152570724487</c:v>
              </c:pt>
              <c:pt idx="25">
                <c:v>0.29182842373847961</c:v>
              </c:pt>
              <c:pt idx="26">
                <c:v>0.30462390184402466</c:v>
              </c:pt>
              <c:pt idx="27">
                <c:v>0.2066667228937149</c:v>
              </c:pt>
              <c:pt idx="28">
                <c:v>0.38570529222488403</c:v>
              </c:pt>
              <c:pt idx="29">
                <c:v>0.42192444205284119</c:v>
              </c:pt>
              <c:pt idx="30">
                <c:v>9.5941528677940369E-2</c:v>
              </c:pt>
              <c:pt idx="31">
                <c:v>0.34703600406646729</c:v>
              </c:pt>
              <c:pt idx="32">
                <c:v>0.34139221906661987</c:v>
              </c:pt>
              <c:pt idx="33">
                <c:v>0.4525047242641449</c:v>
              </c:pt>
              <c:pt idx="34">
                <c:v>0.36515665054321289</c:v>
              </c:pt>
              <c:pt idx="35">
                <c:v>0.24965374171733856</c:v>
              </c:pt>
              <c:pt idx="36">
                <c:v>0.10497637093067169</c:v>
              </c:pt>
              <c:pt idx="37">
                <c:v>0.28141236305236816</c:v>
              </c:pt>
              <c:pt idx="38">
                <c:v>0.23788270354270935</c:v>
              </c:pt>
              <c:pt idx="39">
                <c:v>0.25644037127494812</c:v>
              </c:pt>
              <c:pt idx="40">
                <c:v>0.4243488609790802</c:v>
              </c:pt>
              <c:pt idx="41">
                <c:v>0.40353798866271973</c:v>
              </c:pt>
              <c:pt idx="42">
                <c:v>9.1927081346511841E-2</c:v>
              </c:pt>
              <c:pt idx="43">
                <c:v>0.13311187922954559</c:v>
              </c:pt>
              <c:pt idx="44">
                <c:v>0.11961816996335983</c:v>
              </c:pt>
              <c:pt idx="45">
                <c:v>0.3751349151134491</c:v>
              </c:pt>
              <c:pt idx="46">
                <c:v>0.16329389810562134</c:v>
              </c:pt>
              <c:pt idx="47">
                <c:v>0.38232117891311646</c:v>
              </c:pt>
              <c:pt idx="48">
                <c:v>0.52177560329437256</c:v>
              </c:pt>
              <c:pt idx="49">
                <c:v>0.50872689485549927</c:v>
              </c:pt>
              <c:pt idx="50">
                <c:v>0.43821695446968079</c:v>
              </c:pt>
              <c:pt idx="51">
                <c:v>0.20378537476062775</c:v>
              </c:pt>
              <c:pt idx="52">
                <c:v>0.36922112107276917</c:v>
              </c:pt>
              <c:pt idx="53">
                <c:v>0.63005375862121582</c:v>
              </c:pt>
              <c:pt idx="54">
                <c:v>0.4415113627910614</c:v>
              </c:pt>
              <c:pt idx="55">
                <c:v>0.2192637026309967</c:v>
              </c:pt>
              <c:pt idx="56">
                <c:v>0.37957963347434998</c:v>
              </c:pt>
              <c:pt idx="57">
                <c:v>0.30414935946464539</c:v>
              </c:pt>
              <c:pt idx="58">
                <c:v>0.2618497908115387</c:v>
              </c:pt>
              <c:pt idx="59">
                <c:v>0.61994713544845581</c:v>
              </c:pt>
              <c:pt idx="60">
                <c:v>0.38172680139541626</c:v>
              </c:pt>
              <c:pt idx="61">
                <c:v>0.23858126997947693</c:v>
              </c:pt>
              <c:pt idx="62">
                <c:v>0.58039015531539917</c:v>
              </c:pt>
              <c:pt idx="63">
                <c:v>0.49077275395393372</c:v>
              </c:pt>
              <c:pt idx="64">
                <c:v>0.11535731703042984</c:v>
              </c:pt>
              <c:pt idx="65">
                <c:v>0.23344923555850983</c:v>
              </c:pt>
              <c:pt idx="66">
                <c:v>0.25371474027633667</c:v>
              </c:pt>
              <c:pt idx="67">
                <c:v>0.16892611980438232</c:v>
              </c:pt>
              <c:pt idx="68">
                <c:v>0.19437624514102936</c:v>
              </c:pt>
              <c:pt idx="69">
                <c:v>0.45493379235267639</c:v>
              </c:pt>
              <c:pt idx="70">
                <c:v>6.7399799823760986E-2</c:v>
              </c:pt>
              <c:pt idx="71">
                <c:v>0.57939457893371582</c:v>
              </c:pt>
              <c:pt idx="72">
                <c:v>0.33784279227256775</c:v>
              </c:pt>
              <c:pt idx="73">
                <c:v>0.31942364573478699</c:v>
              </c:pt>
              <c:pt idx="74">
                <c:v>2.4472875520586967E-2</c:v>
              </c:pt>
              <c:pt idx="75">
                <c:v>0.43719330430030823</c:v>
              </c:pt>
              <c:pt idx="76">
                <c:v>0.15396583080291748</c:v>
              </c:pt>
              <c:pt idx="77">
                <c:v>0.43267819285392761</c:v>
              </c:pt>
              <c:pt idx="78">
                <c:v>0.4323844313621521</c:v>
              </c:pt>
              <c:pt idx="79">
                <c:v>0.36785390973091125</c:v>
              </c:pt>
              <c:pt idx="80">
                <c:v>0.90363353490829468</c:v>
              </c:pt>
              <c:pt idx="81">
                <c:v>0.43598455190658569</c:v>
              </c:pt>
              <c:pt idx="82">
                <c:v>0.26498997211456299</c:v>
              </c:pt>
              <c:pt idx="83">
                <c:v>0.15021124482154846</c:v>
              </c:pt>
              <c:pt idx="84">
                <c:v>0.39116144180297852</c:v>
              </c:pt>
              <c:pt idx="85">
                <c:v>0.30764380097389221</c:v>
              </c:pt>
              <c:pt idx="86">
                <c:v>0.46003592014312744</c:v>
              </c:pt>
              <c:pt idx="87">
                <c:v>0.568084716796875</c:v>
              </c:pt>
              <c:pt idx="88">
                <c:v>0.44665950536727905</c:v>
              </c:pt>
              <c:pt idx="89">
                <c:v>0.37643295526504517</c:v>
              </c:pt>
            </c:numLit>
          </c:val>
          <c:extLst>
            <c:ext xmlns:c16="http://schemas.microsoft.com/office/drawing/2014/chart" uri="{C3380CC4-5D6E-409C-BE32-E72D297353CC}">
              <c16:uniqueId val="{00000388-3352-4639-8B7F-A8D4DE0270A0}"/>
            </c:ext>
          </c:extLst>
        </c:ser>
        <c:ser>
          <c:idx val="5"/>
          <c:order val="5"/>
          <c:tx>
            <c:v>Tieliikenne kunnan kaduilla ja teillä</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3352-4639-8B7F-A8D4DE0270A0}"/>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3352-4639-8B7F-A8D4DE0270A0}"/>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3352-4639-8B7F-A8D4DE0270A0}"/>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3352-4639-8B7F-A8D4DE0270A0}"/>
              </c:ext>
            </c:extLst>
          </c:dPt>
          <c:dPt>
            <c:idx val="4"/>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92-3352-4639-8B7F-A8D4DE0270A0}"/>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3352-4639-8B7F-A8D4DE0270A0}"/>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3352-4639-8B7F-A8D4DE0270A0}"/>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3352-4639-8B7F-A8D4DE0270A0}"/>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3352-4639-8B7F-A8D4DE0270A0}"/>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3352-4639-8B7F-A8D4DE0270A0}"/>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3352-4639-8B7F-A8D4DE0270A0}"/>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3352-4639-8B7F-A8D4DE0270A0}"/>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3352-4639-8B7F-A8D4DE0270A0}"/>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3352-4639-8B7F-A8D4DE0270A0}"/>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3352-4639-8B7F-A8D4DE0270A0}"/>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3352-4639-8B7F-A8D4DE0270A0}"/>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3352-4639-8B7F-A8D4DE0270A0}"/>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3352-4639-8B7F-A8D4DE0270A0}"/>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3352-4639-8B7F-A8D4DE0270A0}"/>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3352-4639-8B7F-A8D4DE0270A0}"/>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3352-4639-8B7F-A8D4DE0270A0}"/>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3352-4639-8B7F-A8D4DE0270A0}"/>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3352-4639-8B7F-A8D4DE0270A0}"/>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3352-4639-8B7F-A8D4DE0270A0}"/>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3352-4639-8B7F-A8D4DE0270A0}"/>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3352-4639-8B7F-A8D4DE0270A0}"/>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3352-4639-8B7F-A8D4DE0270A0}"/>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3352-4639-8B7F-A8D4DE0270A0}"/>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3352-4639-8B7F-A8D4DE0270A0}"/>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3352-4639-8B7F-A8D4DE0270A0}"/>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3352-4639-8B7F-A8D4DE0270A0}"/>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3352-4639-8B7F-A8D4DE0270A0}"/>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3352-4639-8B7F-A8D4DE0270A0}"/>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3352-4639-8B7F-A8D4DE0270A0}"/>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3352-4639-8B7F-A8D4DE0270A0}"/>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3352-4639-8B7F-A8D4DE0270A0}"/>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3352-4639-8B7F-A8D4DE0270A0}"/>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3352-4639-8B7F-A8D4DE0270A0}"/>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3352-4639-8B7F-A8D4DE0270A0}"/>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3352-4639-8B7F-A8D4DE0270A0}"/>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3352-4639-8B7F-A8D4DE0270A0}"/>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3352-4639-8B7F-A8D4DE0270A0}"/>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3352-4639-8B7F-A8D4DE0270A0}"/>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3352-4639-8B7F-A8D4DE0270A0}"/>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3352-4639-8B7F-A8D4DE0270A0}"/>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3352-4639-8B7F-A8D4DE0270A0}"/>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3352-4639-8B7F-A8D4DE0270A0}"/>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3352-4639-8B7F-A8D4DE0270A0}"/>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3352-4639-8B7F-A8D4DE0270A0}"/>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3352-4639-8B7F-A8D4DE0270A0}"/>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3352-4639-8B7F-A8D4DE0270A0}"/>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3352-4639-8B7F-A8D4DE0270A0}"/>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3352-4639-8B7F-A8D4DE0270A0}"/>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3352-4639-8B7F-A8D4DE0270A0}"/>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3352-4639-8B7F-A8D4DE0270A0}"/>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3352-4639-8B7F-A8D4DE0270A0}"/>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3352-4639-8B7F-A8D4DE0270A0}"/>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3352-4639-8B7F-A8D4DE0270A0}"/>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3352-4639-8B7F-A8D4DE0270A0}"/>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3352-4639-8B7F-A8D4DE0270A0}"/>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3352-4639-8B7F-A8D4DE0270A0}"/>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3352-4639-8B7F-A8D4DE0270A0}"/>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3352-4639-8B7F-A8D4DE0270A0}"/>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3352-4639-8B7F-A8D4DE0270A0}"/>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3352-4639-8B7F-A8D4DE0270A0}"/>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3352-4639-8B7F-A8D4DE0270A0}"/>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3352-4639-8B7F-A8D4DE0270A0}"/>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3352-4639-8B7F-A8D4DE0270A0}"/>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3352-4639-8B7F-A8D4DE0270A0}"/>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3352-4639-8B7F-A8D4DE0270A0}"/>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3352-4639-8B7F-A8D4DE0270A0}"/>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3352-4639-8B7F-A8D4DE0270A0}"/>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3352-4639-8B7F-A8D4DE0270A0}"/>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3352-4639-8B7F-A8D4DE0270A0}"/>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3352-4639-8B7F-A8D4DE0270A0}"/>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3352-4639-8B7F-A8D4DE0270A0}"/>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3352-4639-8B7F-A8D4DE0270A0}"/>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3352-4639-8B7F-A8D4DE0270A0}"/>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6-3352-4639-8B7F-A8D4DE0270A0}"/>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8-3352-4639-8B7F-A8D4DE0270A0}"/>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A-3352-4639-8B7F-A8D4DE0270A0}"/>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C-3352-4639-8B7F-A8D4DE0270A0}"/>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E-3352-4639-8B7F-A8D4DE0270A0}"/>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0-3352-4639-8B7F-A8D4DE0270A0}"/>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2-3352-4639-8B7F-A8D4DE0270A0}"/>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4-3352-4639-8B7F-A8D4DE0270A0}"/>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6-3352-4639-8B7F-A8D4DE0270A0}"/>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8-3352-4639-8B7F-A8D4DE0270A0}"/>
              </c:ext>
            </c:extLst>
          </c:dPt>
          <c:dPt>
            <c:idx val="8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A-3352-4639-8B7F-A8D4DE0270A0}"/>
              </c:ext>
            </c:extLst>
          </c:dPt>
          <c:dPt>
            <c:idx val="8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C-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0.34479504823684692</c:v>
              </c:pt>
              <c:pt idx="1">
                <c:v>0.33449897170066833</c:v>
              </c:pt>
              <c:pt idx="2">
                <c:v>0.3369254469871521</c:v>
              </c:pt>
              <c:pt idx="3">
                <c:v>0.32991844415664673</c:v>
              </c:pt>
              <c:pt idx="4">
                <c:v>0.33719325065612793</c:v>
              </c:pt>
              <c:pt idx="5">
                <c:v>0.33569371700286865</c:v>
              </c:pt>
              <c:pt idx="6">
                <c:v>0.40141561627388</c:v>
              </c:pt>
              <c:pt idx="7">
                <c:v>0.33967143297195435</c:v>
              </c:pt>
              <c:pt idx="8">
                <c:v>0.40701574087142944</c:v>
              </c:pt>
              <c:pt idx="9">
                <c:v>0.34522035717964172</c:v>
              </c:pt>
              <c:pt idx="10">
                <c:v>0.34266003966331482</c:v>
              </c:pt>
              <c:pt idx="11">
                <c:v>0.40829339623451233</c:v>
              </c:pt>
              <c:pt idx="12">
                <c:v>0.34228843450546265</c:v>
              </c:pt>
              <c:pt idx="13">
                <c:v>0.4035584032535553</c:v>
              </c:pt>
              <c:pt idx="14">
                <c:v>0.3400631844997406</c:v>
              </c:pt>
              <c:pt idx="15">
                <c:v>0.33553850650787354</c:v>
              </c:pt>
              <c:pt idx="16">
                <c:v>0.43571853637695313</c:v>
              </c:pt>
              <c:pt idx="17">
                <c:v>0.41730287671089172</c:v>
              </c:pt>
              <c:pt idx="18">
                <c:v>0.338623046875</c:v>
              </c:pt>
              <c:pt idx="19">
                <c:v>0.34453099966049194</c:v>
              </c:pt>
              <c:pt idx="20">
                <c:v>0.34393498301506042</c:v>
              </c:pt>
              <c:pt idx="21">
                <c:v>0.41072708368301392</c:v>
              </c:pt>
              <c:pt idx="22">
                <c:v>0.34028595685958862</c:v>
              </c:pt>
              <c:pt idx="23">
                <c:v>0.40540912747383118</c:v>
              </c:pt>
              <c:pt idx="24">
                <c:v>0.34175983071327209</c:v>
              </c:pt>
              <c:pt idx="25">
                <c:v>0.41505777835845947</c:v>
              </c:pt>
              <c:pt idx="26">
                <c:v>0.35034498572349548</c:v>
              </c:pt>
              <c:pt idx="27">
                <c:v>0.43023574352264404</c:v>
              </c:pt>
              <c:pt idx="28">
                <c:v>0.32853791117668152</c:v>
              </c:pt>
              <c:pt idx="29">
                <c:v>0.40766650438308716</c:v>
              </c:pt>
              <c:pt idx="30">
                <c:v>0.40339559316635132</c:v>
              </c:pt>
              <c:pt idx="31">
                <c:v>0.33230572938919067</c:v>
              </c:pt>
              <c:pt idx="32">
                <c:v>0.41746851801872253</c:v>
              </c:pt>
              <c:pt idx="33">
                <c:v>0.40926149487495422</c:v>
              </c:pt>
              <c:pt idx="34">
                <c:v>0.34574276208877563</c:v>
              </c:pt>
              <c:pt idx="35">
                <c:v>0.42908850312232971</c:v>
              </c:pt>
              <c:pt idx="36">
                <c:v>0.40401768684387207</c:v>
              </c:pt>
              <c:pt idx="37">
                <c:v>0.40889763832092285</c:v>
              </c:pt>
              <c:pt idx="38">
                <c:v>0.32704335451126099</c:v>
              </c:pt>
              <c:pt idx="39">
                <c:v>0.33088850975036621</c:v>
              </c:pt>
              <c:pt idx="40">
                <c:v>0.44485223293304443</c:v>
              </c:pt>
              <c:pt idx="41">
                <c:v>0.45730111002922058</c:v>
              </c:pt>
              <c:pt idx="42">
                <c:v>0.40176275372505188</c:v>
              </c:pt>
              <c:pt idx="43">
                <c:v>0.40790623426437378</c:v>
              </c:pt>
              <c:pt idx="44">
                <c:v>0.40415447950363159</c:v>
              </c:pt>
              <c:pt idx="45">
                <c:v>0.44938784837722778</c:v>
              </c:pt>
              <c:pt idx="46">
                <c:v>0.41738244891166687</c:v>
              </c:pt>
              <c:pt idx="47">
                <c:v>0.36642226576805115</c:v>
              </c:pt>
              <c:pt idx="48">
                <c:v>0.43403083086013794</c:v>
              </c:pt>
              <c:pt idx="49">
                <c:v>0.41768217086791992</c:v>
              </c:pt>
              <c:pt idx="50">
                <c:v>0.41794726252555847</c:v>
              </c:pt>
              <c:pt idx="51">
                <c:v>0.43662992119789124</c:v>
              </c:pt>
              <c:pt idx="52">
                <c:v>0.44593998789787292</c:v>
              </c:pt>
              <c:pt idx="53">
                <c:v>0.36378505825996399</c:v>
              </c:pt>
              <c:pt idx="54">
                <c:v>0.42596331238746643</c:v>
              </c:pt>
              <c:pt idx="55">
                <c:v>0.40663915872573853</c:v>
              </c:pt>
              <c:pt idx="56">
                <c:v>0.37165459990501404</c:v>
              </c:pt>
              <c:pt idx="57">
                <c:v>0.4215940535068512</c:v>
              </c:pt>
              <c:pt idx="58">
                <c:v>0.34380984306335449</c:v>
              </c:pt>
              <c:pt idx="59">
                <c:v>0.46004140377044678</c:v>
              </c:pt>
              <c:pt idx="60">
                <c:v>0.33840939402580261</c:v>
              </c:pt>
              <c:pt idx="61">
                <c:v>0.33145266771316528</c:v>
              </c:pt>
              <c:pt idx="62">
                <c:v>0.43091800808906555</c:v>
              </c:pt>
              <c:pt idx="63">
                <c:v>0.43252265453338623</c:v>
              </c:pt>
              <c:pt idx="64">
                <c:v>0.40256375074386597</c:v>
              </c:pt>
              <c:pt idx="65">
                <c:v>0.4331957995891571</c:v>
              </c:pt>
              <c:pt idx="66">
                <c:v>0.41069802641868591</c:v>
              </c:pt>
              <c:pt idx="67">
                <c:v>0.42011949419975281</c:v>
              </c:pt>
              <c:pt idx="68">
                <c:v>0.4139830470085144</c:v>
              </c:pt>
              <c:pt idx="69">
                <c:v>0.44735667109489441</c:v>
              </c:pt>
              <c:pt idx="70">
                <c:v>0.40456816554069519</c:v>
              </c:pt>
              <c:pt idx="71">
                <c:v>0.4924578070640564</c:v>
              </c:pt>
              <c:pt idx="72">
                <c:v>0.41830089688301086</c:v>
              </c:pt>
              <c:pt idx="73">
                <c:v>0.44701284170150757</c:v>
              </c:pt>
              <c:pt idx="74">
                <c:v>0.38487064838409424</c:v>
              </c:pt>
              <c:pt idx="75">
                <c:v>0.41999998688697815</c:v>
              </c:pt>
              <c:pt idx="76">
                <c:v>0.4319378137588501</c:v>
              </c:pt>
              <c:pt idx="77">
                <c:v>0.44329053163528442</c:v>
              </c:pt>
              <c:pt idx="78">
                <c:v>0.40676802396774292</c:v>
              </c:pt>
              <c:pt idx="79">
                <c:v>0.494630366563797</c:v>
              </c:pt>
              <c:pt idx="80">
                <c:v>0.54529863595962524</c:v>
              </c:pt>
              <c:pt idx="81">
                <c:v>0.47966980934143066</c:v>
              </c:pt>
              <c:pt idx="82">
                <c:v>0.4322064220905304</c:v>
              </c:pt>
              <c:pt idx="83">
                <c:v>0.3528343141078949</c:v>
              </c:pt>
              <c:pt idx="84">
                <c:v>0.41856595873832703</c:v>
              </c:pt>
              <c:pt idx="85">
                <c:v>0.44190698862075806</c:v>
              </c:pt>
              <c:pt idx="86">
                <c:v>0.36159846186637878</c:v>
              </c:pt>
              <c:pt idx="87">
                <c:v>0.46066343784332275</c:v>
              </c:pt>
              <c:pt idx="88">
                <c:v>0.44054636359214783</c:v>
              </c:pt>
              <c:pt idx="89">
                <c:v>0.41574546694755554</c:v>
              </c:pt>
            </c:numLit>
          </c:val>
          <c:extLst>
            <c:ext xmlns:c16="http://schemas.microsoft.com/office/drawing/2014/chart" uri="{C3380CC4-5D6E-409C-BE32-E72D297353CC}">
              <c16:uniqueId val="{0000043D-3352-4639-8B7F-A8D4DE0270A0}"/>
            </c:ext>
          </c:extLst>
        </c:ser>
        <c:ser>
          <c:idx val="6"/>
          <c:order val="6"/>
          <c:tx>
            <c:v>Jätehuolto</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3352-4639-8B7F-A8D4DE0270A0}"/>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3352-4639-8B7F-A8D4DE0270A0}"/>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3352-4639-8B7F-A8D4DE0270A0}"/>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3352-4639-8B7F-A8D4DE0270A0}"/>
              </c:ext>
            </c:extLst>
          </c:dPt>
          <c:dPt>
            <c:idx val="4"/>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47-3352-4639-8B7F-A8D4DE0270A0}"/>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3352-4639-8B7F-A8D4DE0270A0}"/>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3352-4639-8B7F-A8D4DE0270A0}"/>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3352-4639-8B7F-A8D4DE0270A0}"/>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3352-4639-8B7F-A8D4DE0270A0}"/>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3352-4639-8B7F-A8D4DE0270A0}"/>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3352-4639-8B7F-A8D4DE0270A0}"/>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3352-4639-8B7F-A8D4DE0270A0}"/>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3352-4639-8B7F-A8D4DE0270A0}"/>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3352-4639-8B7F-A8D4DE0270A0}"/>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3352-4639-8B7F-A8D4DE0270A0}"/>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3352-4639-8B7F-A8D4DE0270A0}"/>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3352-4639-8B7F-A8D4DE0270A0}"/>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3352-4639-8B7F-A8D4DE0270A0}"/>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3352-4639-8B7F-A8D4DE0270A0}"/>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3352-4639-8B7F-A8D4DE0270A0}"/>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3352-4639-8B7F-A8D4DE0270A0}"/>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3352-4639-8B7F-A8D4DE0270A0}"/>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3352-4639-8B7F-A8D4DE0270A0}"/>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3352-4639-8B7F-A8D4DE0270A0}"/>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3352-4639-8B7F-A8D4DE0270A0}"/>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3352-4639-8B7F-A8D4DE0270A0}"/>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3352-4639-8B7F-A8D4DE0270A0}"/>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3352-4639-8B7F-A8D4DE0270A0}"/>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3352-4639-8B7F-A8D4DE0270A0}"/>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3352-4639-8B7F-A8D4DE0270A0}"/>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3352-4639-8B7F-A8D4DE0270A0}"/>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3352-4639-8B7F-A8D4DE0270A0}"/>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3352-4639-8B7F-A8D4DE0270A0}"/>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3352-4639-8B7F-A8D4DE0270A0}"/>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3352-4639-8B7F-A8D4DE0270A0}"/>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3352-4639-8B7F-A8D4DE0270A0}"/>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3352-4639-8B7F-A8D4DE0270A0}"/>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3352-4639-8B7F-A8D4DE0270A0}"/>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3352-4639-8B7F-A8D4DE0270A0}"/>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3352-4639-8B7F-A8D4DE0270A0}"/>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3352-4639-8B7F-A8D4DE0270A0}"/>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3352-4639-8B7F-A8D4DE0270A0}"/>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3352-4639-8B7F-A8D4DE0270A0}"/>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3352-4639-8B7F-A8D4DE0270A0}"/>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3352-4639-8B7F-A8D4DE0270A0}"/>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3352-4639-8B7F-A8D4DE0270A0}"/>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3352-4639-8B7F-A8D4DE0270A0}"/>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3352-4639-8B7F-A8D4DE0270A0}"/>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3352-4639-8B7F-A8D4DE0270A0}"/>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3352-4639-8B7F-A8D4DE0270A0}"/>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3352-4639-8B7F-A8D4DE0270A0}"/>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3352-4639-8B7F-A8D4DE0270A0}"/>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3352-4639-8B7F-A8D4DE0270A0}"/>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3352-4639-8B7F-A8D4DE0270A0}"/>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3352-4639-8B7F-A8D4DE0270A0}"/>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3352-4639-8B7F-A8D4DE0270A0}"/>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3352-4639-8B7F-A8D4DE0270A0}"/>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3352-4639-8B7F-A8D4DE0270A0}"/>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3352-4639-8B7F-A8D4DE0270A0}"/>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3352-4639-8B7F-A8D4DE0270A0}"/>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3352-4639-8B7F-A8D4DE0270A0}"/>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3352-4639-8B7F-A8D4DE0270A0}"/>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3352-4639-8B7F-A8D4DE0270A0}"/>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3352-4639-8B7F-A8D4DE0270A0}"/>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3352-4639-8B7F-A8D4DE0270A0}"/>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3352-4639-8B7F-A8D4DE0270A0}"/>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3352-4639-8B7F-A8D4DE0270A0}"/>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3352-4639-8B7F-A8D4DE0270A0}"/>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3352-4639-8B7F-A8D4DE0270A0}"/>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3352-4639-8B7F-A8D4DE0270A0}"/>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3352-4639-8B7F-A8D4DE0270A0}"/>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3352-4639-8B7F-A8D4DE0270A0}"/>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3352-4639-8B7F-A8D4DE0270A0}"/>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3352-4639-8B7F-A8D4DE0270A0}"/>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3352-4639-8B7F-A8D4DE0270A0}"/>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3352-4639-8B7F-A8D4DE0270A0}"/>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7-3352-4639-8B7F-A8D4DE0270A0}"/>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9-3352-4639-8B7F-A8D4DE0270A0}"/>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B-3352-4639-8B7F-A8D4DE0270A0}"/>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D-3352-4639-8B7F-A8D4DE0270A0}"/>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F-3352-4639-8B7F-A8D4DE0270A0}"/>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1-3352-4639-8B7F-A8D4DE0270A0}"/>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3-3352-4639-8B7F-A8D4DE0270A0}"/>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5-3352-4639-8B7F-A8D4DE0270A0}"/>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7-3352-4639-8B7F-A8D4DE0270A0}"/>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9-3352-4639-8B7F-A8D4DE0270A0}"/>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B-3352-4639-8B7F-A8D4DE0270A0}"/>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D-3352-4639-8B7F-A8D4DE0270A0}"/>
              </c:ext>
            </c:extLst>
          </c:dPt>
          <c:dPt>
            <c:idx val="8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F-3352-4639-8B7F-A8D4DE0270A0}"/>
              </c:ext>
            </c:extLst>
          </c:dPt>
          <c:dPt>
            <c:idx val="8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F1-3352-4639-8B7F-A8D4DE0270A0}"/>
              </c:ext>
            </c:extLst>
          </c:dPt>
          <c:cat>
            <c:strLit>
              <c:ptCount val="90"/>
              <c:pt idx="0">
                <c:v>Pornainen</c:v>
              </c:pt>
              <c:pt idx="1">
                <c:v>Nurmijärvi</c:v>
              </c:pt>
              <c:pt idx="2">
                <c:v>Masku</c:v>
              </c:pt>
              <c:pt idx="3">
                <c:v>Kirkkonummi</c:v>
              </c:pt>
              <c:pt idx="4">
                <c:v>Rusko</c:v>
              </c:pt>
              <c:pt idx="5">
                <c:v>Nousiainen</c:v>
              </c:pt>
              <c:pt idx="6">
                <c:v>Turku</c:v>
              </c:pt>
              <c:pt idx="7">
                <c:v>Lieto</c:v>
              </c:pt>
              <c:pt idx="8">
                <c:v>Kaarina</c:v>
              </c:pt>
              <c:pt idx="9">
                <c:v>Kemiönsaari</c:v>
              </c:pt>
              <c:pt idx="10">
                <c:v>Aura</c:v>
              </c:pt>
              <c:pt idx="11">
                <c:v>Raisio</c:v>
              </c:pt>
              <c:pt idx="12">
                <c:v>Mynämäki</c:v>
              </c:pt>
              <c:pt idx="13">
                <c:v>Nokia</c:v>
              </c:pt>
              <c:pt idx="14">
                <c:v>Sauvo</c:v>
              </c:pt>
              <c:pt idx="15">
                <c:v>Vihti</c:v>
              </c:pt>
              <c:pt idx="16">
                <c:v>Paimio</c:v>
              </c:pt>
              <c:pt idx="17">
                <c:v>Kauniainen</c:v>
              </c:pt>
              <c:pt idx="18">
                <c:v>Espoo</c:v>
              </c:pt>
              <c:pt idx="19">
                <c:v>Hämeenkyrö</c:v>
              </c:pt>
              <c:pt idx="20">
                <c:v>Janakkala</c:v>
              </c:pt>
              <c:pt idx="21">
                <c:v>Kerava</c:v>
              </c:pt>
              <c:pt idx="22">
                <c:v>Hollola</c:v>
              </c:pt>
              <c:pt idx="23">
                <c:v>Joensuu</c:v>
              </c:pt>
              <c:pt idx="24">
                <c:v>Hausjärvi</c:v>
              </c:pt>
              <c:pt idx="25">
                <c:v>Savonlinna</c:v>
              </c:pt>
              <c:pt idx="26">
                <c:v>Suomussalmi</c:v>
              </c:pt>
              <c:pt idx="27">
                <c:v>Lappeenranta</c:v>
              </c:pt>
              <c:pt idx="28">
                <c:v>Kangasala</c:v>
              </c:pt>
              <c:pt idx="29">
                <c:v>Parainen</c:v>
              </c:pt>
              <c:pt idx="30">
                <c:v>Oulu</c:v>
              </c:pt>
              <c:pt idx="31">
                <c:v>Lempäälä</c:v>
              </c:pt>
              <c:pt idx="32">
                <c:v>Ylivieska</c:v>
              </c:pt>
              <c:pt idx="33">
                <c:v>Uusikaupunki</c:v>
              </c:pt>
              <c:pt idx="34">
                <c:v>Mäntsälä</c:v>
              </c:pt>
              <c:pt idx="35">
                <c:v>Hämeenlinna</c:v>
              </c:pt>
              <c:pt idx="36">
                <c:v>Kuopio</c:v>
              </c:pt>
              <c:pt idx="37">
                <c:v>Ylöjärvi</c:v>
              </c:pt>
              <c:pt idx="38">
                <c:v>Tuusula</c:v>
              </c:pt>
              <c:pt idx="39">
                <c:v>Pirkkala</c:v>
              </c:pt>
              <c:pt idx="40">
                <c:v>Laitila</c:v>
              </c:pt>
              <c:pt idx="41">
                <c:v>Loviisa</c:v>
              </c:pt>
              <c:pt idx="42">
                <c:v>Tampere</c:v>
              </c:pt>
              <c:pt idx="43">
                <c:v>Jyväskylä</c:v>
              </c:pt>
              <c:pt idx="44">
                <c:v>Järvenpää</c:v>
              </c:pt>
              <c:pt idx="45">
                <c:v>Orivesi</c:v>
              </c:pt>
              <c:pt idx="46">
                <c:v>Lahti</c:v>
              </c:pt>
              <c:pt idx="47">
                <c:v>Kuhmoinen</c:v>
              </c:pt>
              <c:pt idx="48">
                <c:v>Sastamala</c:v>
              </c:pt>
              <c:pt idx="49">
                <c:v>Imatra</c:v>
              </c:pt>
              <c:pt idx="50">
                <c:v>Somero</c:v>
              </c:pt>
              <c:pt idx="51">
                <c:v>Mikkeli</c:v>
              </c:pt>
              <c:pt idx="52">
                <c:v>Lapua</c:v>
              </c:pt>
              <c:pt idx="53">
                <c:v>Punkalaidun</c:v>
              </c:pt>
              <c:pt idx="54">
                <c:v>Lohja</c:v>
              </c:pt>
              <c:pt idx="55">
                <c:v>Naantali</c:v>
              </c:pt>
              <c:pt idx="56">
                <c:v>Jokioinen</c:v>
              </c:pt>
              <c:pt idx="57">
                <c:v>Kokkola</c:v>
              </c:pt>
              <c:pt idx="58">
                <c:v>Ilomantsi</c:v>
              </c:pt>
              <c:pt idx="59">
                <c:v>Loimaa</c:v>
              </c:pt>
              <c:pt idx="60">
                <c:v>Ilmajoki</c:v>
              </c:pt>
              <c:pt idx="61">
                <c:v>Sipoo</c:v>
              </c:pt>
              <c:pt idx="62">
                <c:v>Luumäki</c:v>
              </c:pt>
              <c:pt idx="63">
                <c:v>Orimattila</c:v>
              </c:pt>
              <c:pt idx="64">
                <c:v>Vaasa</c:v>
              </c:pt>
              <c:pt idx="65">
                <c:v>Iisalmi</c:v>
              </c:pt>
              <c:pt idx="66">
                <c:v>Seinäjoki</c:v>
              </c:pt>
              <c:pt idx="67">
                <c:v>Rovaniemi</c:v>
              </c:pt>
              <c:pt idx="68">
                <c:v>Kajaani</c:v>
              </c:pt>
              <c:pt idx="69">
                <c:v>Kouvola</c:v>
              </c:pt>
              <c:pt idx="70">
                <c:v>Vantaa</c:v>
              </c:pt>
              <c:pt idx="71">
                <c:v>Ikaalinen</c:v>
              </c:pt>
              <c:pt idx="72">
                <c:v>Rauma</c:v>
              </c:pt>
              <c:pt idx="73">
                <c:v>Kemi</c:v>
              </c:pt>
              <c:pt idx="74">
                <c:v>Helsinki</c:v>
              </c:pt>
              <c:pt idx="75">
                <c:v>Forssa</c:v>
              </c:pt>
              <c:pt idx="76">
                <c:v>Hyvinkää</c:v>
              </c:pt>
              <c:pt idx="77">
                <c:v>Salo</c:v>
              </c:pt>
              <c:pt idx="78">
                <c:v>Oripää</c:v>
              </c:pt>
              <c:pt idx="79">
                <c:v>Äänekoski</c:v>
              </c:pt>
              <c:pt idx="80">
                <c:v>Hanko</c:v>
              </c:pt>
              <c:pt idx="81">
                <c:v>Heinola</c:v>
              </c:pt>
              <c:pt idx="82">
                <c:v>Riihimäki</c:v>
              </c:pt>
              <c:pt idx="83">
                <c:v>Padasjoki</c:v>
              </c:pt>
              <c:pt idx="84">
                <c:v>Kotka</c:v>
              </c:pt>
              <c:pt idx="85">
                <c:v>Suonenjoki</c:v>
              </c:pt>
              <c:pt idx="86">
                <c:v>Iitti</c:v>
              </c:pt>
              <c:pt idx="87">
                <c:v>Hamina</c:v>
              </c:pt>
              <c:pt idx="88">
                <c:v>Karkkila</c:v>
              </c:pt>
              <c:pt idx="89">
                <c:v>Varkaus</c:v>
              </c:pt>
            </c:strLit>
          </c:cat>
          <c:val>
            <c:numLit>
              <c:formatCode>General</c:formatCode>
              <c:ptCount val="90"/>
              <c:pt idx="0">
                <c:v>0.1322404146194458</c:v>
              </c:pt>
              <c:pt idx="1">
                <c:v>0.1542879194021225</c:v>
              </c:pt>
              <c:pt idx="2">
                <c:v>8.3777196705341339E-2</c:v>
              </c:pt>
              <c:pt idx="3">
                <c:v>3.1787741929292679E-2</c:v>
              </c:pt>
              <c:pt idx="4">
                <c:v>0.22020478546619415</c:v>
              </c:pt>
              <c:pt idx="5">
                <c:v>0.10281015932559967</c:v>
              </c:pt>
              <c:pt idx="6">
                <c:v>6.3184395432472229E-2</c:v>
              </c:pt>
              <c:pt idx="7">
                <c:v>8.0691434442996979E-2</c:v>
              </c:pt>
              <c:pt idx="8">
                <c:v>6.6147617995738983E-2</c:v>
              </c:pt>
              <c:pt idx="9">
                <c:v>0.20858992636203766</c:v>
              </c:pt>
              <c:pt idx="10">
                <c:v>9.9985271692276001E-2</c:v>
              </c:pt>
              <c:pt idx="11">
                <c:v>6.3507869839668274E-2</c:v>
              </c:pt>
              <c:pt idx="12">
                <c:v>0.10645557940006256</c:v>
              </c:pt>
              <c:pt idx="13">
                <c:v>0.18504102528095245</c:v>
              </c:pt>
              <c:pt idx="14">
                <c:v>0.17102654278278351</c:v>
              </c:pt>
              <c:pt idx="15">
                <c:v>0.16890691220760345</c:v>
              </c:pt>
              <c:pt idx="16">
                <c:v>0.11950201541185379</c:v>
              </c:pt>
              <c:pt idx="17">
                <c:v>1.9615277647972107E-2</c:v>
              </c:pt>
              <c:pt idx="18">
                <c:v>2.1328136324882507E-2</c:v>
              </c:pt>
              <c:pt idx="19">
                <c:v>0.20261907577514648</c:v>
              </c:pt>
              <c:pt idx="20">
                <c:v>0.18992820382118225</c:v>
              </c:pt>
              <c:pt idx="21">
                <c:v>0.20027975738048553</c:v>
              </c:pt>
              <c:pt idx="22">
                <c:v>0.17391806840896606</c:v>
              </c:pt>
              <c:pt idx="23">
                <c:v>0.18431469798088074</c:v>
              </c:pt>
              <c:pt idx="24">
                <c:v>0.20138852298259735</c:v>
              </c:pt>
              <c:pt idx="25">
                <c:v>0.13683496415615082</c:v>
              </c:pt>
              <c:pt idx="26">
                <c:v>0.34799712896347046</c:v>
              </c:pt>
              <c:pt idx="27">
                <c:v>0.18386638164520264</c:v>
              </c:pt>
              <c:pt idx="28">
                <c:v>0.20214357972145081</c:v>
              </c:pt>
              <c:pt idx="29">
                <c:v>0.12840931117534637</c:v>
              </c:pt>
              <c:pt idx="30">
                <c:v>0.24487981200218201</c:v>
              </c:pt>
              <c:pt idx="31">
                <c:v>0.14682702720165253</c:v>
              </c:pt>
              <c:pt idx="32">
                <c:v>5.9273984283208847E-2</c:v>
              </c:pt>
              <c:pt idx="33">
                <c:v>0.22816057503223419</c:v>
              </c:pt>
              <c:pt idx="34">
                <c:v>0.18949480354785919</c:v>
              </c:pt>
              <c:pt idx="35">
                <c:v>0.17702800035476685</c:v>
              </c:pt>
              <c:pt idx="36">
                <c:v>0.14431694149971008</c:v>
              </c:pt>
              <c:pt idx="37">
                <c:v>0.21145385503768921</c:v>
              </c:pt>
              <c:pt idx="38">
                <c:v>0.18960513174533844</c:v>
              </c:pt>
              <c:pt idx="39">
                <c:v>0.14376774430274963</c:v>
              </c:pt>
              <c:pt idx="40">
                <c:v>0.21947012841701508</c:v>
              </c:pt>
              <c:pt idx="41">
                <c:v>0.13130316138267517</c:v>
              </c:pt>
              <c:pt idx="42">
                <c:v>0.14798800647258759</c:v>
              </c:pt>
              <c:pt idx="43">
                <c:v>9.8598718643188477E-2</c:v>
              </c:pt>
              <c:pt idx="44">
                <c:v>0.37543323636054993</c:v>
              </c:pt>
              <c:pt idx="45">
                <c:v>0.18660189211368561</c:v>
              </c:pt>
              <c:pt idx="46">
                <c:v>0.15464015305042267</c:v>
              </c:pt>
              <c:pt idx="47">
                <c:v>0.20785187184810638</c:v>
              </c:pt>
              <c:pt idx="48">
                <c:v>0.13909140229225159</c:v>
              </c:pt>
              <c:pt idx="49">
                <c:v>0.26294597983360291</c:v>
              </c:pt>
              <c:pt idx="50">
                <c:v>0.30631640553474426</c:v>
              </c:pt>
              <c:pt idx="51">
                <c:v>0.22203582525253296</c:v>
              </c:pt>
              <c:pt idx="52">
                <c:v>7.1463152766227722E-2</c:v>
              </c:pt>
              <c:pt idx="53">
                <c:v>0.1726682186126709</c:v>
              </c:pt>
              <c:pt idx="54">
                <c:v>0.12644036114215851</c:v>
              </c:pt>
              <c:pt idx="55">
                <c:v>7.7866792678833008E-2</c:v>
              </c:pt>
              <c:pt idx="56">
                <c:v>0.30779772996902466</c:v>
              </c:pt>
              <c:pt idx="57">
                <c:v>8.6316034197807312E-2</c:v>
              </c:pt>
              <c:pt idx="58">
                <c:v>0.20238137245178223</c:v>
              </c:pt>
              <c:pt idx="59">
                <c:v>0.13836447894573212</c:v>
              </c:pt>
              <c:pt idx="60">
                <c:v>8.8289320468902588E-2</c:v>
              </c:pt>
              <c:pt idx="61">
                <c:v>0.12216492742300034</c:v>
              </c:pt>
              <c:pt idx="62">
                <c:v>0.13736894726753235</c:v>
              </c:pt>
              <c:pt idx="63">
                <c:v>0.18973889946937561</c:v>
              </c:pt>
              <c:pt idx="64">
                <c:v>7.101767510175705E-2</c:v>
              </c:pt>
              <c:pt idx="65">
                <c:v>0.17470046877861023</c:v>
              </c:pt>
              <c:pt idx="66">
                <c:v>0.16748455166816711</c:v>
              </c:pt>
              <c:pt idx="67">
                <c:v>0.23826970160007477</c:v>
              </c:pt>
              <c:pt idx="68">
                <c:v>0.31980660557746887</c:v>
              </c:pt>
              <c:pt idx="69">
                <c:v>0.23270982503890991</c:v>
              </c:pt>
              <c:pt idx="70">
                <c:v>2.1645735949277878E-2</c:v>
              </c:pt>
              <c:pt idx="71">
                <c:v>0.19096015393733978</c:v>
              </c:pt>
              <c:pt idx="72">
                <c:v>0.27037835121154785</c:v>
              </c:pt>
              <c:pt idx="73">
                <c:v>0.28416603803634644</c:v>
              </c:pt>
              <c:pt idx="74">
                <c:v>2.2688331082463264E-2</c:v>
              </c:pt>
              <c:pt idx="75">
                <c:v>0.22913992404937744</c:v>
              </c:pt>
              <c:pt idx="76">
                <c:v>0.16186664998531342</c:v>
              </c:pt>
              <c:pt idx="77">
                <c:v>0.12716379761695862</c:v>
              </c:pt>
              <c:pt idx="78">
                <c:v>0.15760111808776855</c:v>
              </c:pt>
              <c:pt idx="79">
                <c:v>0.72186946868896484</c:v>
              </c:pt>
              <c:pt idx="80">
                <c:v>9.6768446266651154E-2</c:v>
              </c:pt>
              <c:pt idx="81">
                <c:v>0.17176319658756256</c:v>
              </c:pt>
              <c:pt idx="82">
                <c:v>0.16291961073875427</c:v>
              </c:pt>
              <c:pt idx="83">
                <c:v>0.22284956276416779</c:v>
              </c:pt>
              <c:pt idx="84">
                <c:v>0.37699988484382629</c:v>
              </c:pt>
              <c:pt idx="85">
                <c:v>0.23635272681713104</c:v>
              </c:pt>
              <c:pt idx="86">
                <c:v>0.14846231043338776</c:v>
              </c:pt>
              <c:pt idx="87">
                <c:v>0.26823276281356812</c:v>
              </c:pt>
              <c:pt idx="88">
                <c:v>0.10195586830377579</c:v>
              </c:pt>
              <c:pt idx="89">
                <c:v>0.73299157619476318</c:v>
              </c:pt>
            </c:numLit>
          </c:val>
          <c:extLst>
            <c:ext xmlns:c16="http://schemas.microsoft.com/office/drawing/2014/chart" uri="{C3380CC4-5D6E-409C-BE32-E72D297353CC}">
              <c16:uniqueId val="{000004F2-3352-4639-8B7F-A8D4DE0270A0}"/>
            </c:ext>
          </c:extLst>
        </c:ser>
        <c:dLbls>
          <c:showLegendKey val="0"/>
          <c:showVal val="0"/>
          <c:showCatName val="0"/>
          <c:showSerName val="0"/>
          <c:showPercent val="0"/>
          <c:showBubbleSize val="0"/>
        </c:dLbls>
        <c:gapWidth val="75"/>
        <c:overlap val="100"/>
        <c:axId val="252454400"/>
        <c:axId val="252455936"/>
      </c:barChart>
      <c:catAx>
        <c:axId val="252454400"/>
        <c:scaling>
          <c:orientation val="minMax"/>
        </c:scaling>
        <c:delete val="0"/>
        <c:axPos val="b"/>
        <c:numFmt formatCode="General" sourceLinked="0"/>
        <c:majorTickMark val="none"/>
        <c:minorTickMark val="none"/>
        <c:tickLblPos val="nextTo"/>
        <c:crossAx val="252455936"/>
        <c:crosses val="autoZero"/>
        <c:auto val="1"/>
        <c:lblAlgn val="ctr"/>
        <c:lblOffset val="100"/>
        <c:tickLblSkip val="1"/>
        <c:noMultiLvlLbl val="0"/>
      </c:catAx>
      <c:valAx>
        <c:axId val="252455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52454400"/>
        <c:crosses val="autoZero"/>
        <c:crossBetween val="between"/>
      </c:valAx>
    </c:plotArea>
    <c:legend>
      <c:legendPos val="t"/>
      <c:layout>
        <c:manualLayout>
          <c:xMode val="edge"/>
          <c:yMode val="edge"/>
          <c:x val="6.1797752808988762E-2"/>
          <c:y val="4.8780487804878049E-3"/>
          <c:w val="0.7471910112359551"/>
          <c:h val="2.4390243902439025E-2"/>
        </c:manualLayout>
      </c:layout>
      <c:overlay val="0"/>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latin typeface="Abadi ExtraLight" panose="020B0204020104020204" pitchFamily="34" charset="0"/>
        </a:defRPr>
      </a:pPr>
      <a:endParaRPr lang="fi-FI"/>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0121826063876847E-2"/>
          <c:y val="4.3605284910277056E-2"/>
          <c:w val="0.97987819629879325"/>
          <c:h val="0.94102885821831872"/>
        </c:manualLayout>
      </c:layout>
      <c:barChart>
        <c:barDir val="col"/>
        <c:grouping val="stacked"/>
        <c:varyColors val="0"/>
        <c:ser>
          <c:idx val="0"/>
          <c:order val="0"/>
          <c:tx>
            <c:v>Kaukolämpö</c:v>
          </c:tx>
          <c:spPr>
            <a:solidFill>
              <a:srgbClr val="00CCCC"/>
            </a:solidFill>
          </c:spPr>
          <c:invertIfNegative val="0"/>
          <c:dPt>
            <c:idx val="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1-C354-4758-9125-6CAF081B6F90}"/>
              </c:ext>
            </c:extLst>
          </c:dPt>
          <c:dPt>
            <c:idx val="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3-C354-4758-9125-6CAF081B6F90}"/>
              </c:ext>
            </c:extLst>
          </c:dPt>
          <c:dPt>
            <c:idx val="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5-C354-4758-9125-6CAF081B6F90}"/>
              </c:ext>
            </c:extLst>
          </c:dPt>
          <c:dPt>
            <c:idx val="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7-C354-4758-9125-6CAF081B6F90}"/>
              </c:ext>
            </c:extLst>
          </c:dPt>
          <c:dPt>
            <c:idx val="4"/>
            <c:invertIfNegative val="0"/>
            <c:bubble3D val="0"/>
            <c:spPr>
              <a:solidFill>
                <a:srgbClr val="00CCCC"/>
              </a:solidFill>
              <a:ln w="25400">
                <a:solidFill>
                  <a:srgbClr val="000000"/>
                </a:solidFill>
                <a:prstDash val="solid"/>
              </a:ln>
            </c:spPr>
            <c:extLst>
              <c:ext xmlns:c16="http://schemas.microsoft.com/office/drawing/2014/chart" uri="{C3380CC4-5D6E-409C-BE32-E72D297353CC}">
                <c16:uniqueId val="{00000009-C354-4758-9125-6CAF081B6F90}"/>
              </c:ext>
            </c:extLst>
          </c:dPt>
          <c:dPt>
            <c:idx val="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B-C354-4758-9125-6CAF081B6F90}"/>
              </c:ext>
            </c:extLst>
          </c:dPt>
          <c:dPt>
            <c:idx val="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D-C354-4758-9125-6CAF081B6F90}"/>
              </c:ext>
            </c:extLst>
          </c:dPt>
          <c:dPt>
            <c:idx val="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F-C354-4758-9125-6CAF081B6F90}"/>
              </c:ext>
            </c:extLst>
          </c:dPt>
          <c:dPt>
            <c:idx val="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1-C354-4758-9125-6CAF081B6F90}"/>
              </c:ext>
            </c:extLst>
          </c:dPt>
          <c:dPt>
            <c:idx val="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3-C354-4758-9125-6CAF081B6F90}"/>
              </c:ext>
            </c:extLst>
          </c:dPt>
          <c:dPt>
            <c:idx val="1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5-C354-4758-9125-6CAF081B6F90}"/>
              </c:ext>
            </c:extLst>
          </c:dPt>
          <c:dPt>
            <c:idx val="1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7-C354-4758-9125-6CAF081B6F90}"/>
              </c:ext>
            </c:extLst>
          </c:dPt>
          <c:dPt>
            <c:idx val="1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9-C354-4758-9125-6CAF081B6F90}"/>
              </c:ext>
            </c:extLst>
          </c:dPt>
          <c:dPt>
            <c:idx val="1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B-C354-4758-9125-6CAF081B6F90}"/>
              </c:ext>
            </c:extLst>
          </c:dPt>
          <c:dPt>
            <c:idx val="1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D-C354-4758-9125-6CAF081B6F90}"/>
              </c:ext>
            </c:extLst>
          </c:dPt>
          <c:dPt>
            <c:idx val="1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F-C354-4758-9125-6CAF081B6F90}"/>
              </c:ext>
            </c:extLst>
          </c:dPt>
          <c:dPt>
            <c:idx val="1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1-C354-4758-9125-6CAF081B6F90}"/>
              </c:ext>
            </c:extLst>
          </c:dPt>
          <c:dPt>
            <c:idx val="1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3-C354-4758-9125-6CAF081B6F90}"/>
              </c:ext>
            </c:extLst>
          </c:dPt>
          <c:dPt>
            <c:idx val="1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5-C354-4758-9125-6CAF081B6F90}"/>
              </c:ext>
            </c:extLst>
          </c:dPt>
          <c:dPt>
            <c:idx val="1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7-C354-4758-9125-6CAF081B6F90}"/>
              </c:ext>
            </c:extLst>
          </c:dPt>
          <c:dPt>
            <c:idx val="2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9-C354-4758-9125-6CAF081B6F90}"/>
              </c:ext>
            </c:extLst>
          </c:dPt>
          <c:dPt>
            <c:idx val="2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B-C354-4758-9125-6CAF081B6F90}"/>
              </c:ext>
            </c:extLst>
          </c:dPt>
          <c:dPt>
            <c:idx val="2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D-C354-4758-9125-6CAF081B6F90}"/>
              </c:ext>
            </c:extLst>
          </c:dPt>
          <c:dPt>
            <c:idx val="2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F-C354-4758-9125-6CAF081B6F90}"/>
              </c:ext>
            </c:extLst>
          </c:dPt>
          <c:dPt>
            <c:idx val="2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1-C354-4758-9125-6CAF081B6F90}"/>
              </c:ext>
            </c:extLst>
          </c:dPt>
          <c:dPt>
            <c:idx val="2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3-C354-4758-9125-6CAF081B6F90}"/>
              </c:ext>
            </c:extLst>
          </c:dPt>
          <c:dPt>
            <c:idx val="2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5-C354-4758-9125-6CAF081B6F90}"/>
              </c:ext>
            </c:extLst>
          </c:dPt>
          <c:dPt>
            <c:idx val="2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7-C354-4758-9125-6CAF081B6F90}"/>
              </c:ext>
            </c:extLst>
          </c:dPt>
          <c:dPt>
            <c:idx val="2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9-C354-4758-9125-6CAF081B6F90}"/>
              </c:ext>
            </c:extLst>
          </c:dPt>
          <c:dPt>
            <c:idx val="2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B-C354-4758-9125-6CAF081B6F90}"/>
              </c:ext>
            </c:extLst>
          </c:dPt>
          <c:dPt>
            <c:idx val="3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D-C354-4758-9125-6CAF081B6F90}"/>
              </c:ext>
            </c:extLst>
          </c:dPt>
          <c:dPt>
            <c:idx val="3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F-C354-4758-9125-6CAF081B6F90}"/>
              </c:ext>
            </c:extLst>
          </c:dPt>
          <c:dPt>
            <c:idx val="3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1-C354-4758-9125-6CAF081B6F90}"/>
              </c:ext>
            </c:extLst>
          </c:dPt>
          <c:dPt>
            <c:idx val="3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3-C354-4758-9125-6CAF081B6F90}"/>
              </c:ext>
            </c:extLst>
          </c:dPt>
          <c:dPt>
            <c:idx val="3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5-C354-4758-9125-6CAF081B6F90}"/>
              </c:ext>
            </c:extLst>
          </c:dPt>
          <c:dPt>
            <c:idx val="3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7-C354-4758-9125-6CAF081B6F90}"/>
              </c:ext>
            </c:extLst>
          </c:dPt>
          <c:dPt>
            <c:idx val="3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9-C354-4758-9125-6CAF081B6F90}"/>
              </c:ext>
            </c:extLst>
          </c:dPt>
          <c:dPt>
            <c:idx val="3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B-C354-4758-9125-6CAF081B6F90}"/>
              </c:ext>
            </c:extLst>
          </c:dPt>
          <c:dPt>
            <c:idx val="3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D-C354-4758-9125-6CAF081B6F90}"/>
              </c:ext>
            </c:extLst>
          </c:dPt>
          <c:dPt>
            <c:idx val="3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F-C354-4758-9125-6CAF081B6F90}"/>
              </c:ext>
            </c:extLst>
          </c:dPt>
          <c:dPt>
            <c:idx val="4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1-C354-4758-9125-6CAF081B6F90}"/>
              </c:ext>
            </c:extLst>
          </c:dPt>
          <c:dPt>
            <c:idx val="4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3-C354-4758-9125-6CAF081B6F90}"/>
              </c:ext>
            </c:extLst>
          </c:dPt>
          <c:dPt>
            <c:idx val="4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5-C354-4758-9125-6CAF081B6F90}"/>
              </c:ext>
            </c:extLst>
          </c:dPt>
          <c:dPt>
            <c:idx val="4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7-C354-4758-9125-6CAF081B6F90}"/>
              </c:ext>
            </c:extLst>
          </c:dPt>
          <c:dPt>
            <c:idx val="4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9-C354-4758-9125-6CAF081B6F90}"/>
              </c:ext>
            </c:extLst>
          </c:dPt>
          <c:dPt>
            <c:idx val="4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B-C354-4758-9125-6CAF081B6F90}"/>
              </c:ext>
            </c:extLst>
          </c:dPt>
          <c:dPt>
            <c:idx val="4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D-C354-4758-9125-6CAF081B6F90}"/>
              </c:ext>
            </c:extLst>
          </c:dPt>
          <c:dPt>
            <c:idx val="4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F-C354-4758-9125-6CAF081B6F90}"/>
              </c:ext>
            </c:extLst>
          </c:dPt>
          <c:dPt>
            <c:idx val="4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1-C354-4758-9125-6CAF081B6F90}"/>
              </c:ext>
            </c:extLst>
          </c:dPt>
          <c:dPt>
            <c:idx val="4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3-C354-4758-9125-6CAF081B6F90}"/>
              </c:ext>
            </c:extLst>
          </c:dPt>
          <c:dPt>
            <c:idx val="5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5-C354-4758-9125-6CAF081B6F90}"/>
              </c:ext>
            </c:extLst>
          </c:dPt>
          <c:dPt>
            <c:idx val="5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7-C354-4758-9125-6CAF081B6F90}"/>
              </c:ext>
            </c:extLst>
          </c:dPt>
          <c:dPt>
            <c:idx val="5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9-C354-4758-9125-6CAF081B6F90}"/>
              </c:ext>
            </c:extLst>
          </c:dPt>
          <c:dPt>
            <c:idx val="5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B-C354-4758-9125-6CAF081B6F90}"/>
              </c:ext>
            </c:extLst>
          </c:dPt>
          <c:dPt>
            <c:idx val="5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D-C354-4758-9125-6CAF081B6F90}"/>
              </c:ext>
            </c:extLst>
          </c:dPt>
          <c:dPt>
            <c:idx val="5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F-C354-4758-9125-6CAF081B6F90}"/>
              </c:ext>
            </c:extLst>
          </c:dPt>
          <c:dPt>
            <c:idx val="5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1-C354-4758-9125-6CAF081B6F90}"/>
              </c:ext>
            </c:extLst>
          </c:dPt>
          <c:dPt>
            <c:idx val="5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3-C354-4758-9125-6CAF081B6F90}"/>
              </c:ext>
            </c:extLst>
          </c:dPt>
          <c:dPt>
            <c:idx val="5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5-C354-4758-9125-6CAF081B6F90}"/>
              </c:ext>
            </c:extLst>
          </c:dPt>
          <c:dPt>
            <c:idx val="5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7-C354-4758-9125-6CAF081B6F90}"/>
              </c:ext>
            </c:extLst>
          </c:dPt>
          <c:dPt>
            <c:idx val="6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9-C354-4758-9125-6CAF081B6F90}"/>
              </c:ext>
            </c:extLst>
          </c:dPt>
          <c:dPt>
            <c:idx val="6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B-C354-4758-9125-6CAF081B6F90}"/>
              </c:ext>
            </c:extLst>
          </c:dPt>
          <c:dPt>
            <c:idx val="6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D-C354-4758-9125-6CAF081B6F90}"/>
              </c:ext>
            </c:extLst>
          </c:dPt>
          <c:dPt>
            <c:idx val="6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F-C354-4758-9125-6CAF081B6F90}"/>
              </c:ext>
            </c:extLst>
          </c:dPt>
          <c:dPt>
            <c:idx val="6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1-C354-4758-9125-6CAF081B6F90}"/>
              </c:ext>
            </c:extLst>
          </c:dPt>
          <c:dPt>
            <c:idx val="6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3-C354-4758-9125-6CAF081B6F90}"/>
              </c:ext>
            </c:extLst>
          </c:dPt>
          <c:dPt>
            <c:idx val="6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5-C354-4758-9125-6CAF081B6F90}"/>
              </c:ext>
            </c:extLst>
          </c:dPt>
          <c:dPt>
            <c:idx val="6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7-C354-4758-9125-6CAF081B6F90}"/>
              </c:ext>
            </c:extLst>
          </c:dPt>
          <c:dPt>
            <c:idx val="6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9-C354-4758-9125-6CAF081B6F90}"/>
              </c:ext>
            </c:extLst>
          </c:dPt>
          <c:dPt>
            <c:idx val="6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B-C354-4758-9125-6CAF081B6F90}"/>
              </c:ext>
            </c:extLst>
          </c:dPt>
          <c:dPt>
            <c:idx val="7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D-C354-4758-9125-6CAF081B6F90}"/>
              </c:ext>
            </c:extLst>
          </c:dPt>
          <c:dPt>
            <c:idx val="7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F-C354-4758-9125-6CAF081B6F90}"/>
              </c:ext>
            </c:extLst>
          </c:dPt>
          <c:dPt>
            <c:idx val="7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1-C354-4758-9125-6CAF081B6F90}"/>
              </c:ext>
            </c:extLst>
          </c:dPt>
          <c:dPt>
            <c:idx val="7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3-C354-4758-9125-6CAF081B6F90}"/>
              </c:ext>
            </c:extLst>
          </c:dPt>
          <c:dPt>
            <c:idx val="7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5-C354-4758-9125-6CAF081B6F90}"/>
              </c:ext>
            </c:extLst>
          </c:dPt>
          <c:dPt>
            <c:idx val="7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7-C354-4758-9125-6CAF081B6F90}"/>
              </c:ext>
            </c:extLst>
          </c:dPt>
          <c:dPt>
            <c:idx val="7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9-C354-4758-9125-6CAF081B6F90}"/>
              </c:ext>
            </c:extLst>
          </c:dPt>
          <c:dPt>
            <c:idx val="7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B-C354-4758-9125-6CAF081B6F90}"/>
              </c:ext>
            </c:extLst>
          </c:dPt>
          <c:dPt>
            <c:idx val="7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D-C354-4758-9125-6CAF081B6F90}"/>
              </c:ext>
            </c:extLst>
          </c:dPt>
          <c:dPt>
            <c:idx val="7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F-C354-4758-9125-6CAF081B6F90}"/>
              </c:ext>
            </c:extLst>
          </c:dPt>
          <c:dPt>
            <c:idx val="8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1-C354-4758-9125-6CAF081B6F90}"/>
              </c:ext>
            </c:extLst>
          </c:dPt>
          <c:dPt>
            <c:idx val="8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3-C354-4758-9125-6CAF081B6F90}"/>
              </c:ext>
            </c:extLst>
          </c:dPt>
          <c:dPt>
            <c:idx val="8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5-C354-4758-9125-6CAF081B6F90}"/>
              </c:ext>
            </c:extLst>
          </c:dPt>
          <c:dPt>
            <c:idx val="8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7-C354-4758-9125-6CAF081B6F90}"/>
              </c:ext>
            </c:extLst>
          </c:dPt>
          <c:dPt>
            <c:idx val="8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9-C354-4758-9125-6CAF081B6F90}"/>
              </c:ext>
            </c:extLst>
          </c:dPt>
          <c:dPt>
            <c:idx val="8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B-C354-4758-9125-6CAF081B6F90}"/>
              </c:ext>
            </c:extLst>
          </c:dPt>
          <c:dPt>
            <c:idx val="8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D-C354-4758-9125-6CAF081B6F90}"/>
              </c:ext>
            </c:extLst>
          </c:dPt>
          <c:dPt>
            <c:idx val="8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F-C354-4758-9125-6CAF081B6F90}"/>
              </c:ext>
            </c:extLst>
          </c:dPt>
          <c:dPt>
            <c:idx val="8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B1-C354-4758-9125-6CAF081B6F90}"/>
              </c:ext>
            </c:extLst>
          </c:dPt>
          <c:dPt>
            <c:idx val="8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B3-C354-4758-9125-6CAF081B6F90}"/>
              </c:ext>
            </c:extLst>
          </c:dPt>
          <c:cat>
            <c:strLit>
              <c:ptCount val="90"/>
              <c:pt idx="0">
                <c:v>Kemiönsaari</c:v>
              </c:pt>
              <c:pt idx="1">
                <c:v>Pornainen</c:v>
              </c:pt>
              <c:pt idx="2">
                <c:v>Turku</c:v>
              </c:pt>
              <c:pt idx="3">
                <c:v>Nurmijärvi</c:v>
              </c:pt>
              <c:pt idx="4">
                <c:v>Rusko</c:v>
              </c:pt>
              <c:pt idx="5">
                <c:v>Paimio</c:v>
              </c:pt>
              <c:pt idx="6">
                <c:v>Naantali</c:v>
              </c:pt>
              <c:pt idx="7">
                <c:v>Suomussalmi</c:v>
              </c:pt>
              <c:pt idx="8">
                <c:v>Masku</c:v>
              </c:pt>
              <c:pt idx="9">
                <c:v>Nokia</c:v>
              </c:pt>
              <c:pt idx="10">
                <c:v>Kerava</c:v>
              </c:pt>
              <c:pt idx="11">
                <c:v>Kaarina</c:v>
              </c:pt>
              <c:pt idx="12">
                <c:v>Raisio</c:v>
              </c:pt>
              <c:pt idx="13">
                <c:v>Sauvo</c:v>
              </c:pt>
              <c:pt idx="14">
                <c:v>Oulu</c:v>
              </c:pt>
              <c:pt idx="15">
                <c:v>Nousiainen</c:v>
              </c:pt>
              <c:pt idx="16">
                <c:v>Mynämäki</c:v>
              </c:pt>
              <c:pt idx="17">
                <c:v>Järvenpää</c:v>
              </c:pt>
              <c:pt idx="18">
                <c:v>Kirkkonummi</c:v>
              </c:pt>
              <c:pt idx="19">
                <c:v>Joensuu</c:v>
              </c:pt>
              <c:pt idx="20">
                <c:v>Espoo</c:v>
              </c:pt>
              <c:pt idx="21">
                <c:v>Kuhmoinen</c:v>
              </c:pt>
              <c:pt idx="22">
                <c:v>Lappeenranta</c:v>
              </c:pt>
              <c:pt idx="23">
                <c:v>Uusikaupunki</c:v>
              </c:pt>
              <c:pt idx="24">
                <c:v>Hämeenlinna</c:v>
              </c:pt>
              <c:pt idx="25">
                <c:v>Hämeenkyrö</c:v>
              </c:pt>
              <c:pt idx="26">
                <c:v>Aura</c:v>
              </c:pt>
              <c:pt idx="27">
                <c:v>Vihti</c:v>
              </c:pt>
              <c:pt idx="28">
                <c:v>Janakkala</c:v>
              </c:pt>
              <c:pt idx="29">
                <c:v>Savonlinna</c:v>
              </c:pt>
              <c:pt idx="30">
                <c:v>Lieto</c:v>
              </c:pt>
              <c:pt idx="31">
                <c:v>Mikkeli</c:v>
              </c:pt>
              <c:pt idx="32">
                <c:v>Parainen</c:v>
              </c:pt>
              <c:pt idx="33">
                <c:v>Somero</c:v>
              </c:pt>
              <c:pt idx="34">
                <c:v>Orivesi</c:v>
              </c:pt>
              <c:pt idx="35">
                <c:v>Hollola</c:v>
              </c:pt>
              <c:pt idx="36">
                <c:v>Mäntsälä</c:v>
              </c:pt>
              <c:pt idx="37">
                <c:v>Ylöjärvi</c:v>
              </c:pt>
              <c:pt idx="38">
                <c:v>Kauniainen</c:v>
              </c:pt>
              <c:pt idx="39">
                <c:v>Loviisa</c:v>
              </c:pt>
              <c:pt idx="40">
                <c:v>Kuopio</c:v>
              </c:pt>
              <c:pt idx="41">
                <c:v>Imatra</c:v>
              </c:pt>
              <c:pt idx="42">
                <c:v>Tampere</c:v>
              </c:pt>
              <c:pt idx="43">
                <c:v>Kangasala</c:v>
              </c:pt>
              <c:pt idx="44">
                <c:v>Laitila</c:v>
              </c:pt>
              <c:pt idx="45">
                <c:v>Ylivieska</c:v>
              </c:pt>
              <c:pt idx="46">
                <c:v>Hausjärvi</c:v>
              </c:pt>
              <c:pt idx="47">
                <c:v>Lahti</c:v>
              </c:pt>
              <c:pt idx="48">
                <c:v>Jokioinen</c:v>
              </c:pt>
              <c:pt idx="49">
                <c:v>Ilomantsi</c:v>
              </c:pt>
              <c:pt idx="50">
                <c:v>Jyväskylä</c:v>
              </c:pt>
              <c:pt idx="51">
                <c:v>Sastamala</c:v>
              </c:pt>
              <c:pt idx="52">
                <c:v>Lempäälä</c:v>
              </c:pt>
              <c:pt idx="53">
                <c:v>Äänekoski</c:v>
              </c:pt>
              <c:pt idx="54">
                <c:v>Luumäki</c:v>
              </c:pt>
              <c:pt idx="55">
                <c:v>Punkalaidun</c:v>
              </c:pt>
              <c:pt idx="56">
                <c:v>Lohja</c:v>
              </c:pt>
              <c:pt idx="57">
                <c:v>Kajaani</c:v>
              </c:pt>
              <c:pt idx="58">
                <c:v>Pirkkala</c:v>
              </c:pt>
              <c:pt idx="59">
                <c:v>Lapua</c:v>
              </c:pt>
              <c:pt idx="60">
                <c:v>Orimattila</c:v>
              </c:pt>
              <c:pt idx="61">
                <c:v>Tuusula</c:v>
              </c:pt>
              <c:pt idx="62">
                <c:v>Loimaa</c:v>
              </c:pt>
              <c:pt idx="63">
                <c:v>Iisalmi</c:v>
              </c:pt>
              <c:pt idx="64">
                <c:v>Kemi</c:v>
              </c:pt>
              <c:pt idx="65">
                <c:v>Rovaniemi</c:v>
              </c:pt>
              <c:pt idx="66">
                <c:v>Ikaalinen</c:v>
              </c:pt>
              <c:pt idx="67">
                <c:v>Kouvola</c:v>
              </c:pt>
              <c:pt idx="68">
                <c:v>Hamina</c:v>
              </c:pt>
              <c:pt idx="69">
                <c:v>Oripää</c:v>
              </c:pt>
              <c:pt idx="70">
                <c:v>Kokkola</c:v>
              </c:pt>
              <c:pt idx="71">
                <c:v>Vaasa</c:v>
              </c:pt>
              <c:pt idx="72">
                <c:v>Sipoo</c:v>
              </c:pt>
              <c:pt idx="73">
                <c:v>Seinäjoki</c:v>
              </c:pt>
              <c:pt idx="74">
                <c:v>Rauma</c:v>
              </c:pt>
              <c:pt idx="75">
                <c:v>Ilmajoki</c:v>
              </c:pt>
              <c:pt idx="76">
                <c:v>Forssa</c:v>
              </c:pt>
              <c:pt idx="77">
                <c:v>Vantaa</c:v>
              </c:pt>
              <c:pt idx="78">
                <c:v>Hyvinkää</c:v>
              </c:pt>
              <c:pt idx="79">
                <c:v>Salo</c:v>
              </c:pt>
              <c:pt idx="80">
                <c:v>Helsinki</c:v>
              </c:pt>
              <c:pt idx="81">
                <c:v>Hanko</c:v>
              </c:pt>
              <c:pt idx="82">
                <c:v>Heinola</c:v>
              </c:pt>
              <c:pt idx="83">
                <c:v>Kotka</c:v>
              </c:pt>
              <c:pt idx="84">
                <c:v>Riihimäki</c:v>
              </c:pt>
              <c:pt idx="85">
                <c:v>Padasjoki</c:v>
              </c:pt>
              <c:pt idx="86">
                <c:v>Suonenjoki</c:v>
              </c:pt>
              <c:pt idx="87">
                <c:v>Iitti</c:v>
              </c:pt>
              <c:pt idx="88">
                <c:v>Karkkila</c:v>
              </c:pt>
              <c:pt idx="89">
                <c:v>Varkaus</c:v>
              </c:pt>
            </c:strLit>
          </c:cat>
          <c:val>
            <c:numLit>
              <c:formatCode>General</c:formatCode>
              <c:ptCount val="90"/>
              <c:pt idx="0">
                <c:v>3.3296216279268265E-2</c:v>
              </c:pt>
              <c:pt idx="1">
                <c:v>8.800555020570755E-3</c:v>
              </c:pt>
              <c:pt idx="2">
                <c:v>0.27093759179115295</c:v>
              </c:pt>
              <c:pt idx="3">
                <c:v>3.8455717265605927E-2</c:v>
              </c:pt>
              <c:pt idx="4">
                <c:v>3.5660350695252419E-3</c:v>
              </c:pt>
              <c:pt idx="5">
                <c:v>9.3258112668991089E-2</c:v>
              </c:pt>
              <c:pt idx="6">
                <c:v>0.16447451710700989</c:v>
              </c:pt>
              <c:pt idx="7">
                <c:v>2.517152763903141E-2</c:v>
              </c:pt>
              <c:pt idx="8">
                <c:v>1.8066110787913203E-3</c:v>
              </c:pt>
              <c:pt idx="9">
                <c:v>0.12421166151762009</c:v>
              </c:pt>
              <c:pt idx="10">
                <c:v>0.28887990117073059</c:v>
              </c:pt>
              <c:pt idx="11">
                <c:v>0.10809178650379181</c:v>
              </c:pt>
              <c:pt idx="12">
                <c:v>0.24941396713256836</c:v>
              </c:pt>
              <c:pt idx="13">
                <c:v>0</c:v>
              </c:pt>
              <c:pt idx="14">
                <c:v>0.37256959080696106</c:v>
              </c:pt>
              <c:pt idx="15">
                <c:v>2.4283444508910179E-2</c:v>
              </c:pt>
              <c:pt idx="16">
                <c:v>0.1500493586063385</c:v>
              </c:pt>
              <c:pt idx="17">
                <c:v>0.33417350053787231</c:v>
              </c:pt>
              <c:pt idx="18">
                <c:v>0.28657367825508118</c:v>
              </c:pt>
              <c:pt idx="19">
                <c:v>0.33708468079566956</c:v>
              </c:pt>
              <c:pt idx="20">
                <c:v>0.46284657716751099</c:v>
              </c:pt>
              <c:pt idx="21">
                <c:v>1.0814287699759007E-2</c:v>
              </c:pt>
              <c:pt idx="22">
                <c:v>0.29150876402854919</c:v>
              </c:pt>
              <c:pt idx="23">
                <c:v>7.3985382914543152E-3</c:v>
              </c:pt>
              <c:pt idx="24">
                <c:v>0.24121306836605072</c:v>
              </c:pt>
              <c:pt idx="25">
                <c:v>0.11588912457227707</c:v>
              </c:pt>
              <c:pt idx="26">
                <c:v>8.7054604664444923E-3</c:v>
              </c:pt>
              <c:pt idx="27">
                <c:v>0.1060291975736618</c:v>
              </c:pt>
              <c:pt idx="28">
                <c:v>8.5053898394107819E-2</c:v>
              </c:pt>
              <c:pt idx="29">
                <c:v>0.13829247653484344</c:v>
              </c:pt>
              <c:pt idx="30">
                <c:v>9.8651163280010223E-2</c:v>
              </c:pt>
              <c:pt idx="31">
                <c:v>0.31841129064559937</c:v>
              </c:pt>
              <c:pt idx="32">
                <c:v>4.9188897013664246E-2</c:v>
              </c:pt>
              <c:pt idx="33">
                <c:v>1.4107591472566128E-2</c:v>
              </c:pt>
              <c:pt idx="34">
                <c:v>0.12231924384832382</c:v>
              </c:pt>
              <c:pt idx="35">
                <c:v>0.1973855048418045</c:v>
              </c:pt>
              <c:pt idx="36">
                <c:v>0.11266080290079117</c:v>
              </c:pt>
              <c:pt idx="37">
                <c:v>0.24064728617668152</c:v>
              </c:pt>
              <c:pt idx="38">
                <c:v>0.50888240337371826</c:v>
              </c:pt>
              <c:pt idx="39">
                <c:v>2.982405386865139E-2</c:v>
              </c:pt>
              <c:pt idx="40">
                <c:v>0.49645692110061646</c:v>
              </c:pt>
              <c:pt idx="41">
                <c:v>2.0824328064918518E-2</c:v>
              </c:pt>
              <c:pt idx="42">
                <c:v>0.54926985502243042</c:v>
              </c:pt>
              <c:pt idx="43">
                <c:v>0.19661757349967957</c:v>
              </c:pt>
              <c:pt idx="44">
                <c:v>3.5904824733734131E-2</c:v>
              </c:pt>
              <c:pt idx="45">
                <c:v>0.23901039361953735</c:v>
              </c:pt>
              <c:pt idx="46">
                <c:v>3.3688221126794815E-2</c:v>
              </c:pt>
              <c:pt idx="47">
                <c:v>0.49847668409347534</c:v>
              </c:pt>
              <c:pt idx="48">
                <c:v>0.13202826678752899</c:v>
              </c:pt>
              <c:pt idx="49">
                <c:v>0.32973074913024902</c:v>
              </c:pt>
              <c:pt idx="50">
                <c:v>0.55188286304473877</c:v>
              </c:pt>
              <c:pt idx="51">
                <c:v>8.9340038597583771E-2</c:v>
              </c:pt>
              <c:pt idx="52">
                <c:v>0.28166228532791138</c:v>
              </c:pt>
              <c:pt idx="53">
                <c:v>0.19280542433261871</c:v>
              </c:pt>
              <c:pt idx="54">
                <c:v>1.2238473631441593E-2</c:v>
              </c:pt>
              <c:pt idx="55">
                <c:v>1.8524462357163429E-3</c:v>
              </c:pt>
              <c:pt idx="56">
                <c:v>0.2182135134935379</c:v>
              </c:pt>
              <c:pt idx="57">
                <c:v>0.52006304264068604</c:v>
              </c:pt>
              <c:pt idx="58">
                <c:v>0.42379966378211975</c:v>
              </c:pt>
              <c:pt idx="59">
                <c:v>0.32363238930702209</c:v>
              </c:pt>
              <c:pt idx="60">
                <c:v>0.16658763587474823</c:v>
              </c:pt>
              <c:pt idx="61">
                <c:v>0.39606764912605286</c:v>
              </c:pt>
              <c:pt idx="62">
                <c:v>3.8412753492593765E-2</c:v>
              </c:pt>
              <c:pt idx="63">
                <c:v>0.49937543272972107</c:v>
              </c:pt>
              <c:pt idx="64">
                <c:v>0.40528371930122375</c:v>
              </c:pt>
              <c:pt idx="65">
                <c:v>0.56991702318191528</c:v>
              </c:pt>
              <c:pt idx="66">
                <c:v>0.11597326397895813</c:v>
              </c:pt>
              <c:pt idx="67">
                <c:v>0.30115550756454468</c:v>
              </c:pt>
              <c:pt idx="68">
                <c:v>0.11638712882995605</c:v>
              </c:pt>
              <c:pt idx="69">
                <c:v>0.26352861523628235</c:v>
              </c:pt>
              <c:pt idx="70">
                <c:v>0.4798349142074585</c:v>
              </c:pt>
              <c:pt idx="71">
                <c:v>0.70276808738708496</c:v>
              </c:pt>
              <c:pt idx="72">
                <c:v>0.545970618724823</c:v>
              </c:pt>
              <c:pt idx="73">
                <c:v>0.59276247024536133</c:v>
              </c:pt>
              <c:pt idx="74">
                <c:v>0.51451128721237183</c:v>
              </c:pt>
              <c:pt idx="75">
                <c:v>0.50697231292724609</c:v>
              </c:pt>
              <c:pt idx="76">
                <c:v>0.51607155799865723</c:v>
              </c:pt>
              <c:pt idx="77">
                <c:v>1.0024322271347046</c:v>
              </c:pt>
              <c:pt idx="78">
                <c:v>0.91623824834823608</c:v>
              </c:pt>
              <c:pt idx="79">
                <c:v>0.61761718988418579</c:v>
              </c:pt>
              <c:pt idx="80">
                <c:v>1.1701580286026001</c:v>
              </c:pt>
              <c:pt idx="81">
                <c:v>0.19653497636318207</c:v>
              </c:pt>
              <c:pt idx="82">
                <c:v>0.80800074338912964</c:v>
              </c:pt>
              <c:pt idx="83">
                <c:v>0.90127432346343994</c:v>
              </c:pt>
              <c:pt idx="84">
                <c:v>1.0546834468841553</c:v>
              </c:pt>
              <c:pt idx="85">
                <c:v>1.0833367109298706</c:v>
              </c:pt>
              <c:pt idx="86">
                <c:v>1.1962666511535645</c:v>
              </c:pt>
              <c:pt idx="87">
                <c:v>1.3247302770614624</c:v>
              </c:pt>
              <c:pt idx="88">
                <c:v>1.5068693161010742</c:v>
              </c:pt>
              <c:pt idx="89">
                <c:v>1.5640748739242554</c:v>
              </c:pt>
            </c:numLit>
          </c:val>
          <c:extLst>
            <c:ext xmlns:c16="http://schemas.microsoft.com/office/drawing/2014/chart" uri="{C3380CC4-5D6E-409C-BE32-E72D297353CC}">
              <c16:uniqueId val="{000000B4-C354-4758-9125-6CAF081B6F90}"/>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6-C354-4758-9125-6CAF081B6F90}"/>
              </c:ext>
            </c:extLst>
          </c:dPt>
          <c:dPt>
            <c:idx val="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8-C354-4758-9125-6CAF081B6F90}"/>
              </c:ext>
            </c:extLst>
          </c:dPt>
          <c:dPt>
            <c:idx val="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A-C354-4758-9125-6CAF081B6F90}"/>
              </c:ext>
            </c:extLst>
          </c:dPt>
          <c:dPt>
            <c:idx val="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C-C354-4758-9125-6CAF081B6F90}"/>
              </c:ext>
            </c:extLst>
          </c:dPt>
          <c:dPt>
            <c:idx val="4"/>
            <c:invertIfNegative val="0"/>
            <c:bubble3D val="0"/>
            <c:spPr>
              <a:solidFill>
                <a:srgbClr val="66CC00"/>
              </a:solidFill>
              <a:ln w="25400">
                <a:solidFill>
                  <a:srgbClr val="000000"/>
                </a:solidFill>
                <a:prstDash val="solid"/>
              </a:ln>
            </c:spPr>
            <c:extLst>
              <c:ext xmlns:c16="http://schemas.microsoft.com/office/drawing/2014/chart" uri="{C3380CC4-5D6E-409C-BE32-E72D297353CC}">
                <c16:uniqueId val="{000000BE-C354-4758-9125-6CAF081B6F90}"/>
              </c:ext>
            </c:extLst>
          </c:dPt>
          <c:dPt>
            <c:idx val="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0-C354-4758-9125-6CAF081B6F90}"/>
              </c:ext>
            </c:extLst>
          </c:dPt>
          <c:dPt>
            <c:idx val="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2-C354-4758-9125-6CAF081B6F90}"/>
              </c:ext>
            </c:extLst>
          </c:dPt>
          <c:dPt>
            <c:idx val="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4-C354-4758-9125-6CAF081B6F90}"/>
              </c:ext>
            </c:extLst>
          </c:dPt>
          <c:dPt>
            <c:idx val="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6-C354-4758-9125-6CAF081B6F90}"/>
              </c:ext>
            </c:extLst>
          </c:dPt>
          <c:dPt>
            <c:idx val="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8-C354-4758-9125-6CAF081B6F90}"/>
              </c:ext>
            </c:extLst>
          </c:dPt>
          <c:dPt>
            <c:idx val="1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A-C354-4758-9125-6CAF081B6F90}"/>
              </c:ext>
            </c:extLst>
          </c:dPt>
          <c:dPt>
            <c:idx val="1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C-C354-4758-9125-6CAF081B6F90}"/>
              </c:ext>
            </c:extLst>
          </c:dPt>
          <c:dPt>
            <c:idx val="1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E-C354-4758-9125-6CAF081B6F90}"/>
              </c:ext>
            </c:extLst>
          </c:dPt>
          <c:dPt>
            <c:idx val="1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0-C354-4758-9125-6CAF081B6F90}"/>
              </c:ext>
            </c:extLst>
          </c:dPt>
          <c:dPt>
            <c:idx val="1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2-C354-4758-9125-6CAF081B6F90}"/>
              </c:ext>
            </c:extLst>
          </c:dPt>
          <c:dPt>
            <c:idx val="1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4-C354-4758-9125-6CAF081B6F90}"/>
              </c:ext>
            </c:extLst>
          </c:dPt>
          <c:dPt>
            <c:idx val="1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6-C354-4758-9125-6CAF081B6F90}"/>
              </c:ext>
            </c:extLst>
          </c:dPt>
          <c:dPt>
            <c:idx val="1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8-C354-4758-9125-6CAF081B6F90}"/>
              </c:ext>
            </c:extLst>
          </c:dPt>
          <c:dPt>
            <c:idx val="1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A-C354-4758-9125-6CAF081B6F90}"/>
              </c:ext>
            </c:extLst>
          </c:dPt>
          <c:dPt>
            <c:idx val="1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C-C354-4758-9125-6CAF081B6F90}"/>
              </c:ext>
            </c:extLst>
          </c:dPt>
          <c:dPt>
            <c:idx val="2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E-C354-4758-9125-6CAF081B6F90}"/>
              </c:ext>
            </c:extLst>
          </c:dPt>
          <c:dPt>
            <c:idx val="2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0-C354-4758-9125-6CAF081B6F90}"/>
              </c:ext>
            </c:extLst>
          </c:dPt>
          <c:dPt>
            <c:idx val="2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2-C354-4758-9125-6CAF081B6F90}"/>
              </c:ext>
            </c:extLst>
          </c:dPt>
          <c:dPt>
            <c:idx val="2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4-C354-4758-9125-6CAF081B6F90}"/>
              </c:ext>
            </c:extLst>
          </c:dPt>
          <c:dPt>
            <c:idx val="2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6-C354-4758-9125-6CAF081B6F90}"/>
              </c:ext>
            </c:extLst>
          </c:dPt>
          <c:dPt>
            <c:idx val="2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8-C354-4758-9125-6CAF081B6F90}"/>
              </c:ext>
            </c:extLst>
          </c:dPt>
          <c:dPt>
            <c:idx val="2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A-C354-4758-9125-6CAF081B6F90}"/>
              </c:ext>
            </c:extLst>
          </c:dPt>
          <c:dPt>
            <c:idx val="2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C-C354-4758-9125-6CAF081B6F90}"/>
              </c:ext>
            </c:extLst>
          </c:dPt>
          <c:dPt>
            <c:idx val="2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E-C354-4758-9125-6CAF081B6F90}"/>
              </c:ext>
            </c:extLst>
          </c:dPt>
          <c:dPt>
            <c:idx val="2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0-C354-4758-9125-6CAF081B6F90}"/>
              </c:ext>
            </c:extLst>
          </c:dPt>
          <c:dPt>
            <c:idx val="3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2-C354-4758-9125-6CAF081B6F90}"/>
              </c:ext>
            </c:extLst>
          </c:dPt>
          <c:dPt>
            <c:idx val="3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4-C354-4758-9125-6CAF081B6F90}"/>
              </c:ext>
            </c:extLst>
          </c:dPt>
          <c:dPt>
            <c:idx val="3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6-C354-4758-9125-6CAF081B6F90}"/>
              </c:ext>
            </c:extLst>
          </c:dPt>
          <c:dPt>
            <c:idx val="3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8-C354-4758-9125-6CAF081B6F90}"/>
              </c:ext>
            </c:extLst>
          </c:dPt>
          <c:dPt>
            <c:idx val="3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A-C354-4758-9125-6CAF081B6F90}"/>
              </c:ext>
            </c:extLst>
          </c:dPt>
          <c:dPt>
            <c:idx val="3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C-C354-4758-9125-6CAF081B6F90}"/>
              </c:ext>
            </c:extLst>
          </c:dPt>
          <c:dPt>
            <c:idx val="3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E-C354-4758-9125-6CAF081B6F90}"/>
              </c:ext>
            </c:extLst>
          </c:dPt>
          <c:dPt>
            <c:idx val="3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0-C354-4758-9125-6CAF081B6F90}"/>
              </c:ext>
            </c:extLst>
          </c:dPt>
          <c:dPt>
            <c:idx val="3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2-C354-4758-9125-6CAF081B6F90}"/>
              </c:ext>
            </c:extLst>
          </c:dPt>
          <c:dPt>
            <c:idx val="3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4-C354-4758-9125-6CAF081B6F90}"/>
              </c:ext>
            </c:extLst>
          </c:dPt>
          <c:dPt>
            <c:idx val="4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6-C354-4758-9125-6CAF081B6F90}"/>
              </c:ext>
            </c:extLst>
          </c:dPt>
          <c:dPt>
            <c:idx val="4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8-C354-4758-9125-6CAF081B6F90}"/>
              </c:ext>
            </c:extLst>
          </c:dPt>
          <c:dPt>
            <c:idx val="4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A-C354-4758-9125-6CAF081B6F90}"/>
              </c:ext>
            </c:extLst>
          </c:dPt>
          <c:dPt>
            <c:idx val="4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C-C354-4758-9125-6CAF081B6F90}"/>
              </c:ext>
            </c:extLst>
          </c:dPt>
          <c:dPt>
            <c:idx val="4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E-C354-4758-9125-6CAF081B6F90}"/>
              </c:ext>
            </c:extLst>
          </c:dPt>
          <c:dPt>
            <c:idx val="4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0-C354-4758-9125-6CAF081B6F90}"/>
              </c:ext>
            </c:extLst>
          </c:dPt>
          <c:dPt>
            <c:idx val="4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2-C354-4758-9125-6CAF081B6F90}"/>
              </c:ext>
            </c:extLst>
          </c:dPt>
          <c:dPt>
            <c:idx val="4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4-C354-4758-9125-6CAF081B6F90}"/>
              </c:ext>
            </c:extLst>
          </c:dPt>
          <c:dPt>
            <c:idx val="4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6-C354-4758-9125-6CAF081B6F90}"/>
              </c:ext>
            </c:extLst>
          </c:dPt>
          <c:dPt>
            <c:idx val="4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8-C354-4758-9125-6CAF081B6F90}"/>
              </c:ext>
            </c:extLst>
          </c:dPt>
          <c:dPt>
            <c:idx val="5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A-C354-4758-9125-6CAF081B6F90}"/>
              </c:ext>
            </c:extLst>
          </c:dPt>
          <c:dPt>
            <c:idx val="5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C-C354-4758-9125-6CAF081B6F90}"/>
              </c:ext>
            </c:extLst>
          </c:dPt>
          <c:dPt>
            <c:idx val="5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E-C354-4758-9125-6CAF081B6F90}"/>
              </c:ext>
            </c:extLst>
          </c:dPt>
          <c:dPt>
            <c:idx val="5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0-C354-4758-9125-6CAF081B6F90}"/>
              </c:ext>
            </c:extLst>
          </c:dPt>
          <c:dPt>
            <c:idx val="5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2-C354-4758-9125-6CAF081B6F90}"/>
              </c:ext>
            </c:extLst>
          </c:dPt>
          <c:dPt>
            <c:idx val="5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4-C354-4758-9125-6CAF081B6F90}"/>
              </c:ext>
            </c:extLst>
          </c:dPt>
          <c:dPt>
            <c:idx val="5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6-C354-4758-9125-6CAF081B6F90}"/>
              </c:ext>
            </c:extLst>
          </c:dPt>
          <c:dPt>
            <c:idx val="5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8-C354-4758-9125-6CAF081B6F90}"/>
              </c:ext>
            </c:extLst>
          </c:dPt>
          <c:dPt>
            <c:idx val="5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A-C354-4758-9125-6CAF081B6F90}"/>
              </c:ext>
            </c:extLst>
          </c:dPt>
          <c:dPt>
            <c:idx val="5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C-C354-4758-9125-6CAF081B6F90}"/>
              </c:ext>
            </c:extLst>
          </c:dPt>
          <c:dPt>
            <c:idx val="6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E-C354-4758-9125-6CAF081B6F90}"/>
              </c:ext>
            </c:extLst>
          </c:dPt>
          <c:dPt>
            <c:idx val="6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0-C354-4758-9125-6CAF081B6F90}"/>
              </c:ext>
            </c:extLst>
          </c:dPt>
          <c:dPt>
            <c:idx val="6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2-C354-4758-9125-6CAF081B6F90}"/>
              </c:ext>
            </c:extLst>
          </c:dPt>
          <c:dPt>
            <c:idx val="6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4-C354-4758-9125-6CAF081B6F90}"/>
              </c:ext>
            </c:extLst>
          </c:dPt>
          <c:dPt>
            <c:idx val="6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6-C354-4758-9125-6CAF081B6F90}"/>
              </c:ext>
            </c:extLst>
          </c:dPt>
          <c:dPt>
            <c:idx val="6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8-C354-4758-9125-6CAF081B6F90}"/>
              </c:ext>
            </c:extLst>
          </c:dPt>
          <c:dPt>
            <c:idx val="6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A-C354-4758-9125-6CAF081B6F90}"/>
              </c:ext>
            </c:extLst>
          </c:dPt>
          <c:dPt>
            <c:idx val="6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C-C354-4758-9125-6CAF081B6F90}"/>
              </c:ext>
            </c:extLst>
          </c:dPt>
          <c:dPt>
            <c:idx val="6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E-C354-4758-9125-6CAF081B6F90}"/>
              </c:ext>
            </c:extLst>
          </c:dPt>
          <c:dPt>
            <c:idx val="6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0-C354-4758-9125-6CAF081B6F90}"/>
              </c:ext>
            </c:extLst>
          </c:dPt>
          <c:dPt>
            <c:idx val="7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2-C354-4758-9125-6CAF081B6F90}"/>
              </c:ext>
            </c:extLst>
          </c:dPt>
          <c:dPt>
            <c:idx val="7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4-C354-4758-9125-6CAF081B6F90}"/>
              </c:ext>
            </c:extLst>
          </c:dPt>
          <c:dPt>
            <c:idx val="7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6-C354-4758-9125-6CAF081B6F90}"/>
              </c:ext>
            </c:extLst>
          </c:dPt>
          <c:dPt>
            <c:idx val="7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8-C354-4758-9125-6CAF081B6F90}"/>
              </c:ext>
            </c:extLst>
          </c:dPt>
          <c:dPt>
            <c:idx val="7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A-C354-4758-9125-6CAF081B6F90}"/>
              </c:ext>
            </c:extLst>
          </c:dPt>
          <c:dPt>
            <c:idx val="7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C-C354-4758-9125-6CAF081B6F90}"/>
              </c:ext>
            </c:extLst>
          </c:dPt>
          <c:dPt>
            <c:idx val="7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E-C354-4758-9125-6CAF081B6F90}"/>
              </c:ext>
            </c:extLst>
          </c:dPt>
          <c:dPt>
            <c:idx val="7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0-C354-4758-9125-6CAF081B6F90}"/>
              </c:ext>
            </c:extLst>
          </c:dPt>
          <c:dPt>
            <c:idx val="7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2-C354-4758-9125-6CAF081B6F90}"/>
              </c:ext>
            </c:extLst>
          </c:dPt>
          <c:dPt>
            <c:idx val="7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4-C354-4758-9125-6CAF081B6F90}"/>
              </c:ext>
            </c:extLst>
          </c:dPt>
          <c:dPt>
            <c:idx val="8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6-C354-4758-9125-6CAF081B6F90}"/>
              </c:ext>
            </c:extLst>
          </c:dPt>
          <c:dPt>
            <c:idx val="8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8-C354-4758-9125-6CAF081B6F90}"/>
              </c:ext>
            </c:extLst>
          </c:dPt>
          <c:dPt>
            <c:idx val="8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A-C354-4758-9125-6CAF081B6F90}"/>
              </c:ext>
            </c:extLst>
          </c:dPt>
          <c:dPt>
            <c:idx val="8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C-C354-4758-9125-6CAF081B6F90}"/>
              </c:ext>
            </c:extLst>
          </c:dPt>
          <c:dPt>
            <c:idx val="8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E-C354-4758-9125-6CAF081B6F90}"/>
              </c:ext>
            </c:extLst>
          </c:dPt>
          <c:dPt>
            <c:idx val="8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0-C354-4758-9125-6CAF081B6F90}"/>
              </c:ext>
            </c:extLst>
          </c:dPt>
          <c:dPt>
            <c:idx val="8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2-C354-4758-9125-6CAF081B6F90}"/>
              </c:ext>
            </c:extLst>
          </c:dPt>
          <c:dPt>
            <c:idx val="8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4-C354-4758-9125-6CAF081B6F90}"/>
              </c:ext>
            </c:extLst>
          </c:dPt>
          <c:dPt>
            <c:idx val="8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6-C354-4758-9125-6CAF081B6F90}"/>
              </c:ext>
            </c:extLst>
          </c:dPt>
          <c:dPt>
            <c:idx val="8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8-C354-4758-9125-6CAF081B6F90}"/>
              </c:ext>
            </c:extLst>
          </c:dPt>
          <c:cat>
            <c:strLit>
              <c:ptCount val="90"/>
              <c:pt idx="0">
                <c:v>Kemiönsaari</c:v>
              </c:pt>
              <c:pt idx="1">
                <c:v>Pornainen</c:v>
              </c:pt>
              <c:pt idx="2">
                <c:v>Turku</c:v>
              </c:pt>
              <c:pt idx="3">
                <c:v>Nurmijärvi</c:v>
              </c:pt>
              <c:pt idx="4">
                <c:v>Rusko</c:v>
              </c:pt>
              <c:pt idx="5">
                <c:v>Paimio</c:v>
              </c:pt>
              <c:pt idx="6">
                <c:v>Naantali</c:v>
              </c:pt>
              <c:pt idx="7">
                <c:v>Suomussalmi</c:v>
              </c:pt>
              <c:pt idx="8">
                <c:v>Masku</c:v>
              </c:pt>
              <c:pt idx="9">
                <c:v>Nokia</c:v>
              </c:pt>
              <c:pt idx="10">
                <c:v>Kerava</c:v>
              </c:pt>
              <c:pt idx="11">
                <c:v>Kaarina</c:v>
              </c:pt>
              <c:pt idx="12">
                <c:v>Raisio</c:v>
              </c:pt>
              <c:pt idx="13">
                <c:v>Sauvo</c:v>
              </c:pt>
              <c:pt idx="14">
                <c:v>Oulu</c:v>
              </c:pt>
              <c:pt idx="15">
                <c:v>Nousiainen</c:v>
              </c:pt>
              <c:pt idx="16">
                <c:v>Mynämäki</c:v>
              </c:pt>
              <c:pt idx="17">
                <c:v>Järvenpää</c:v>
              </c:pt>
              <c:pt idx="18">
                <c:v>Kirkkonummi</c:v>
              </c:pt>
              <c:pt idx="19">
                <c:v>Joensuu</c:v>
              </c:pt>
              <c:pt idx="20">
                <c:v>Espoo</c:v>
              </c:pt>
              <c:pt idx="21">
                <c:v>Kuhmoinen</c:v>
              </c:pt>
              <c:pt idx="22">
                <c:v>Lappeenranta</c:v>
              </c:pt>
              <c:pt idx="23">
                <c:v>Uusikaupunki</c:v>
              </c:pt>
              <c:pt idx="24">
                <c:v>Hämeenlinna</c:v>
              </c:pt>
              <c:pt idx="25">
                <c:v>Hämeenkyrö</c:v>
              </c:pt>
              <c:pt idx="26">
                <c:v>Aura</c:v>
              </c:pt>
              <c:pt idx="27">
                <c:v>Vihti</c:v>
              </c:pt>
              <c:pt idx="28">
                <c:v>Janakkala</c:v>
              </c:pt>
              <c:pt idx="29">
                <c:v>Savonlinna</c:v>
              </c:pt>
              <c:pt idx="30">
                <c:v>Lieto</c:v>
              </c:pt>
              <c:pt idx="31">
                <c:v>Mikkeli</c:v>
              </c:pt>
              <c:pt idx="32">
                <c:v>Parainen</c:v>
              </c:pt>
              <c:pt idx="33">
                <c:v>Somero</c:v>
              </c:pt>
              <c:pt idx="34">
                <c:v>Orivesi</c:v>
              </c:pt>
              <c:pt idx="35">
                <c:v>Hollola</c:v>
              </c:pt>
              <c:pt idx="36">
                <c:v>Mäntsälä</c:v>
              </c:pt>
              <c:pt idx="37">
                <c:v>Ylöjärvi</c:v>
              </c:pt>
              <c:pt idx="38">
                <c:v>Kauniainen</c:v>
              </c:pt>
              <c:pt idx="39">
                <c:v>Loviisa</c:v>
              </c:pt>
              <c:pt idx="40">
                <c:v>Kuopio</c:v>
              </c:pt>
              <c:pt idx="41">
                <c:v>Imatra</c:v>
              </c:pt>
              <c:pt idx="42">
                <c:v>Tampere</c:v>
              </c:pt>
              <c:pt idx="43">
                <c:v>Kangasala</c:v>
              </c:pt>
              <c:pt idx="44">
                <c:v>Laitila</c:v>
              </c:pt>
              <c:pt idx="45">
                <c:v>Ylivieska</c:v>
              </c:pt>
              <c:pt idx="46">
                <c:v>Hausjärvi</c:v>
              </c:pt>
              <c:pt idx="47">
                <c:v>Lahti</c:v>
              </c:pt>
              <c:pt idx="48">
                <c:v>Jokioinen</c:v>
              </c:pt>
              <c:pt idx="49">
                <c:v>Ilomantsi</c:v>
              </c:pt>
              <c:pt idx="50">
                <c:v>Jyväskylä</c:v>
              </c:pt>
              <c:pt idx="51">
                <c:v>Sastamala</c:v>
              </c:pt>
              <c:pt idx="52">
                <c:v>Lempäälä</c:v>
              </c:pt>
              <c:pt idx="53">
                <c:v>Äänekoski</c:v>
              </c:pt>
              <c:pt idx="54">
                <c:v>Luumäki</c:v>
              </c:pt>
              <c:pt idx="55">
                <c:v>Punkalaidun</c:v>
              </c:pt>
              <c:pt idx="56">
                <c:v>Lohja</c:v>
              </c:pt>
              <c:pt idx="57">
                <c:v>Kajaani</c:v>
              </c:pt>
              <c:pt idx="58">
                <c:v>Pirkkala</c:v>
              </c:pt>
              <c:pt idx="59">
                <c:v>Lapua</c:v>
              </c:pt>
              <c:pt idx="60">
                <c:v>Orimattila</c:v>
              </c:pt>
              <c:pt idx="61">
                <c:v>Tuusula</c:v>
              </c:pt>
              <c:pt idx="62">
                <c:v>Loimaa</c:v>
              </c:pt>
              <c:pt idx="63">
                <c:v>Iisalmi</c:v>
              </c:pt>
              <c:pt idx="64">
                <c:v>Kemi</c:v>
              </c:pt>
              <c:pt idx="65">
                <c:v>Rovaniemi</c:v>
              </c:pt>
              <c:pt idx="66">
                <c:v>Ikaalinen</c:v>
              </c:pt>
              <c:pt idx="67">
                <c:v>Kouvola</c:v>
              </c:pt>
              <c:pt idx="68">
                <c:v>Hamina</c:v>
              </c:pt>
              <c:pt idx="69">
                <c:v>Oripää</c:v>
              </c:pt>
              <c:pt idx="70">
                <c:v>Kokkola</c:v>
              </c:pt>
              <c:pt idx="71">
                <c:v>Vaasa</c:v>
              </c:pt>
              <c:pt idx="72">
                <c:v>Sipoo</c:v>
              </c:pt>
              <c:pt idx="73">
                <c:v>Seinäjoki</c:v>
              </c:pt>
              <c:pt idx="74">
                <c:v>Rauma</c:v>
              </c:pt>
              <c:pt idx="75">
                <c:v>Ilmajoki</c:v>
              </c:pt>
              <c:pt idx="76">
                <c:v>Forssa</c:v>
              </c:pt>
              <c:pt idx="77">
                <c:v>Vantaa</c:v>
              </c:pt>
              <c:pt idx="78">
                <c:v>Hyvinkää</c:v>
              </c:pt>
              <c:pt idx="79">
                <c:v>Salo</c:v>
              </c:pt>
              <c:pt idx="80">
                <c:v>Helsinki</c:v>
              </c:pt>
              <c:pt idx="81">
                <c:v>Hanko</c:v>
              </c:pt>
              <c:pt idx="82">
                <c:v>Heinola</c:v>
              </c:pt>
              <c:pt idx="83">
                <c:v>Kotka</c:v>
              </c:pt>
              <c:pt idx="84">
                <c:v>Riihimäki</c:v>
              </c:pt>
              <c:pt idx="85">
                <c:v>Padasjoki</c:v>
              </c:pt>
              <c:pt idx="86">
                <c:v>Suonenjoki</c:v>
              </c:pt>
              <c:pt idx="87">
                <c:v>Iitti</c:v>
              </c:pt>
              <c:pt idx="88">
                <c:v>Karkkila</c:v>
              </c:pt>
              <c:pt idx="89">
                <c:v>Varkaus</c:v>
              </c:pt>
            </c:strLit>
          </c:cat>
          <c:val>
            <c:numLit>
              <c:formatCode>General</c:formatCode>
              <c:ptCount val="90"/>
              <c:pt idx="0">
                <c:v>0.14684115350246429</c:v>
              </c:pt>
              <c:pt idx="1">
                <c:v>0.16059152781963348</c:v>
              </c:pt>
              <c:pt idx="2">
                <c:v>3.9415024220943451E-2</c:v>
              </c:pt>
              <c:pt idx="3">
                <c:v>0.17288887500762939</c:v>
              </c:pt>
              <c:pt idx="4">
                <c:v>0.16049352288246155</c:v>
              </c:pt>
              <c:pt idx="5">
                <c:v>0.10878356546163559</c:v>
              </c:pt>
              <c:pt idx="6">
                <c:v>0.11363841593265533</c:v>
              </c:pt>
              <c:pt idx="7">
                <c:v>0.17707756161689758</c:v>
              </c:pt>
              <c:pt idx="8">
                <c:v>0.14631830155849457</c:v>
              </c:pt>
              <c:pt idx="9">
                <c:v>0.11009982973337173</c:v>
              </c:pt>
              <c:pt idx="10">
                <c:v>5.9468962252140045E-2</c:v>
              </c:pt>
              <c:pt idx="11">
                <c:v>0.11548909544944763</c:v>
              </c:pt>
              <c:pt idx="12">
                <c:v>9.305795282125473E-2</c:v>
              </c:pt>
              <c:pt idx="13">
                <c:v>0.17008969187736511</c:v>
              </c:pt>
              <c:pt idx="14">
                <c:v>7.7810712158679962E-2</c:v>
              </c:pt>
              <c:pt idx="15">
                <c:v>0.12340922653675079</c:v>
              </c:pt>
              <c:pt idx="16">
                <c:v>0.13114365935325623</c:v>
              </c:pt>
              <c:pt idx="17">
                <c:v>9.945707768201828E-2</c:v>
              </c:pt>
              <c:pt idx="18">
                <c:v>9.4779729843139648E-2</c:v>
              </c:pt>
              <c:pt idx="19">
                <c:v>0.10652611404657364</c:v>
              </c:pt>
              <c:pt idx="20">
                <c:v>5.3303755819797516E-2</c:v>
              </c:pt>
              <c:pt idx="21">
                <c:v>0.17889565229415894</c:v>
              </c:pt>
              <c:pt idx="22">
                <c:v>7.6461531221866608E-2</c:v>
              </c:pt>
              <c:pt idx="23">
                <c:v>0.12467028200626373</c:v>
              </c:pt>
              <c:pt idx="24">
                <c:v>9.2706523835659027E-2</c:v>
              </c:pt>
              <c:pt idx="25">
                <c:v>0.13059227168560028</c:v>
              </c:pt>
              <c:pt idx="26">
                <c:v>0.18908700346946716</c:v>
              </c:pt>
              <c:pt idx="27">
                <c:v>0.17269515991210938</c:v>
              </c:pt>
              <c:pt idx="28">
                <c:v>0.15783219039440155</c:v>
              </c:pt>
              <c:pt idx="29">
                <c:v>0.18091963231563568</c:v>
              </c:pt>
              <c:pt idx="30">
                <c:v>0.17887480556964874</c:v>
              </c:pt>
              <c:pt idx="31">
                <c:v>9.5561757683753967E-2</c:v>
              </c:pt>
              <c:pt idx="32">
                <c:v>0.14984481036663055</c:v>
              </c:pt>
              <c:pt idx="33">
                <c:v>0.18611307442188263</c:v>
              </c:pt>
              <c:pt idx="34">
                <c:v>0.14932969212532043</c:v>
              </c:pt>
              <c:pt idx="35">
                <c:v>0.12345300614833832</c:v>
              </c:pt>
              <c:pt idx="36">
                <c:v>0.17234921455383301</c:v>
              </c:pt>
              <c:pt idx="37">
                <c:v>0.12326458096504211</c:v>
              </c:pt>
              <c:pt idx="38">
                <c:v>4.4682722538709641E-2</c:v>
              </c:pt>
              <c:pt idx="39">
                <c:v>0.22647397220134735</c:v>
              </c:pt>
              <c:pt idx="40">
                <c:v>6.6111236810684204E-2</c:v>
              </c:pt>
              <c:pt idx="41">
                <c:v>0.14811623096466064</c:v>
              </c:pt>
              <c:pt idx="42">
                <c:v>3.5564687103033066E-2</c:v>
              </c:pt>
              <c:pt idx="43">
                <c:v>0.10032252222299576</c:v>
              </c:pt>
              <c:pt idx="44">
                <c:v>0.23301750421524048</c:v>
              </c:pt>
              <c:pt idx="45">
                <c:v>0.12255728989839554</c:v>
              </c:pt>
              <c:pt idx="46">
                <c:v>0.2997780442237854</c:v>
              </c:pt>
              <c:pt idx="47">
                <c:v>7.3175176978111267E-2</c:v>
              </c:pt>
              <c:pt idx="48">
                <c:v>0.22898562252521515</c:v>
              </c:pt>
              <c:pt idx="49">
                <c:v>0.15565423667430878</c:v>
              </c:pt>
              <c:pt idx="50">
                <c:v>6.1235826462507248E-2</c:v>
              </c:pt>
              <c:pt idx="51">
                <c:v>0.13278771936893463</c:v>
              </c:pt>
              <c:pt idx="52">
                <c:v>0.1163862869143486</c:v>
              </c:pt>
              <c:pt idx="53">
                <c:v>0.20514334738254547</c:v>
              </c:pt>
              <c:pt idx="54">
                <c:v>0.18488338589668274</c:v>
              </c:pt>
              <c:pt idx="55">
                <c:v>0.15087650716304779</c:v>
              </c:pt>
              <c:pt idx="56">
                <c:v>0.1430269330739975</c:v>
              </c:pt>
              <c:pt idx="57">
                <c:v>8.9546196162700653E-2</c:v>
              </c:pt>
              <c:pt idx="58">
                <c:v>9.731997549533844E-2</c:v>
              </c:pt>
              <c:pt idx="59">
                <c:v>0.12707220017910004</c:v>
              </c:pt>
              <c:pt idx="60">
                <c:v>0.16814307868480682</c:v>
              </c:pt>
              <c:pt idx="61">
                <c:v>0.20024038851261139</c:v>
              </c:pt>
              <c:pt idx="62">
                <c:v>0.19168518483638763</c:v>
              </c:pt>
              <c:pt idx="63">
                <c:v>0.12003738433122635</c:v>
              </c:pt>
              <c:pt idx="64">
                <c:v>0.13707871735095978</c:v>
              </c:pt>
              <c:pt idx="65">
                <c:v>0.11602620035409927</c:v>
              </c:pt>
              <c:pt idx="66">
                <c:v>0.17331439256668091</c:v>
              </c:pt>
              <c:pt idx="67">
                <c:v>0.12156219035387039</c:v>
              </c:pt>
              <c:pt idx="68">
                <c:v>0.18413166701793671</c:v>
              </c:pt>
              <c:pt idx="69">
                <c:v>0.19526092708110809</c:v>
              </c:pt>
              <c:pt idx="70">
                <c:v>0.10819681733846664</c:v>
              </c:pt>
              <c:pt idx="71">
                <c:v>7.4564285576343536E-2</c:v>
              </c:pt>
              <c:pt idx="72">
                <c:v>0.12447696924209595</c:v>
              </c:pt>
              <c:pt idx="73">
                <c:v>0.10271012037992477</c:v>
              </c:pt>
              <c:pt idx="74">
                <c:v>0.11189579218626022</c:v>
              </c:pt>
              <c:pt idx="75">
                <c:v>0.12798519432544708</c:v>
              </c:pt>
              <c:pt idx="76">
                <c:v>0.12080781161785126</c:v>
              </c:pt>
              <c:pt idx="77">
                <c:v>5.3724385797977448E-2</c:v>
              </c:pt>
              <c:pt idx="78">
                <c:v>8.3495348691940308E-2</c:v>
              </c:pt>
              <c:pt idx="79">
                <c:v>0.1376161128282547</c:v>
              </c:pt>
              <c:pt idx="80">
                <c:v>1.7201626673340797E-2</c:v>
              </c:pt>
              <c:pt idx="81">
                <c:v>0.24366529285907745</c:v>
              </c:pt>
              <c:pt idx="82">
                <c:v>0.13303528726100922</c:v>
              </c:pt>
              <c:pt idx="83">
                <c:v>0.13372160494327545</c:v>
              </c:pt>
              <c:pt idx="84">
                <c:v>0.12657563388347626</c:v>
              </c:pt>
              <c:pt idx="85">
                <c:v>0.21658468246459961</c:v>
              </c:pt>
              <c:pt idx="86">
                <c:v>0.14985930919647217</c:v>
              </c:pt>
              <c:pt idx="87">
                <c:v>0.18597732484340668</c:v>
              </c:pt>
              <c:pt idx="88">
                <c:v>0.14842492341995239</c:v>
              </c:pt>
              <c:pt idx="89">
                <c:v>0.21862109005451202</c:v>
              </c:pt>
            </c:numLit>
          </c:val>
          <c:extLst>
            <c:ext xmlns:c16="http://schemas.microsoft.com/office/drawing/2014/chart" uri="{C3380CC4-5D6E-409C-BE32-E72D297353CC}">
              <c16:uniqueId val="{00000169-C354-4758-9125-6CAF081B6F90}"/>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B-C354-4758-9125-6CAF081B6F90}"/>
              </c:ext>
            </c:extLst>
          </c:dPt>
          <c:dPt>
            <c:idx val="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D-C354-4758-9125-6CAF081B6F90}"/>
              </c:ext>
            </c:extLst>
          </c:dPt>
          <c:dPt>
            <c:idx val="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F-C354-4758-9125-6CAF081B6F90}"/>
              </c:ext>
            </c:extLst>
          </c:dPt>
          <c:dPt>
            <c:idx val="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1-C354-4758-9125-6CAF081B6F90}"/>
              </c:ext>
            </c:extLst>
          </c:dPt>
          <c:dPt>
            <c:idx val="4"/>
            <c:invertIfNegative val="0"/>
            <c:bubble3D val="0"/>
            <c:spPr>
              <a:solidFill>
                <a:srgbClr val="99CCFF"/>
              </a:solidFill>
              <a:ln w="25400">
                <a:solidFill>
                  <a:srgbClr val="000000"/>
                </a:solidFill>
                <a:prstDash val="solid"/>
              </a:ln>
            </c:spPr>
            <c:extLst>
              <c:ext xmlns:c16="http://schemas.microsoft.com/office/drawing/2014/chart" uri="{C3380CC4-5D6E-409C-BE32-E72D297353CC}">
                <c16:uniqueId val="{00000173-C354-4758-9125-6CAF081B6F90}"/>
              </c:ext>
            </c:extLst>
          </c:dPt>
          <c:dPt>
            <c:idx val="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5-C354-4758-9125-6CAF081B6F90}"/>
              </c:ext>
            </c:extLst>
          </c:dPt>
          <c:dPt>
            <c:idx val="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7-C354-4758-9125-6CAF081B6F90}"/>
              </c:ext>
            </c:extLst>
          </c:dPt>
          <c:dPt>
            <c:idx val="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9-C354-4758-9125-6CAF081B6F90}"/>
              </c:ext>
            </c:extLst>
          </c:dPt>
          <c:dPt>
            <c:idx val="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B-C354-4758-9125-6CAF081B6F90}"/>
              </c:ext>
            </c:extLst>
          </c:dPt>
          <c:dPt>
            <c:idx val="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D-C354-4758-9125-6CAF081B6F90}"/>
              </c:ext>
            </c:extLst>
          </c:dPt>
          <c:dPt>
            <c:idx val="1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F-C354-4758-9125-6CAF081B6F90}"/>
              </c:ext>
            </c:extLst>
          </c:dPt>
          <c:dPt>
            <c:idx val="1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1-C354-4758-9125-6CAF081B6F90}"/>
              </c:ext>
            </c:extLst>
          </c:dPt>
          <c:dPt>
            <c:idx val="1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3-C354-4758-9125-6CAF081B6F90}"/>
              </c:ext>
            </c:extLst>
          </c:dPt>
          <c:dPt>
            <c:idx val="1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5-C354-4758-9125-6CAF081B6F90}"/>
              </c:ext>
            </c:extLst>
          </c:dPt>
          <c:dPt>
            <c:idx val="1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7-C354-4758-9125-6CAF081B6F90}"/>
              </c:ext>
            </c:extLst>
          </c:dPt>
          <c:dPt>
            <c:idx val="1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9-C354-4758-9125-6CAF081B6F90}"/>
              </c:ext>
            </c:extLst>
          </c:dPt>
          <c:dPt>
            <c:idx val="1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B-C354-4758-9125-6CAF081B6F90}"/>
              </c:ext>
            </c:extLst>
          </c:dPt>
          <c:dPt>
            <c:idx val="1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D-C354-4758-9125-6CAF081B6F90}"/>
              </c:ext>
            </c:extLst>
          </c:dPt>
          <c:dPt>
            <c:idx val="1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F-C354-4758-9125-6CAF081B6F90}"/>
              </c:ext>
            </c:extLst>
          </c:dPt>
          <c:dPt>
            <c:idx val="1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1-C354-4758-9125-6CAF081B6F90}"/>
              </c:ext>
            </c:extLst>
          </c:dPt>
          <c:dPt>
            <c:idx val="2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3-C354-4758-9125-6CAF081B6F90}"/>
              </c:ext>
            </c:extLst>
          </c:dPt>
          <c:dPt>
            <c:idx val="2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5-C354-4758-9125-6CAF081B6F90}"/>
              </c:ext>
            </c:extLst>
          </c:dPt>
          <c:dPt>
            <c:idx val="2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7-C354-4758-9125-6CAF081B6F90}"/>
              </c:ext>
            </c:extLst>
          </c:dPt>
          <c:dPt>
            <c:idx val="2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9-C354-4758-9125-6CAF081B6F90}"/>
              </c:ext>
            </c:extLst>
          </c:dPt>
          <c:dPt>
            <c:idx val="2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B-C354-4758-9125-6CAF081B6F90}"/>
              </c:ext>
            </c:extLst>
          </c:dPt>
          <c:dPt>
            <c:idx val="2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D-C354-4758-9125-6CAF081B6F90}"/>
              </c:ext>
            </c:extLst>
          </c:dPt>
          <c:dPt>
            <c:idx val="2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F-C354-4758-9125-6CAF081B6F90}"/>
              </c:ext>
            </c:extLst>
          </c:dPt>
          <c:dPt>
            <c:idx val="2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1-C354-4758-9125-6CAF081B6F90}"/>
              </c:ext>
            </c:extLst>
          </c:dPt>
          <c:dPt>
            <c:idx val="2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3-C354-4758-9125-6CAF081B6F90}"/>
              </c:ext>
            </c:extLst>
          </c:dPt>
          <c:dPt>
            <c:idx val="2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5-C354-4758-9125-6CAF081B6F90}"/>
              </c:ext>
            </c:extLst>
          </c:dPt>
          <c:dPt>
            <c:idx val="3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7-C354-4758-9125-6CAF081B6F90}"/>
              </c:ext>
            </c:extLst>
          </c:dPt>
          <c:dPt>
            <c:idx val="3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9-C354-4758-9125-6CAF081B6F90}"/>
              </c:ext>
            </c:extLst>
          </c:dPt>
          <c:dPt>
            <c:idx val="3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B-C354-4758-9125-6CAF081B6F90}"/>
              </c:ext>
            </c:extLst>
          </c:dPt>
          <c:dPt>
            <c:idx val="3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D-C354-4758-9125-6CAF081B6F90}"/>
              </c:ext>
            </c:extLst>
          </c:dPt>
          <c:dPt>
            <c:idx val="3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F-C354-4758-9125-6CAF081B6F90}"/>
              </c:ext>
            </c:extLst>
          </c:dPt>
          <c:dPt>
            <c:idx val="3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1-C354-4758-9125-6CAF081B6F90}"/>
              </c:ext>
            </c:extLst>
          </c:dPt>
          <c:dPt>
            <c:idx val="3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3-C354-4758-9125-6CAF081B6F90}"/>
              </c:ext>
            </c:extLst>
          </c:dPt>
          <c:dPt>
            <c:idx val="3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5-C354-4758-9125-6CAF081B6F90}"/>
              </c:ext>
            </c:extLst>
          </c:dPt>
          <c:dPt>
            <c:idx val="3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7-C354-4758-9125-6CAF081B6F90}"/>
              </c:ext>
            </c:extLst>
          </c:dPt>
          <c:dPt>
            <c:idx val="3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9-C354-4758-9125-6CAF081B6F90}"/>
              </c:ext>
            </c:extLst>
          </c:dPt>
          <c:dPt>
            <c:idx val="4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B-C354-4758-9125-6CAF081B6F90}"/>
              </c:ext>
            </c:extLst>
          </c:dPt>
          <c:dPt>
            <c:idx val="4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D-C354-4758-9125-6CAF081B6F90}"/>
              </c:ext>
            </c:extLst>
          </c:dPt>
          <c:dPt>
            <c:idx val="4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F-C354-4758-9125-6CAF081B6F90}"/>
              </c:ext>
            </c:extLst>
          </c:dPt>
          <c:dPt>
            <c:idx val="4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1-C354-4758-9125-6CAF081B6F90}"/>
              </c:ext>
            </c:extLst>
          </c:dPt>
          <c:dPt>
            <c:idx val="4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3-C354-4758-9125-6CAF081B6F90}"/>
              </c:ext>
            </c:extLst>
          </c:dPt>
          <c:dPt>
            <c:idx val="4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5-C354-4758-9125-6CAF081B6F90}"/>
              </c:ext>
            </c:extLst>
          </c:dPt>
          <c:dPt>
            <c:idx val="4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7-C354-4758-9125-6CAF081B6F90}"/>
              </c:ext>
            </c:extLst>
          </c:dPt>
          <c:dPt>
            <c:idx val="4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9-C354-4758-9125-6CAF081B6F90}"/>
              </c:ext>
            </c:extLst>
          </c:dPt>
          <c:dPt>
            <c:idx val="4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B-C354-4758-9125-6CAF081B6F90}"/>
              </c:ext>
            </c:extLst>
          </c:dPt>
          <c:dPt>
            <c:idx val="4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D-C354-4758-9125-6CAF081B6F90}"/>
              </c:ext>
            </c:extLst>
          </c:dPt>
          <c:dPt>
            <c:idx val="5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F-C354-4758-9125-6CAF081B6F90}"/>
              </c:ext>
            </c:extLst>
          </c:dPt>
          <c:dPt>
            <c:idx val="5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1-C354-4758-9125-6CAF081B6F90}"/>
              </c:ext>
            </c:extLst>
          </c:dPt>
          <c:dPt>
            <c:idx val="5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3-C354-4758-9125-6CAF081B6F90}"/>
              </c:ext>
            </c:extLst>
          </c:dPt>
          <c:dPt>
            <c:idx val="5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5-C354-4758-9125-6CAF081B6F90}"/>
              </c:ext>
            </c:extLst>
          </c:dPt>
          <c:dPt>
            <c:idx val="5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7-C354-4758-9125-6CAF081B6F90}"/>
              </c:ext>
            </c:extLst>
          </c:dPt>
          <c:dPt>
            <c:idx val="5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9-C354-4758-9125-6CAF081B6F90}"/>
              </c:ext>
            </c:extLst>
          </c:dPt>
          <c:dPt>
            <c:idx val="5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B-C354-4758-9125-6CAF081B6F90}"/>
              </c:ext>
            </c:extLst>
          </c:dPt>
          <c:dPt>
            <c:idx val="5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D-C354-4758-9125-6CAF081B6F90}"/>
              </c:ext>
            </c:extLst>
          </c:dPt>
          <c:dPt>
            <c:idx val="5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F-C354-4758-9125-6CAF081B6F90}"/>
              </c:ext>
            </c:extLst>
          </c:dPt>
          <c:dPt>
            <c:idx val="5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1-C354-4758-9125-6CAF081B6F90}"/>
              </c:ext>
            </c:extLst>
          </c:dPt>
          <c:dPt>
            <c:idx val="6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3-C354-4758-9125-6CAF081B6F90}"/>
              </c:ext>
            </c:extLst>
          </c:dPt>
          <c:dPt>
            <c:idx val="6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5-C354-4758-9125-6CAF081B6F90}"/>
              </c:ext>
            </c:extLst>
          </c:dPt>
          <c:dPt>
            <c:idx val="6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7-C354-4758-9125-6CAF081B6F90}"/>
              </c:ext>
            </c:extLst>
          </c:dPt>
          <c:dPt>
            <c:idx val="6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9-C354-4758-9125-6CAF081B6F90}"/>
              </c:ext>
            </c:extLst>
          </c:dPt>
          <c:dPt>
            <c:idx val="6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B-C354-4758-9125-6CAF081B6F90}"/>
              </c:ext>
            </c:extLst>
          </c:dPt>
          <c:dPt>
            <c:idx val="6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D-C354-4758-9125-6CAF081B6F90}"/>
              </c:ext>
            </c:extLst>
          </c:dPt>
          <c:dPt>
            <c:idx val="6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F-C354-4758-9125-6CAF081B6F90}"/>
              </c:ext>
            </c:extLst>
          </c:dPt>
          <c:dPt>
            <c:idx val="6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1-C354-4758-9125-6CAF081B6F90}"/>
              </c:ext>
            </c:extLst>
          </c:dPt>
          <c:dPt>
            <c:idx val="6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3-C354-4758-9125-6CAF081B6F90}"/>
              </c:ext>
            </c:extLst>
          </c:dPt>
          <c:dPt>
            <c:idx val="6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5-C354-4758-9125-6CAF081B6F90}"/>
              </c:ext>
            </c:extLst>
          </c:dPt>
          <c:dPt>
            <c:idx val="7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7-C354-4758-9125-6CAF081B6F90}"/>
              </c:ext>
            </c:extLst>
          </c:dPt>
          <c:dPt>
            <c:idx val="7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9-C354-4758-9125-6CAF081B6F90}"/>
              </c:ext>
            </c:extLst>
          </c:dPt>
          <c:dPt>
            <c:idx val="7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B-C354-4758-9125-6CAF081B6F90}"/>
              </c:ext>
            </c:extLst>
          </c:dPt>
          <c:dPt>
            <c:idx val="7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D-C354-4758-9125-6CAF081B6F90}"/>
              </c:ext>
            </c:extLst>
          </c:dPt>
          <c:dPt>
            <c:idx val="7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F-C354-4758-9125-6CAF081B6F90}"/>
              </c:ext>
            </c:extLst>
          </c:dPt>
          <c:dPt>
            <c:idx val="7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1-C354-4758-9125-6CAF081B6F90}"/>
              </c:ext>
            </c:extLst>
          </c:dPt>
          <c:dPt>
            <c:idx val="7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3-C354-4758-9125-6CAF081B6F90}"/>
              </c:ext>
            </c:extLst>
          </c:dPt>
          <c:dPt>
            <c:idx val="7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5-C354-4758-9125-6CAF081B6F90}"/>
              </c:ext>
            </c:extLst>
          </c:dPt>
          <c:dPt>
            <c:idx val="7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7-C354-4758-9125-6CAF081B6F90}"/>
              </c:ext>
            </c:extLst>
          </c:dPt>
          <c:dPt>
            <c:idx val="7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9-C354-4758-9125-6CAF081B6F90}"/>
              </c:ext>
            </c:extLst>
          </c:dPt>
          <c:dPt>
            <c:idx val="8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B-C354-4758-9125-6CAF081B6F90}"/>
              </c:ext>
            </c:extLst>
          </c:dPt>
          <c:dPt>
            <c:idx val="8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D-C354-4758-9125-6CAF081B6F90}"/>
              </c:ext>
            </c:extLst>
          </c:dPt>
          <c:dPt>
            <c:idx val="8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F-C354-4758-9125-6CAF081B6F90}"/>
              </c:ext>
            </c:extLst>
          </c:dPt>
          <c:dPt>
            <c:idx val="8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1-C354-4758-9125-6CAF081B6F90}"/>
              </c:ext>
            </c:extLst>
          </c:dPt>
          <c:dPt>
            <c:idx val="8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3-C354-4758-9125-6CAF081B6F90}"/>
              </c:ext>
            </c:extLst>
          </c:dPt>
          <c:dPt>
            <c:idx val="8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5-C354-4758-9125-6CAF081B6F90}"/>
              </c:ext>
            </c:extLst>
          </c:dPt>
          <c:dPt>
            <c:idx val="8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7-C354-4758-9125-6CAF081B6F90}"/>
              </c:ext>
            </c:extLst>
          </c:dPt>
          <c:dPt>
            <c:idx val="8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9-C354-4758-9125-6CAF081B6F90}"/>
              </c:ext>
            </c:extLst>
          </c:dPt>
          <c:dPt>
            <c:idx val="8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B-C354-4758-9125-6CAF081B6F90}"/>
              </c:ext>
            </c:extLst>
          </c:dPt>
          <c:dPt>
            <c:idx val="8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D-C354-4758-9125-6CAF081B6F90}"/>
              </c:ext>
            </c:extLst>
          </c:dPt>
          <c:cat>
            <c:strLit>
              <c:ptCount val="90"/>
              <c:pt idx="0">
                <c:v>Kemiönsaari</c:v>
              </c:pt>
              <c:pt idx="1">
                <c:v>Pornainen</c:v>
              </c:pt>
              <c:pt idx="2">
                <c:v>Turku</c:v>
              </c:pt>
              <c:pt idx="3">
                <c:v>Nurmijärvi</c:v>
              </c:pt>
              <c:pt idx="4">
                <c:v>Rusko</c:v>
              </c:pt>
              <c:pt idx="5">
                <c:v>Paimio</c:v>
              </c:pt>
              <c:pt idx="6">
                <c:v>Naantali</c:v>
              </c:pt>
              <c:pt idx="7">
                <c:v>Suomussalmi</c:v>
              </c:pt>
              <c:pt idx="8">
                <c:v>Masku</c:v>
              </c:pt>
              <c:pt idx="9">
                <c:v>Nokia</c:v>
              </c:pt>
              <c:pt idx="10">
                <c:v>Kerava</c:v>
              </c:pt>
              <c:pt idx="11">
                <c:v>Kaarina</c:v>
              </c:pt>
              <c:pt idx="12">
                <c:v>Raisio</c:v>
              </c:pt>
              <c:pt idx="13">
                <c:v>Sauvo</c:v>
              </c:pt>
              <c:pt idx="14">
                <c:v>Oulu</c:v>
              </c:pt>
              <c:pt idx="15">
                <c:v>Nousiainen</c:v>
              </c:pt>
              <c:pt idx="16">
                <c:v>Mynämäki</c:v>
              </c:pt>
              <c:pt idx="17">
                <c:v>Järvenpää</c:v>
              </c:pt>
              <c:pt idx="18">
                <c:v>Kirkkonummi</c:v>
              </c:pt>
              <c:pt idx="19">
                <c:v>Joensuu</c:v>
              </c:pt>
              <c:pt idx="20">
                <c:v>Espoo</c:v>
              </c:pt>
              <c:pt idx="21">
                <c:v>Kuhmoinen</c:v>
              </c:pt>
              <c:pt idx="22">
                <c:v>Lappeenranta</c:v>
              </c:pt>
              <c:pt idx="23">
                <c:v>Uusikaupunki</c:v>
              </c:pt>
              <c:pt idx="24">
                <c:v>Hämeenlinna</c:v>
              </c:pt>
              <c:pt idx="25">
                <c:v>Hämeenkyrö</c:v>
              </c:pt>
              <c:pt idx="26">
                <c:v>Aura</c:v>
              </c:pt>
              <c:pt idx="27">
                <c:v>Vihti</c:v>
              </c:pt>
              <c:pt idx="28">
                <c:v>Janakkala</c:v>
              </c:pt>
              <c:pt idx="29">
                <c:v>Savonlinna</c:v>
              </c:pt>
              <c:pt idx="30">
                <c:v>Lieto</c:v>
              </c:pt>
              <c:pt idx="31">
                <c:v>Mikkeli</c:v>
              </c:pt>
              <c:pt idx="32">
                <c:v>Parainen</c:v>
              </c:pt>
              <c:pt idx="33">
                <c:v>Somero</c:v>
              </c:pt>
              <c:pt idx="34">
                <c:v>Orivesi</c:v>
              </c:pt>
              <c:pt idx="35">
                <c:v>Hollola</c:v>
              </c:pt>
              <c:pt idx="36">
                <c:v>Mäntsälä</c:v>
              </c:pt>
              <c:pt idx="37">
                <c:v>Ylöjärvi</c:v>
              </c:pt>
              <c:pt idx="38">
                <c:v>Kauniainen</c:v>
              </c:pt>
              <c:pt idx="39">
                <c:v>Loviisa</c:v>
              </c:pt>
              <c:pt idx="40">
                <c:v>Kuopio</c:v>
              </c:pt>
              <c:pt idx="41">
                <c:v>Imatra</c:v>
              </c:pt>
              <c:pt idx="42">
                <c:v>Tampere</c:v>
              </c:pt>
              <c:pt idx="43">
                <c:v>Kangasala</c:v>
              </c:pt>
              <c:pt idx="44">
                <c:v>Laitila</c:v>
              </c:pt>
              <c:pt idx="45">
                <c:v>Ylivieska</c:v>
              </c:pt>
              <c:pt idx="46">
                <c:v>Hausjärvi</c:v>
              </c:pt>
              <c:pt idx="47">
                <c:v>Lahti</c:v>
              </c:pt>
              <c:pt idx="48">
                <c:v>Jokioinen</c:v>
              </c:pt>
              <c:pt idx="49">
                <c:v>Ilomantsi</c:v>
              </c:pt>
              <c:pt idx="50">
                <c:v>Jyväskylä</c:v>
              </c:pt>
              <c:pt idx="51">
                <c:v>Sastamala</c:v>
              </c:pt>
              <c:pt idx="52">
                <c:v>Lempäälä</c:v>
              </c:pt>
              <c:pt idx="53">
                <c:v>Äänekoski</c:v>
              </c:pt>
              <c:pt idx="54">
                <c:v>Luumäki</c:v>
              </c:pt>
              <c:pt idx="55">
                <c:v>Punkalaidun</c:v>
              </c:pt>
              <c:pt idx="56">
                <c:v>Lohja</c:v>
              </c:pt>
              <c:pt idx="57">
                <c:v>Kajaani</c:v>
              </c:pt>
              <c:pt idx="58">
                <c:v>Pirkkala</c:v>
              </c:pt>
              <c:pt idx="59">
                <c:v>Lapua</c:v>
              </c:pt>
              <c:pt idx="60">
                <c:v>Orimattila</c:v>
              </c:pt>
              <c:pt idx="61">
                <c:v>Tuusula</c:v>
              </c:pt>
              <c:pt idx="62">
                <c:v>Loimaa</c:v>
              </c:pt>
              <c:pt idx="63">
                <c:v>Iisalmi</c:v>
              </c:pt>
              <c:pt idx="64">
                <c:v>Kemi</c:v>
              </c:pt>
              <c:pt idx="65">
                <c:v>Rovaniemi</c:v>
              </c:pt>
              <c:pt idx="66">
                <c:v>Ikaalinen</c:v>
              </c:pt>
              <c:pt idx="67">
                <c:v>Kouvola</c:v>
              </c:pt>
              <c:pt idx="68">
                <c:v>Hamina</c:v>
              </c:pt>
              <c:pt idx="69">
                <c:v>Oripää</c:v>
              </c:pt>
              <c:pt idx="70">
                <c:v>Kokkola</c:v>
              </c:pt>
              <c:pt idx="71">
                <c:v>Vaasa</c:v>
              </c:pt>
              <c:pt idx="72">
                <c:v>Sipoo</c:v>
              </c:pt>
              <c:pt idx="73">
                <c:v>Seinäjoki</c:v>
              </c:pt>
              <c:pt idx="74">
                <c:v>Rauma</c:v>
              </c:pt>
              <c:pt idx="75">
                <c:v>Ilmajoki</c:v>
              </c:pt>
              <c:pt idx="76">
                <c:v>Forssa</c:v>
              </c:pt>
              <c:pt idx="77">
                <c:v>Vantaa</c:v>
              </c:pt>
              <c:pt idx="78">
                <c:v>Hyvinkää</c:v>
              </c:pt>
              <c:pt idx="79">
                <c:v>Salo</c:v>
              </c:pt>
              <c:pt idx="80">
                <c:v>Helsinki</c:v>
              </c:pt>
              <c:pt idx="81">
                <c:v>Hanko</c:v>
              </c:pt>
              <c:pt idx="82">
                <c:v>Heinola</c:v>
              </c:pt>
              <c:pt idx="83">
                <c:v>Kotka</c:v>
              </c:pt>
              <c:pt idx="84">
                <c:v>Riihimäki</c:v>
              </c:pt>
              <c:pt idx="85">
                <c:v>Padasjoki</c:v>
              </c:pt>
              <c:pt idx="86">
                <c:v>Suonenjoki</c:v>
              </c:pt>
              <c:pt idx="87">
                <c:v>Iitti</c:v>
              </c:pt>
              <c:pt idx="88">
                <c:v>Karkkila</c:v>
              </c:pt>
              <c:pt idx="89">
                <c:v>Varkaus</c:v>
              </c:pt>
            </c:strLit>
          </c:cat>
          <c:val>
            <c:numLit>
              <c:formatCode>General</c:formatCode>
              <c:ptCount val="90"/>
              <c:pt idx="0">
                <c:v>1.1549342423677444E-2</c:v>
              </c:pt>
              <c:pt idx="1">
                <c:v>1.2743137776851654E-2</c:v>
              </c:pt>
              <c:pt idx="2">
                <c:v>8.5251936689019203E-3</c:v>
              </c:pt>
              <c:pt idx="3">
                <c:v>1.2386101298034191E-2</c:v>
              </c:pt>
              <c:pt idx="4">
                <c:v>2.1455401554703712E-2</c:v>
              </c:pt>
              <c:pt idx="5">
                <c:v>5.497458390891552E-3</c:v>
              </c:pt>
              <c:pt idx="6">
                <c:v>1.4258134178817272E-2</c:v>
              </c:pt>
              <c:pt idx="7">
                <c:v>5.3526265546679497E-3</c:v>
              </c:pt>
              <c:pt idx="8">
                <c:v>2.5319552049040794E-2</c:v>
              </c:pt>
              <c:pt idx="9">
                <c:v>2.0799236372113228E-2</c:v>
              </c:pt>
              <c:pt idx="10">
                <c:v>1.1794013902544975E-2</c:v>
              </c:pt>
              <c:pt idx="11">
                <c:v>1.6429491341114044E-2</c:v>
              </c:pt>
              <c:pt idx="12">
                <c:v>1.0296505875885487E-2</c:v>
              </c:pt>
              <c:pt idx="13">
                <c:v>8.1999590620398521E-3</c:v>
              </c:pt>
              <c:pt idx="14">
                <c:v>6.3655637204647064E-3</c:v>
              </c:pt>
              <c:pt idx="15">
                <c:v>1.0920976288616657E-2</c:v>
              </c:pt>
              <c:pt idx="16">
                <c:v>5.6930878199636936E-3</c:v>
              </c:pt>
              <c:pt idx="17">
                <c:v>1.0526640340685844E-2</c:v>
              </c:pt>
              <c:pt idx="18">
                <c:v>1.5195807442069054E-2</c:v>
              </c:pt>
              <c:pt idx="19">
                <c:v>6.0898088850080967E-3</c:v>
              </c:pt>
              <c:pt idx="20">
                <c:v>8.7439306080341339E-3</c:v>
              </c:pt>
              <c:pt idx="21">
                <c:v>6.8958820775151253E-3</c:v>
              </c:pt>
              <c:pt idx="22">
                <c:v>4.4004782103002071E-3</c:v>
              </c:pt>
              <c:pt idx="23">
                <c:v>6.2776217237114906E-3</c:v>
              </c:pt>
              <c:pt idx="24">
                <c:v>8.1651024520397186E-3</c:v>
              </c:pt>
              <c:pt idx="25">
                <c:v>8.172287605702877E-3</c:v>
              </c:pt>
              <c:pt idx="26">
                <c:v>9.7070913761854172E-3</c:v>
              </c:pt>
              <c:pt idx="27">
                <c:v>1.0563269257545471E-2</c:v>
              </c:pt>
              <c:pt idx="28">
                <c:v>9.2459795996546745E-3</c:v>
              </c:pt>
              <c:pt idx="29">
                <c:v>7.7927839010953903E-3</c:v>
              </c:pt>
              <c:pt idx="30">
                <c:v>2.189958468079567E-2</c:v>
              </c:pt>
              <c:pt idx="31">
                <c:v>1.0142792016267776E-2</c:v>
              </c:pt>
              <c:pt idx="32">
                <c:v>1.4842416159808636E-2</c:v>
              </c:pt>
              <c:pt idx="33">
                <c:v>3.4553301520645618E-3</c:v>
              </c:pt>
              <c:pt idx="34">
                <c:v>8.5241533815860748E-3</c:v>
              </c:pt>
              <c:pt idx="35">
                <c:v>8.5444264113903046E-3</c:v>
              </c:pt>
              <c:pt idx="36">
                <c:v>1.1446358636021614E-2</c:v>
              </c:pt>
              <c:pt idx="37">
                <c:v>1.9446978345513344E-2</c:v>
              </c:pt>
              <c:pt idx="38">
                <c:v>1.1816235259175301E-2</c:v>
              </c:pt>
              <c:pt idx="39">
                <c:v>1.5135180205106735E-2</c:v>
              </c:pt>
              <c:pt idx="40">
                <c:v>8.1742294132709503E-3</c:v>
              </c:pt>
              <c:pt idx="41">
                <c:v>2.6659902650862932E-3</c:v>
              </c:pt>
              <c:pt idx="42">
                <c:v>8.7532829493284225E-3</c:v>
              </c:pt>
              <c:pt idx="43">
                <c:v>1.4494552277028561E-2</c:v>
              </c:pt>
              <c:pt idx="44">
                <c:v>4.406447522342205E-3</c:v>
              </c:pt>
              <c:pt idx="45">
                <c:v>1.2503990903496742E-2</c:v>
              </c:pt>
              <c:pt idx="46">
                <c:v>1.3375637121498585E-2</c:v>
              </c:pt>
              <c:pt idx="47">
                <c:v>5.141017958521843E-3</c:v>
              </c:pt>
              <c:pt idx="48">
                <c:v>6.2316125258803368E-3</c:v>
              </c:pt>
              <c:pt idx="49">
                <c:v>6.5411361865699291E-3</c:v>
              </c:pt>
              <c:pt idx="50">
                <c:v>8.286595344543457E-3</c:v>
              </c:pt>
              <c:pt idx="51">
                <c:v>1.2134317308664322E-2</c:v>
              </c:pt>
              <c:pt idx="52">
                <c:v>2.3028630763292313E-2</c:v>
              </c:pt>
              <c:pt idx="53">
                <c:v>6.3657131977379322E-3</c:v>
              </c:pt>
              <c:pt idx="54">
                <c:v>5.2586584351956844E-3</c:v>
              </c:pt>
              <c:pt idx="55">
                <c:v>1.6044124495238066E-3</c:v>
              </c:pt>
              <c:pt idx="56">
                <c:v>8.7896808981895447E-3</c:v>
              </c:pt>
              <c:pt idx="57">
                <c:v>9.2437164857983589E-3</c:v>
              </c:pt>
              <c:pt idx="58">
                <c:v>4.3613448739051819E-2</c:v>
              </c:pt>
              <c:pt idx="59">
                <c:v>1.6322853043675423E-2</c:v>
              </c:pt>
              <c:pt idx="60">
                <c:v>2.0936852321028709E-2</c:v>
              </c:pt>
              <c:pt idx="61">
                <c:v>2.1755065768957138E-2</c:v>
              </c:pt>
              <c:pt idx="62">
                <c:v>6.7677004262804985E-3</c:v>
              </c:pt>
              <c:pt idx="63">
                <c:v>9.3787042424082756E-3</c:v>
              </c:pt>
              <c:pt idx="64">
                <c:v>5.2044638432562351E-3</c:v>
              </c:pt>
              <c:pt idx="65">
                <c:v>1.5242476016283035E-2</c:v>
              </c:pt>
              <c:pt idx="66">
                <c:v>6.6762650385499001E-3</c:v>
              </c:pt>
              <c:pt idx="67">
                <c:v>8.0512706190347672E-3</c:v>
              </c:pt>
              <c:pt idx="68">
                <c:v>2.4151965975761414E-2</c:v>
              </c:pt>
              <c:pt idx="69">
                <c:v>6.5875588916242123E-3</c:v>
              </c:pt>
              <c:pt idx="70">
                <c:v>1.0953884571790695E-2</c:v>
              </c:pt>
              <c:pt idx="71">
                <c:v>1.0652360506355762E-2</c:v>
              </c:pt>
              <c:pt idx="72">
                <c:v>4.2608324438333511E-2</c:v>
              </c:pt>
              <c:pt idx="73">
                <c:v>7.2292555123567581E-3</c:v>
              </c:pt>
              <c:pt idx="74">
                <c:v>5.9326174668967724E-3</c:v>
              </c:pt>
              <c:pt idx="75">
                <c:v>1.4550499618053436E-2</c:v>
              </c:pt>
              <c:pt idx="76">
                <c:v>8.4116701036691666E-3</c:v>
              </c:pt>
              <c:pt idx="77">
                <c:v>6.740134209394455E-3</c:v>
              </c:pt>
              <c:pt idx="78">
                <c:v>6.1774151399731636E-3</c:v>
              </c:pt>
              <c:pt idx="79">
                <c:v>1.1524735949933529E-2</c:v>
              </c:pt>
              <c:pt idx="80">
                <c:v>3.8813354913145304E-3</c:v>
              </c:pt>
              <c:pt idx="81">
                <c:v>1.4327789656817913E-2</c:v>
              </c:pt>
              <c:pt idx="82">
                <c:v>9.6371779218316078E-3</c:v>
              </c:pt>
              <c:pt idx="83">
                <c:v>9.4795199111104012E-3</c:v>
              </c:pt>
              <c:pt idx="84">
                <c:v>4.0152771398425102E-3</c:v>
              </c:pt>
              <c:pt idx="85">
                <c:v>3.9602434262633324E-3</c:v>
              </c:pt>
              <c:pt idx="86">
                <c:v>2.9765844810754061E-3</c:v>
              </c:pt>
              <c:pt idx="87">
                <c:v>1.0895587503910065E-2</c:v>
              </c:pt>
              <c:pt idx="88">
                <c:v>8.4869805723428726E-3</c:v>
              </c:pt>
              <c:pt idx="89">
                <c:v>4.4809663668274879E-3</c:v>
              </c:pt>
            </c:numLit>
          </c:val>
          <c:extLst>
            <c:ext xmlns:c16="http://schemas.microsoft.com/office/drawing/2014/chart" uri="{C3380CC4-5D6E-409C-BE32-E72D297353CC}">
              <c16:uniqueId val="{0000021E-C354-4758-9125-6CAF081B6F90}"/>
            </c:ext>
          </c:extLst>
        </c:ser>
        <c:ser>
          <c:idx val="3"/>
          <c:order val="3"/>
          <c:tx>
            <c:v>Erillislämmitys</c:v>
          </c:tx>
          <c:spPr>
            <a:solidFill>
              <a:srgbClr val="006666"/>
            </a:solidFill>
          </c:spPr>
          <c:invertIfNegative val="0"/>
          <c:dPt>
            <c:idx val="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0-C354-4758-9125-6CAF081B6F90}"/>
              </c:ext>
            </c:extLst>
          </c:dPt>
          <c:dPt>
            <c:idx val="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2-C354-4758-9125-6CAF081B6F90}"/>
              </c:ext>
            </c:extLst>
          </c:dPt>
          <c:dPt>
            <c:idx val="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4-C354-4758-9125-6CAF081B6F90}"/>
              </c:ext>
            </c:extLst>
          </c:dPt>
          <c:dPt>
            <c:idx val="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6-C354-4758-9125-6CAF081B6F90}"/>
              </c:ext>
            </c:extLst>
          </c:dPt>
          <c:dPt>
            <c:idx val="4"/>
            <c:invertIfNegative val="0"/>
            <c:bubble3D val="0"/>
            <c:spPr>
              <a:solidFill>
                <a:srgbClr val="006666"/>
              </a:solidFill>
              <a:ln w="25400">
                <a:solidFill>
                  <a:srgbClr val="000000"/>
                </a:solidFill>
                <a:prstDash val="solid"/>
              </a:ln>
            </c:spPr>
            <c:extLst>
              <c:ext xmlns:c16="http://schemas.microsoft.com/office/drawing/2014/chart" uri="{C3380CC4-5D6E-409C-BE32-E72D297353CC}">
                <c16:uniqueId val="{00000228-C354-4758-9125-6CAF081B6F90}"/>
              </c:ext>
            </c:extLst>
          </c:dPt>
          <c:dPt>
            <c:idx val="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A-C354-4758-9125-6CAF081B6F90}"/>
              </c:ext>
            </c:extLst>
          </c:dPt>
          <c:dPt>
            <c:idx val="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C-C354-4758-9125-6CAF081B6F90}"/>
              </c:ext>
            </c:extLst>
          </c:dPt>
          <c:dPt>
            <c:idx val="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E-C354-4758-9125-6CAF081B6F90}"/>
              </c:ext>
            </c:extLst>
          </c:dPt>
          <c:dPt>
            <c:idx val="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0-C354-4758-9125-6CAF081B6F90}"/>
              </c:ext>
            </c:extLst>
          </c:dPt>
          <c:dPt>
            <c:idx val="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2-C354-4758-9125-6CAF081B6F90}"/>
              </c:ext>
            </c:extLst>
          </c:dPt>
          <c:dPt>
            <c:idx val="1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4-C354-4758-9125-6CAF081B6F90}"/>
              </c:ext>
            </c:extLst>
          </c:dPt>
          <c:dPt>
            <c:idx val="1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6-C354-4758-9125-6CAF081B6F90}"/>
              </c:ext>
            </c:extLst>
          </c:dPt>
          <c:dPt>
            <c:idx val="1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8-C354-4758-9125-6CAF081B6F90}"/>
              </c:ext>
            </c:extLst>
          </c:dPt>
          <c:dPt>
            <c:idx val="1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A-C354-4758-9125-6CAF081B6F90}"/>
              </c:ext>
            </c:extLst>
          </c:dPt>
          <c:dPt>
            <c:idx val="1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C-C354-4758-9125-6CAF081B6F90}"/>
              </c:ext>
            </c:extLst>
          </c:dPt>
          <c:dPt>
            <c:idx val="1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E-C354-4758-9125-6CAF081B6F90}"/>
              </c:ext>
            </c:extLst>
          </c:dPt>
          <c:dPt>
            <c:idx val="1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0-C354-4758-9125-6CAF081B6F90}"/>
              </c:ext>
            </c:extLst>
          </c:dPt>
          <c:dPt>
            <c:idx val="1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2-C354-4758-9125-6CAF081B6F90}"/>
              </c:ext>
            </c:extLst>
          </c:dPt>
          <c:dPt>
            <c:idx val="1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4-C354-4758-9125-6CAF081B6F90}"/>
              </c:ext>
            </c:extLst>
          </c:dPt>
          <c:dPt>
            <c:idx val="1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6-C354-4758-9125-6CAF081B6F90}"/>
              </c:ext>
            </c:extLst>
          </c:dPt>
          <c:dPt>
            <c:idx val="2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8-C354-4758-9125-6CAF081B6F90}"/>
              </c:ext>
            </c:extLst>
          </c:dPt>
          <c:dPt>
            <c:idx val="2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A-C354-4758-9125-6CAF081B6F90}"/>
              </c:ext>
            </c:extLst>
          </c:dPt>
          <c:dPt>
            <c:idx val="2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C-C354-4758-9125-6CAF081B6F90}"/>
              </c:ext>
            </c:extLst>
          </c:dPt>
          <c:dPt>
            <c:idx val="2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E-C354-4758-9125-6CAF081B6F90}"/>
              </c:ext>
            </c:extLst>
          </c:dPt>
          <c:dPt>
            <c:idx val="2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0-C354-4758-9125-6CAF081B6F90}"/>
              </c:ext>
            </c:extLst>
          </c:dPt>
          <c:dPt>
            <c:idx val="2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2-C354-4758-9125-6CAF081B6F90}"/>
              </c:ext>
            </c:extLst>
          </c:dPt>
          <c:dPt>
            <c:idx val="2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4-C354-4758-9125-6CAF081B6F90}"/>
              </c:ext>
            </c:extLst>
          </c:dPt>
          <c:dPt>
            <c:idx val="2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6-C354-4758-9125-6CAF081B6F90}"/>
              </c:ext>
            </c:extLst>
          </c:dPt>
          <c:dPt>
            <c:idx val="2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8-C354-4758-9125-6CAF081B6F90}"/>
              </c:ext>
            </c:extLst>
          </c:dPt>
          <c:dPt>
            <c:idx val="2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A-C354-4758-9125-6CAF081B6F90}"/>
              </c:ext>
            </c:extLst>
          </c:dPt>
          <c:dPt>
            <c:idx val="3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C-C354-4758-9125-6CAF081B6F90}"/>
              </c:ext>
            </c:extLst>
          </c:dPt>
          <c:dPt>
            <c:idx val="3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E-C354-4758-9125-6CAF081B6F90}"/>
              </c:ext>
            </c:extLst>
          </c:dPt>
          <c:dPt>
            <c:idx val="3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0-C354-4758-9125-6CAF081B6F90}"/>
              </c:ext>
            </c:extLst>
          </c:dPt>
          <c:dPt>
            <c:idx val="3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2-C354-4758-9125-6CAF081B6F90}"/>
              </c:ext>
            </c:extLst>
          </c:dPt>
          <c:dPt>
            <c:idx val="3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4-C354-4758-9125-6CAF081B6F90}"/>
              </c:ext>
            </c:extLst>
          </c:dPt>
          <c:dPt>
            <c:idx val="3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6-C354-4758-9125-6CAF081B6F90}"/>
              </c:ext>
            </c:extLst>
          </c:dPt>
          <c:dPt>
            <c:idx val="3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8-C354-4758-9125-6CAF081B6F90}"/>
              </c:ext>
            </c:extLst>
          </c:dPt>
          <c:dPt>
            <c:idx val="3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A-C354-4758-9125-6CAF081B6F90}"/>
              </c:ext>
            </c:extLst>
          </c:dPt>
          <c:dPt>
            <c:idx val="3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C-C354-4758-9125-6CAF081B6F90}"/>
              </c:ext>
            </c:extLst>
          </c:dPt>
          <c:dPt>
            <c:idx val="3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E-C354-4758-9125-6CAF081B6F90}"/>
              </c:ext>
            </c:extLst>
          </c:dPt>
          <c:dPt>
            <c:idx val="4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0-C354-4758-9125-6CAF081B6F90}"/>
              </c:ext>
            </c:extLst>
          </c:dPt>
          <c:dPt>
            <c:idx val="4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2-C354-4758-9125-6CAF081B6F90}"/>
              </c:ext>
            </c:extLst>
          </c:dPt>
          <c:dPt>
            <c:idx val="4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4-C354-4758-9125-6CAF081B6F90}"/>
              </c:ext>
            </c:extLst>
          </c:dPt>
          <c:dPt>
            <c:idx val="4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6-C354-4758-9125-6CAF081B6F90}"/>
              </c:ext>
            </c:extLst>
          </c:dPt>
          <c:dPt>
            <c:idx val="4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8-C354-4758-9125-6CAF081B6F90}"/>
              </c:ext>
            </c:extLst>
          </c:dPt>
          <c:dPt>
            <c:idx val="4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A-C354-4758-9125-6CAF081B6F90}"/>
              </c:ext>
            </c:extLst>
          </c:dPt>
          <c:dPt>
            <c:idx val="4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C-C354-4758-9125-6CAF081B6F90}"/>
              </c:ext>
            </c:extLst>
          </c:dPt>
          <c:dPt>
            <c:idx val="4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E-C354-4758-9125-6CAF081B6F90}"/>
              </c:ext>
            </c:extLst>
          </c:dPt>
          <c:dPt>
            <c:idx val="4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0-C354-4758-9125-6CAF081B6F90}"/>
              </c:ext>
            </c:extLst>
          </c:dPt>
          <c:dPt>
            <c:idx val="4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2-C354-4758-9125-6CAF081B6F90}"/>
              </c:ext>
            </c:extLst>
          </c:dPt>
          <c:dPt>
            <c:idx val="5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4-C354-4758-9125-6CAF081B6F90}"/>
              </c:ext>
            </c:extLst>
          </c:dPt>
          <c:dPt>
            <c:idx val="5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6-C354-4758-9125-6CAF081B6F90}"/>
              </c:ext>
            </c:extLst>
          </c:dPt>
          <c:dPt>
            <c:idx val="5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8-C354-4758-9125-6CAF081B6F90}"/>
              </c:ext>
            </c:extLst>
          </c:dPt>
          <c:dPt>
            <c:idx val="5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A-C354-4758-9125-6CAF081B6F90}"/>
              </c:ext>
            </c:extLst>
          </c:dPt>
          <c:dPt>
            <c:idx val="5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C-C354-4758-9125-6CAF081B6F90}"/>
              </c:ext>
            </c:extLst>
          </c:dPt>
          <c:dPt>
            <c:idx val="5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E-C354-4758-9125-6CAF081B6F90}"/>
              </c:ext>
            </c:extLst>
          </c:dPt>
          <c:dPt>
            <c:idx val="5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0-C354-4758-9125-6CAF081B6F90}"/>
              </c:ext>
            </c:extLst>
          </c:dPt>
          <c:dPt>
            <c:idx val="5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2-C354-4758-9125-6CAF081B6F90}"/>
              </c:ext>
            </c:extLst>
          </c:dPt>
          <c:dPt>
            <c:idx val="5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4-C354-4758-9125-6CAF081B6F90}"/>
              </c:ext>
            </c:extLst>
          </c:dPt>
          <c:dPt>
            <c:idx val="5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6-C354-4758-9125-6CAF081B6F90}"/>
              </c:ext>
            </c:extLst>
          </c:dPt>
          <c:dPt>
            <c:idx val="6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8-C354-4758-9125-6CAF081B6F90}"/>
              </c:ext>
            </c:extLst>
          </c:dPt>
          <c:dPt>
            <c:idx val="6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A-C354-4758-9125-6CAF081B6F90}"/>
              </c:ext>
            </c:extLst>
          </c:dPt>
          <c:dPt>
            <c:idx val="6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C-C354-4758-9125-6CAF081B6F90}"/>
              </c:ext>
            </c:extLst>
          </c:dPt>
          <c:dPt>
            <c:idx val="6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E-C354-4758-9125-6CAF081B6F90}"/>
              </c:ext>
            </c:extLst>
          </c:dPt>
          <c:dPt>
            <c:idx val="6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0-C354-4758-9125-6CAF081B6F90}"/>
              </c:ext>
            </c:extLst>
          </c:dPt>
          <c:dPt>
            <c:idx val="6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2-C354-4758-9125-6CAF081B6F90}"/>
              </c:ext>
            </c:extLst>
          </c:dPt>
          <c:dPt>
            <c:idx val="6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4-C354-4758-9125-6CAF081B6F90}"/>
              </c:ext>
            </c:extLst>
          </c:dPt>
          <c:dPt>
            <c:idx val="6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6-C354-4758-9125-6CAF081B6F90}"/>
              </c:ext>
            </c:extLst>
          </c:dPt>
          <c:dPt>
            <c:idx val="6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8-C354-4758-9125-6CAF081B6F90}"/>
              </c:ext>
            </c:extLst>
          </c:dPt>
          <c:dPt>
            <c:idx val="6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A-C354-4758-9125-6CAF081B6F90}"/>
              </c:ext>
            </c:extLst>
          </c:dPt>
          <c:dPt>
            <c:idx val="7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C-C354-4758-9125-6CAF081B6F90}"/>
              </c:ext>
            </c:extLst>
          </c:dPt>
          <c:dPt>
            <c:idx val="7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E-C354-4758-9125-6CAF081B6F90}"/>
              </c:ext>
            </c:extLst>
          </c:dPt>
          <c:dPt>
            <c:idx val="7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0-C354-4758-9125-6CAF081B6F90}"/>
              </c:ext>
            </c:extLst>
          </c:dPt>
          <c:dPt>
            <c:idx val="7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2-C354-4758-9125-6CAF081B6F90}"/>
              </c:ext>
            </c:extLst>
          </c:dPt>
          <c:dPt>
            <c:idx val="7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4-C354-4758-9125-6CAF081B6F90}"/>
              </c:ext>
            </c:extLst>
          </c:dPt>
          <c:dPt>
            <c:idx val="7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6-C354-4758-9125-6CAF081B6F90}"/>
              </c:ext>
            </c:extLst>
          </c:dPt>
          <c:dPt>
            <c:idx val="7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8-C354-4758-9125-6CAF081B6F90}"/>
              </c:ext>
            </c:extLst>
          </c:dPt>
          <c:dPt>
            <c:idx val="7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A-C354-4758-9125-6CAF081B6F90}"/>
              </c:ext>
            </c:extLst>
          </c:dPt>
          <c:dPt>
            <c:idx val="7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C-C354-4758-9125-6CAF081B6F90}"/>
              </c:ext>
            </c:extLst>
          </c:dPt>
          <c:dPt>
            <c:idx val="7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E-C354-4758-9125-6CAF081B6F90}"/>
              </c:ext>
            </c:extLst>
          </c:dPt>
          <c:dPt>
            <c:idx val="8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0-C354-4758-9125-6CAF081B6F90}"/>
              </c:ext>
            </c:extLst>
          </c:dPt>
          <c:dPt>
            <c:idx val="8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2-C354-4758-9125-6CAF081B6F90}"/>
              </c:ext>
            </c:extLst>
          </c:dPt>
          <c:dPt>
            <c:idx val="8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4-C354-4758-9125-6CAF081B6F90}"/>
              </c:ext>
            </c:extLst>
          </c:dPt>
          <c:dPt>
            <c:idx val="8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6-C354-4758-9125-6CAF081B6F90}"/>
              </c:ext>
            </c:extLst>
          </c:dPt>
          <c:dPt>
            <c:idx val="8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8-C354-4758-9125-6CAF081B6F90}"/>
              </c:ext>
            </c:extLst>
          </c:dPt>
          <c:dPt>
            <c:idx val="8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A-C354-4758-9125-6CAF081B6F90}"/>
              </c:ext>
            </c:extLst>
          </c:dPt>
          <c:dPt>
            <c:idx val="8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C-C354-4758-9125-6CAF081B6F90}"/>
              </c:ext>
            </c:extLst>
          </c:dPt>
          <c:dPt>
            <c:idx val="8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E-C354-4758-9125-6CAF081B6F90}"/>
              </c:ext>
            </c:extLst>
          </c:dPt>
          <c:dPt>
            <c:idx val="8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D0-C354-4758-9125-6CAF081B6F90}"/>
              </c:ext>
            </c:extLst>
          </c:dPt>
          <c:dPt>
            <c:idx val="8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D2-C354-4758-9125-6CAF081B6F90}"/>
              </c:ext>
            </c:extLst>
          </c:dPt>
          <c:cat>
            <c:strLit>
              <c:ptCount val="90"/>
              <c:pt idx="0">
                <c:v>Kemiönsaari</c:v>
              </c:pt>
              <c:pt idx="1">
                <c:v>Pornainen</c:v>
              </c:pt>
              <c:pt idx="2">
                <c:v>Turku</c:v>
              </c:pt>
              <c:pt idx="3">
                <c:v>Nurmijärvi</c:v>
              </c:pt>
              <c:pt idx="4">
                <c:v>Rusko</c:v>
              </c:pt>
              <c:pt idx="5">
                <c:v>Paimio</c:v>
              </c:pt>
              <c:pt idx="6">
                <c:v>Naantali</c:v>
              </c:pt>
              <c:pt idx="7">
                <c:v>Suomussalmi</c:v>
              </c:pt>
              <c:pt idx="8">
                <c:v>Masku</c:v>
              </c:pt>
              <c:pt idx="9">
                <c:v>Nokia</c:v>
              </c:pt>
              <c:pt idx="10">
                <c:v>Kerava</c:v>
              </c:pt>
              <c:pt idx="11">
                <c:v>Kaarina</c:v>
              </c:pt>
              <c:pt idx="12">
                <c:v>Raisio</c:v>
              </c:pt>
              <c:pt idx="13">
                <c:v>Sauvo</c:v>
              </c:pt>
              <c:pt idx="14">
                <c:v>Oulu</c:v>
              </c:pt>
              <c:pt idx="15">
                <c:v>Nousiainen</c:v>
              </c:pt>
              <c:pt idx="16">
                <c:v>Mynämäki</c:v>
              </c:pt>
              <c:pt idx="17">
                <c:v>Järvenpää</c:v>
              </c:pt>
              <c:pt idx="18">
                <c:v>Kirkkonummi</c:v>
              </c:pt>
              <c:pt idx="19">
                <c:v>Joensuu</c:v>
              </c:pt>
              <c:pt idx="20">
                <c:v>Espoo</c:v>
              </c:pt>
              <c:pt idx="21">
                <c:v>Kuhmoinen</c:v>
              </c:pt>
              <c:pt idx="22">
                <c:v>Lappeenranta</c:v>
              </c:pt>
              <c:pt idx="23">
                <c:v>Uusikaupunki</c:v>
              </c:pt>
              <c:pt idx="24">
                <c:v>Hämeenlinna</c:v>
              </c:pt>
              <c:pt idx="25">
                <c:v>Hämeenkyrö</c:v>
              </c:pt>
              <c:pt idx="26">
                <c:v>Aura</c:v>
              </c:pt>
              <c:pt idx="27">
                <c:v>Vihti</c:v>
              </c:pt>
              <c:pt idx="28">
                <c:v>Janakkala</c:v>
              </c:pt>
              <c:pt idx="29">
                <c:v>Savonlinna</c:v>
              </c:pt>
              <c:pt idx="30">
                <c:v>Lieto</c:v>
              </c:pt>
              <c:pt idx="31">
                <c:v>Mikkeli</c:v>
              </c:pt>
              <c:pt idx="32">
                <c:v>Parainen</c:v>
              </c:pt>
              <c:pt idx="33">
                <c:v>Somero</c:v>
              </c:pt>
              <c:pt idx="34">
                <c:v>Orivesi</c:v>
              </c:pt>
              <c:pt idx="35">
                <c:v>Hollola</c:v>
              </c:pt>
              <c:pt idx="36">
                <c:v>Mäntsälä</c:v>
              </c:pt>
              <c:pt idx="37">
                <c:v>Ylöjärvi</c:v>
              </c:pt>
              <c:pt idx="38">
                <c:v>Kauniainen</c:v>
              </c:pt>
              <c:pt idx="39">
                <c:v>Loviisa</c:v>
              </c:pt>
              <c:pt idx="40">
                <c:v>Kuopio</c:v>
              </c:pt>
              <c:pt idx="41">
                <c:v>Imatra</c:v>
              </c:pt>
              <c:pt idx="42">
                <c:v>Tampere</c:v>
              </c:pt>
              <c:pt idx="43">
                <c:v>Kangasala</c:v>
              </c:pt>
              <c:pt idx="44">
                <c:v>Laitila</c:v>
              </c:pt>
              <c:pt idx="45">
                <c:v>Ylivieska</c:v>
              </c:pt>
              <c:pt idx="46">
                <c:v>Hausjärvi</c:v>
              </c:pt>
              <c:pt idx="47">
                <c:v>Lahti</c:v>
              </c:pt>
              <c:pt idx="48">
                <c:v>Jokioinen</c:v>
              </c:pt>
              <c:pt idx="49">
                <c:v>Ilomantsi</c:v>
              </c:pt>
              <c:pt idx="50">
                <c:v>Jyväskylä</c:v>
              </c:pt>
              <c:pt idx="51">
                <c:v>Sastamala</c:v>
              </c:pt>
              <c:pt idx="52">
                <c:v>Lempäälä</c:v>
              </c:pt>
              <c:pt idx="53">
                <c:v>Äänekoski</c:v>
              </c:pt>
              <c:pt idx="54">
                <c:v>Luumäki</c:v>
              </c:pt>
              <c:pt idx="55">
                <c:v>Punkalaidun</c:v>
              </c:pt>
              <c:pt idx="56">
                <c:v>Lohja</c:v>
              </c:pt>
              <c:pt idx="57">
                <c:v>Kajaani</c:v>
              </c:pt>
              <c:pt idx="58">
                <c:v>Pirkkala</c:v>
              </c:pt>
              <c:pt idx="59">
                <c:v>Lapua</c:v>
              </c:pt>
              <c:pt idx="60">
                <c:v>Orimattila</c:v>
              </c:pt>
              <c:pt idx="61">
                <c:v>Tuusula</c:v>
              </c:pt>
              <c:pt idx="62">
                <c:v>Loimaa</c:v>
              </c:pt>
              <c:pt idx="63">
                <c:v>Iisalmi</c:v>
              </c:pt>
              <c:pt idx="64">
                <c:v>Kemi</c:v>
              </c:pt>
              <c:pt idx="65">
                <c:v>Rovaniemi</c:v>
              </c:pt>
              <c:pt idx="66">
                <c:v>Ikaalinen</c:v>
              </c:pt>
              <c:pt idx="67">
                <c:v>Kouvola</c:v>
              </c:pt>
              <c:pt idx="68">
                <c:v>Hamina</c:v>
              </c:pt>
              <c:pt idx="69">
                <c:v>Oripää</c:v>
              </c:pt>
              <c:pt idx="70">
                <c:v>Kokkola</c:v>
              </c:pt>
              <c:pt idx="71">
                <c:v>Vaasa</c:v>
              </c:pt>
              <c:pt idx="72">
                <c:v>Sipoo</c:v>
              </c:pt>
              <c:pt idx="73">
                <c:v>Seinäjoki</c:v>
              </c:pt>
              <c:pt idx="74">
                <c:v>Rauma</c:v>
              </c:pt>
              <c:pt idx="75">
                <c:v>Ilmajoki</c:v>
              </c:pt>
              <c:pt idx="76">
                <c:v>Forssa</c:v>
              </c:pt>
              <c:pt idx="77">
                <c:v>Vantaa</c:v>
              </c:pt>
              <c:pt idx="78">
                <c:v>Hyvinkää</c:v>
              </c:pt>
              <c:pt idx="79">
                <c:v>Salo</c:v>
              </c:pt>
              <c:pt idx="80">
                <c:v>Helsinki</c:v>
              </c:pt>
              <c:pt idx="81">
                <c:v>Hanko</c:v>
              </c:pt>
              <c:pt idx="82">
                <c:v>Heinola</c:v>
              </c:pt>
              <c:pt idx="83">
                <c:v>Kotka</c:v>
              </c:pt>
              <c:pt idx="84">
                <c:v>Riihimäki</c:v>
              </c:pt>
              <c:pt idx="85">
                <c:v>Padasjoki</c:v>
              </c:pt>
              <c:pt idx="86">
                <c:v>Suonenjoki</c:v>
              </c:pt>
              <c:pt idx="87">
                <c:v>Iitti</c:v>
              </c:pt>
              <c:pt idx="88">
                <c:v>Karkkila</c:v>
              </c:pt>
              <c:pt idx="89">
                <c:v>Varkaus</c:v>
              </c:pt>
            </c:strLit>
          </c:cat>
          <c:val>
            <c:numLit>
              <c:formatCode>General</c:formatCode>
              <c:ptCount val="90"/>
              <c:pt idx="0">
                <c:v>0.14204017817974091</c:v>
              </c:pt>
              <c:pt idx="1">
                <c:v>0.17749592661857605</c:v>
              </c:pt>
              <c:pt idx="2">
                <c:v>0.12242883443832397</c:v>
              </c:pt>
              <c:pt idx="3">
                <c:v>0.21927003562450409</c:v>
              </c:pt>
              <c:pt idx="4">
                <c:v>0.26922091841697693</c:v>
              </c:pt>
              <c:pt idx="5">
                <c:v>0.25030562281608582</c:v>
              </c:pt>
              <c:pt idx="6">
                <c:v>0.2192637026309967</c:v>
              </c:pt>
              <c:pt idx="7">
                <c:v>0.30462390184402466</c:v>
              </c:pt>
              <c:pt idx="8">
                <c:v>0.3406413197517395</c:v>
              </c:pt>
              <c:pt idx="9">
                <c:v>0.25959882140159607</c:v>
              </c:pt>
              <c:pt idx="10">
                <c:v>0.16517949104309082</c:v>
              </c:pt>
              <c:pt idx="11">
                <c:v>0.29470273852348328</c:v>
              </c:pt>
              <c:pt idx="12">
                <c:v>0.19146904349327087</c:v>
              </c:pt>
              <c:pt idx="13">
                <c:v>0.37172585725784302</c:v>
              </c:pt>
              <c:pt idx="14">
                <c:v>9.5941528677940369E-2</c:v>
              </c:pt>
              <c:pt idx="15">
                <c:v>0.39480730891227722</c:v>
              </c:pt>
              <c:pt idx="16">
                <c:v>0.27014461159706116</c:v>
              </c:pt>
              <c:pt idx="17">
                <c:v>0.11961816996335983</c:v>
              </c:pt>
              <c:pt idx="18">
                <c:v>0.16765613853931427</c:v>
              </c:pt>
              <c:pt idx="19">
                <c:v>0.11516769975423813</c:v>
              </c:pt>
              <c:pt idx="20">
                <c:v>4.9865160137414932E-2</c:v>
              </c:pt>
              <c:pt idx="21">
                <c:v>0.38232117891311646</c:v>
              </c:pt>
              <c:pt idx="22">
                <c:v>0.2066667228937149</c:v>
              </c:pt>
              <c:pt idx="23">
                <c:v>0.4525047242641449</c:v>
              </c:pt>
              <c:pt idx="24">
                <c:v>0.24965374171733856</c:v>
              </c:pt>
              <c:pt idx="25">
                <c:v>0.34635463356971741</c:v>
              </c:pt>
              <c:pt idx="26">
                <c:v>0.40264996886253357</c:v>
              </c:pt>
              <c:pt idx="27">
                <c:v>0.32208481431007385</c:v>
              </c:pt>
              <c:pt idx="28">
                <c:v>0.36365899443626404</c:v>
              </c:pt>
              <c:pt idx="29">
                <c:v>0.29182842373847961</c:v>
              </c:pt>
              <c:pt idx="30">
                <c:v>0.32485979795455933</c:v>
              </c:pt>
              <c:pt idx="31">
                <c:v>0.20378537476062775</c:v>
              </c:pt>
              <c:pt idx="32">
                <c:v>0.42192444205284119</c:v>
              </c:pt>
              <c:pt idx="33">
                <c:v>0.43821695446968079</c:v>
              </c:pt>
              <c:pt idx="34">
                <c:v>0.3751349151134491</c:v>
              </c:pt>
              <c:pt idx="35">
                <c:v>0.32830211520195007</c:v>
              </c:pt>
              <c:pt idx="36">
                <c:v>0.36515665054321289</c:v>
              </c:pt>
              <c:pt idx="37">
                <c:v>0.28141236305236816</c:v>
              </c:pt>
              <c:pt idx="38">
                <c:v>0.10470903664827347</c:v>
              </c:pt>
              <c:pt idx="39">
                <c:v>0.40353798866271973</c:v>
              </c:pt>
              <c:pt idx="40">
                <c:v>0.10497637093067169</c:v>
              </c:pt>
              <c:pt idx="41">
                <c:v>0.50872689485549927</c:v>
              </c:pt>
              <c:pt idx="42">
                <c:v>9.1927081346511841E-2</c:v>
              </c:pt>
              <c:pt idx="43">
                <c:v>0.38570529222488403</c:v>
              </c:pt>
              <c:pt idx="44">
                <c:v>0.4243488609790802</c:v>
              </c:pt>
              <c:pt idx="45">
                <c:v>0.34139221906661987</c:v>
              </c:pt>
              <c:pt idx="46">
                <c:v>0.38793152570724487</c:v>
              </c:pt>
              <c:pt idx="47">
                <c:v>0.16329389810562134</c:v>
              </c:pt>
              <c:pt idx="48">
                <c:v>0.37957963347434998</c:v>
              </c:pt>
              <c:pt idx="49">
                <c:v>0.2618497908115387</c:v>
              </c:pt>
              <c:pt idx="50">
                <c:v>0.13311187922954559</c:v>
              </c:pt>
              <c:pt idx="51">
                <c:v>0.52177560329437256</c:v>
              </c:pt>
              <c:pt idx="52">
                <c:v>0.34703600406646729</c:v>
              </c:pt>
              <c:pt idx="53">
                <c:v>0.36785390973091125</c:v>
              </c:pt>
              <c:pt idx="54">
                <c:v>0.58039015531539917</c:v>
              </c:pt>
              <c:pt idx="55">
                <c:v>0.63005375862121582</c:v>
              </c:pt>
              <c:pt idx="56">
                <c:v>0.4415113627910614</c:v>
              </c:pt>
              <c:pt idx="57">
                <c:v>0.19437624514102936</c:v>
              </c:pt>
              <c:pt idx="58">
                <c:v>0.25644037127494812</c:v>
              </c:pt>
              <c:pt idx="59">
                <c:v>0.36922112107276917</c:v>
              </c:pt>
              <c:pt idx="60">
                <c:v>0.49077275395393372</c:v>
              </c:pt>
              <c:pt idx="61">
                <c:v>0.23788270354270935</c:v>
              </c:pt>
              <c:pt idx="62">
                <c:v>0.61994713544845581</c:v>
              </c:pt>
              <c:pt idx="63">
                <c:v>0.23344923555850983</c:v>
              </c:pt>
              <c:pt idx="64">
                <c:v>0.31942364573478699</c:v>
              </c:pt>
              <c:pt idx="65">
                <c:v>0.16892611980438232</c:v>
              </c:pt>
              <c:pt idx="66">
                <c:v>0.57939457893371582</c:v>
              </c:pt>
              <c:pt idx="67">
                <c:v>0.45493379235267639</c:v>
              </c:pt>
              <c:pt idx="68">
                <c:v>0.568084716796875</c:v>
              </c:pt>
              <c:pt idx="69">
                <c:v>0.4323844313621521</c:v>
              </c:pt>
              <c:pt idx="70">
                <c:v>0.30414935946464539</c:v>
              </c:pt>
              <c:pt idx="71">
                <c:v>0.11535731703042984</c:v>
              </c:pt>
              <c:pt idx="72">
                <c:v>0.23858126997947693</c:v>
              </c:pt>
              <c:pt idx="73">
                <c:v>0.25371474027633667</c:v>
              </c:pt>
              <c:pt idx="74">
                <c:v>0.33784279227256775</c:v>
              </c:pt>
              <c:pt idx="75">
                <c:v>0.38172680139541626</c:v>
              </c:pt>
              <c:pt idx="76">
                <c:v>0.43719330430030823</c:v>
              </c:pt>
              <c:pt idx="77">
                <c:v>6.7399799823760986E-2</c:v>
              </c:pt>
              <c:pt idx="78">
                <c:v>0.15396583080291748</c:v>
              </c:pt>
              <c:pt idx="79">
                <c:v>0.43267819285392761</c:v>
              </c:pt>
              <c:pt idx="80">
                <c:v>2.4472875520586967E-2</c:v>
              </c:pt>
              <c:pt idx="81">
                <c:v>0.90363353490829468</c:v>
              </c:pt>
              <c:pt idx="82">
                <c:v>0.43598455190658569</c:v>
              </c:pt>
              <c:pt idx="83">
                <c:v>0.39116144180297852</c:v>
              </c:pt>
              <c:pt idx="84">
                <c:v>0.26498997211456299</c:v>
              </c:pt>
              <c:pt idx="85">
                <c:v>0.15021124482154846</c:v>
              </c:pt>
              <c:pt idx="86">
                <c:v>0.30764380097389221</c:v>
              </c:pt>
              <c:pt idx="87">
                <c:v>0.46003592014312744</c:v>
              </c:pt>
              <c:pt idx="88">
                <c:v>0.44665950536727905</c:v>
              </c:pt>
              <c:pt idx="89">
                <c:v>0.37643295526504517</c:v>
              </c:pt>
            </c:numLit>
          </c:val>
          <c:extLst>
            <c:ext xmlns:c16="http://schemas.microsoft.com/office/drawing/2014/chart" uri="{C3380CC4-5D6E-409C-BE32-E72D297353CC}">
              <c16:uniqueId val="{000002D3-C354-4758-9125-6CAF081B6F90}"/>
            </c:ext>
          </c:extLst>
        </c:ser>
        <c:dLbls>
          <c:showLegendKey val="0"/>
          <c:showVal val="0"/>
          <c:showCatName val="0"/>
          <c:showSerName val="0"/>
          <c:showPercent val="0"/>
          <c:showBubbleSize val="0"/>
        </c:dLbls>
        <c:gapWidth val="55"/>
        <c:overlap val="100"/>
        <c:axId val="235558400"/>
        <c:axId val="235559936"/>
      </c:barChart>
      <c:catAx>
        <c:axId val="235558400"/>
        <c:scaling>
          <c:orientation val="minMax"/>
        </c:scaling>
        <c:delete val="0"/>
        <c:axPos val="b"/>
        <c:numFmt formatCode="General" sourceLinked="0"/>
        <c:majorTickMark val="none"/>
        <c:minorTickMark val="none"/>
        <c:tickLblPos val="nextTo"/>
        <c:crossAx val="235559936"/>
        <c:crosses val="autoZero"/>
        <c:auto val="1"/>
        <c:lblAlgn val="ctr"/>
        <c:lblOffset val="100"/>
        <c:tickLblSkip val="1"/>
        <c:noMultiLvlLbl val="0"/>
      </c:catAx>
      <c:valAx>
        <c:axId val="235559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crossAx val="235558400"/>
        <c:crosses val="autoZero"/>
        <c:crossBetween val="between"/>
      </c:valAx>
    </c:plotArea>
    <c:legend>
      <c:legendPos val="t"/>
      <c:layout>
        <c:manualLayout>
          <c:xMode val="edge"/>
          <c:yMode val="edge"/>
          <c:x val="2.6966292134831461E-2"/>
          <c:y val="2.1951219512195121E-2"/>
          <c:w val="0.7471910112359551"/>
          <c:h val="2.4390243902439025E-2"/>
        </c:manualLayout>
      </c:layout>
      <c:overlay val="0"/>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latin typeface="Abadi ExtraLight" panose="020B0204020104020204" pitchFamily="34" charset="0"/>
        </a:defRPr>
      </a:pPr>
      <a:endParaRPr lang="fi-FI"/>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1.853203491064506E-3"/>
          <c:w val="0.95656258599917554"/>
          <c:h val="0.99814679650893545"/>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50A5-4C8E-8169-D26B5E148F3A}"/>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50A5-4C8E-8169-D26B5E148F3A}"/>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50A5-4C8E-8169-D26B5E148F3A}"/>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50A5-4C8E-8169-D26B5E148F3A}"/>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50A5-4C8E-8169-D26B5E148F3A}"/>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50A5-4C8E-8169-D26B5E148F3A}"/>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50A5-4C8E-8169-D26B5E148F3A}"/>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50A5-4C8E-8169-D26B5E148F3A}"/>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50A5-4C8E-8169-D26B5E148F3A}"/>
              </c:ext>
            </c:extLst>
          </c:dPt>
          <c:dPt>
            <c:idx val="9"/>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13-50A5-4C8E-8169-D26B5E148F3A}"/>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50A5-4C8E-8169-D26B5E148F3A}"/>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50A5-4C8E-8169-D26B5E148F3A}"/>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50A5-4C8E-8169-D26B5E148F3A}"/>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50A5-4C8E-8169-D26B5E148F3A}"/>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50A5-4C8E-8169-D26B5E148F3A}"/>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50A5-4C8E-8169-D26B5E148F3A}"/>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50A5-4C8E-8169-D26B5E148F3A}"/>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50A5-4C8E-8169-D26B5E148F3A}"/>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50A5-4C8E-8169-D26B5E148F3A}"/>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50A5-4C8E-8169-D26B5E148F3A}"/>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50A5-4C8E-8169-D26B5E148F3A}"/>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50A5-4C8E-8169-D26B5E148F3A}"/>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50A5-4C8E-8169-D26B5E148F3A}"/>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50A5-4C8E-8169-D26B5E148F3A}"/>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50A5-4C8E-8169-D26B5E148F3A}"/>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50A5-4C8E-8169-D26B5E148F3A}"/>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50A5-4C8E-8169-D26B5E148F3A}"/>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50A5-4C8E-8169-D26B5E148F3A}"/>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50A5-4C8E-8169-D26B5E148F3A}"/>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50A5-4C8E-8169-D26B5E148F3A}"/>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50A5-4C8E-8169-D26B5E148F3A}"/>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50A5-4C8E-8169-D26B5E148F3A}"/>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50A5-4C8E-8169-D26B5E148F3A}"/>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50A5-4C8E-8169-D26B5E148F3A}"/>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50A5-4C8E-8169-D26B5E148F3A}"/>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50A5-4C8E-8169-D26B5E148F3A}"/>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50A5-4C8E-8169-D26B5E148F3A}"/>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50A5-4C8E-8169-D26B5E148F3A}"/>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50A5-4C8E-8169-D26B5E148F3A}"/>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50A5-4C8E-8169-D26B5E148F3A}"/>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50A5-4C8E-8169-D26B5E148F3A}"/>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50A5-4C8E-8169-D26B5E148F3A}"/>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50A5-4C8E-8169-D26B5E148F3A}"/>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50A5-4C8E-8169-D26B5E148F3A}"/>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50A5-4C8E-8169-D26B5E148F3A}"/>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50A5-4C8E-8169-D26B5E148F3A}"/>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50A5-4C8E-8169-D26B5E148F3A}"/>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50A5-4C8E-8169-D26B5E148F3A}"/>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50A5-4C8E-8169-D26B5E148F3A}"/>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50A5-4C8E-8169-D26B5E148F3A}"/>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50A5-4C8E-8169-D26B5E148F3A}"/>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50A5-4C8E-8169-D26B5E148F3A}"/>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50A5-4C8E-8169-D26B5E148F3A}"/>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50A5-4C8E-8169-D26B5E148F3A}"/>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50A5-4C8E-8169-D26B5E148F3A}"/>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50A5-4C8E-8169-D26B5E148F3A}"/>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50A5-4C8E-8169-D26B5E148F3A}"/>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50A5-4C8E-8169-D26B5E148F3A}"/>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50A5-4C8E-8169-D26B5E148F3A}"/>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50A5-4C8E-8169-D26B5E148F3A}"/>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50A5-4C8E-8169-D26B5E148F3A}"/>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50A5-4C8E-8169-D26B5E148F3A}"/>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50A5-4C8E-8169-D26B5E148F3A}"/>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50A5-4C8E-8169-D26B5E148F3A}"/>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50A5-4C8E-8169-D26B5E148F3A}"/>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50A5-4C8E-8169-D26B5E148F3A}"/>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50A5-4C8E-8169-D26B5E148F3A}"/>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50A5-4C8E-8169-D26B5E148F3A}"/>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50A5-4C8E-8169-D26B5E148F3A}"/>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50A5-4C8E-8169-D26B5E148F3A}"/>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50A5-4C8E-8169-D26B5E148F3A}"/>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50A5-4C8E-8169-D26B5E148F3A}"/>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50A5-4C8E-8169-D26B5E148F3A}"/>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50A5-4C8E-8169-D26B5E148F3A}"/>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50A5-4C8E-8169-D26B5E148F3A}"/>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50A5-4C8E-8169-D26B5E148F3A}"/>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50A5-4C8E-8169-D26B5E148F3A}"/>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50A5-4C8E-8169-D26B5E148F3A}"/>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50A5-4C8E-8169-D26B5E148F3A}"/>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50A5-4C8E-8169-D26B5E148F3A}"/>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50A5-4C8E-8169-D26B5E148F3A}"/>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50A5-4C8E-8169-D26B5E148F3A}"/>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50A5-4C8E-8169-D26B5E148F3A}"/>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50A5-4C8E-8169-D26B5E148F3A}"/>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50A5-4C8E-8169-D26B5E148F3A}"/>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50A5-4C8E-8169-D26B5E148F3A}"/>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50A5-4C8E-8169-D26B5E148F3A}"/>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50A5-4C8E-8169-D26B5E148F3A}"/>
              </c:ext>
            </c:extLst>
          </c:dPt>
          <c:dPt>
            <c:idx val="8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1-50A5-4C8E-8169-D26B5E148F3A}"/>
              </c:ext>
            </c:extLst>
          </c:dPt>
          <c:dPt>
            <c:idx val="8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B3-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0.46084201335906982</c:v>
              </c:pt>
              <c:pt idx="1">
                <c:v>0.6683659553527832</c:v>
              </c:pt>
              <c:pt idx="2">
                <c:v>1.5956250429153442</c:v>
              </c:pt>
              <c:pt idx="3">
                <c:v>1.2993656396865845</c:v>
              </c:pt>
              <c:pt idx="4">
                <c:v>0.49497336149215698</c:v>
              </c:pt>
              <c:pt idx="5">
                <c:v>0.70699536800384521</c:v>
              </c:pt>
              <c:pt idx="6">
                <c:v>0.52018553018569946</c:v>
              </c:pt>
              <c:pt idx="7">
                <c:v>0.45949625968933105</c:v>
              </c:pt>
              <c:pt idx="8">
                <c:v>1.1950225830078125</c:v>
              </c:pt>
              <c:pt idx="9">
                <c:v>0.53396672010421753</c:v>
              </c:pt>
              <c:pt idx="10">
                <c:v>0.65689796209335327</c:v>
              </c:pt>
              <c:pt idx="11">
                <c:v>1.7471212148666382</c:v>
              </c:pt>
              <c:pt idx="12">
                <c:v>0.98405486345291138</c:v>
              </c:pt>
              <c:pt idx="13">
                <c:v>1.1783304214477539</c:v>
              </c:pt>
              <c:pt idx="14">
                <c:v>0.50155901908874512</c:v>
              </c:pt>
              <c:pt idx="15">
                <c:v>0.48593518137931824</c:v>
              </c:pt>
              <c:pt idx="16">
                <c:v>0.26774987578392029</c:v>
              </c:pt>
              <c:pt idx="17">
                <c:v>1.0264800786972046</c:v>
              </c:pt>
              <c:pt idx="18">
                <c:v>1.1979800462722778</c:v>
              </c:pt>
              <c:pt idx="19">
                <c:v>1.3317431211471558</c:v>
              </c:pt>
              <c:pt idx="20">
                <c:v>10.56873607635498</c:v>
              </c:pt>
              <c:pt idx="21">
                <c:v>3.1439905166625977</c:v>
              </c:pt>
              <c:pt idx="22">
                <c:v>0.90310949087142944</c:v>
              </c:pt>
              <c:pt idx="23">
                <c:v>2.4984571933746338</c:v>
              </c:pt>
              <c:pt idx="24">
                <c:v>1.6065007448196411</c:v>
              </c:pt>
              <c:pt idx="25">
                <c:v>3.2480964660644531</c:v>
              </c:pt>
              <c:pt idx="26">
                <c:v>4.2339491844177246</c:v>
              </c:pt>
              <c:pt idx="27">
                <c:v>1.582688570022583</c:v>
              </c:pt>
              <c:pt idx="28">
                <c:v>1.3985594511032104</c:v>
              </c:pt>
              <c:pt idx="29">
                <c:v>2.6741704940795898</c:v>
              </c:pt>
              <c:pt idx="30">
                <c:v>2.7570488452911377</c:v>
              </c:pt>
              <c:pt idx="31">
                <c:v>2.8591721057891846</c:v>
              </c:pt>
              <c:pt idx="32">
                <c:v>0.61313790082931519</c:v>
              </c:pt>
              <c:pt idx="33">
                <c:v>3.0251932144165039</c:v>
              </c:pt>
              <c:pt idx="34">
                <c:v>1.3000097274780273</c:v>
              </c:pt>
              <c:pt idx="35">
                <c:v>4.227994441986084</c:v>
              </c:pt>
              <c:pt idx="36">
                <c:v>1.0930516719818115</c:v>
              </c:pt>
              <c:pt idx="37">
                <c:v>1.7411777973175049</c:v>
              </c:pt>
              <c:pt idx="38">
                <c:v>0.94356346130371094</c:v>
              </c:pt>
              <c:pt idx="39">
                <c:v>5.4623079299926758</c:v>
              </c:pt>
              <c:pt idx="40">
                <c:v>3.637578010559082</c:v>
              </c:pt>
              <c:pt idx="41">
                <c:v>2.5328431129455566</c:v>
              </c:pt>
              <c:pt idx="42">
                <c:v>1.3858886957168579</c:v>
              </c:pt>
              <c:pt idx="43">
                <c:v>4.1616630554199219</c:v>
              </c:pt>
              <c:pt idx="44">
                <c:v>22.103788375854492</c:v>
              </c:pt>
              <c:pt idx="45">
                <c:v>5.7835702896118164</c:v>
              </c:pt>
              <c:pt idx="46">
                <c:v>4.7529449462890625</c:v>
              </c:pt>
              <c:pt idx="47">
                <c:v>4.8171219825744629</c:v>
              </c:pt>
              <c:pt idx="48">
                <c:v>2.9394822120666504</c:v>
              </c:pt>
              <c:pt idx="49">
                <c:v>2.024233341217041</c:v>
              </c:pt>
              <c:pt idx="50">
                <c:v>2.1998322010040283</c:v>
              </c:pt>
              <c:pt idx="51">
                <c:v>1.8950450420379639</c:v>
              </c:pt>
              <c:pt idx="52">
                <c:v>4.2133960723876953</c:v>
              </c:pt>
              <c:pt idx="53">
                <c:v>4.5062036514282227</c:v>
              </c:pt>
              <c:pt idx="54">
                <c:v>2.5133295059204102</c:v>
              </c:pt>
              <c:pt idx="55">
                <c:v>6.9532961845397949</c:v>
              </c:pt>
              <c:pt idx="56">
                <c:v>6.8269000053405762</c:v>
              </c:pt>
              <c:pt idx="57">
                <c:v>3.2330529689788818</c:v>
              </c:pt>
              <c:pt idx="58">
                <c:v>6.941983699798584</c:v>
              </c:pt>
              <c:pt idx="59">
                <c:v>3.5067508220672607</c:v>
              </c:pt>
              <c:pt idx="60">
                <c:v>5.9458823204040527</c:v>
              </c:pt>
              <c:pt idx="61">
                <c:v>3.5101861953735352</c:v>
              </c:pt>
              <c:pt idx="62">
                <c:v>5.0722737312316895</c:v>
              </c:pt>
              <c:pt idx="63">
                <c:v>2.3708231449127197</c:v>
              </c:pt>
              <c:pt idx="64">
                <c:v>3.7626776695251465</c:v>
              </c:pt>
              <c:pt idx="65">
                <c:v>2.2682957649230957</c:v>
              </c:pt>
              <c:pt idx="66">
                <c:v>3.6852757930755615</c:v>
              </c:pt>
              <c:pt idx="67">
                <c:v>4.2007899284362793</c:v>
              </c:pt>
              <c:pt idx="68">
                <c:v>18.196254730224609</c:v>
              </c:pt>
              <c:pt idx="69">
                <c:v>7.9931821823120117</c:v>
              </c:pt>
              <c:pt idx="70">
                <c:v>7.3481554985046387</c:v>
              </c:pt>
              <c:pt idx="71">
                <c:v>8.2408123016357422</c:v>
              </c:pt>
              <c:pt idx="72">
                <c:v>11.548930168151855</c:v>
              </c:pt>
              <c:pt idx="73">
                <c:v>11.545269012451172</c:v>
              </c:pt>
              <c:pt idx="74">
                <c:v>7.0854225158691406</c:v>
              </c:pt>
              <c:pt idx="75">
                <c:v>13.350285530090332</c:v>
              </c:pt>
              <c:pt idx="76">
                <c:v>12.811731338500977</c:v>
              </c:pt>
              <c:pt idx="77">
                <c:v>14.324123382568359</c:v>
              </c:pt>
              <c:pt idx="78">
                <c:v>11.967850685119629</c:v>
              </c:pt>
              <c:pt idx="79">
                <c:v>19.199050903320313</c:v>
              </c:pt>
              <c:pt idx="80">
                <c:v>42.260196685791016</c:v>
              </c:pt>
              <c:pt idx="81">
                <c:v>8.5484809875488281</c:v>
              </c:pt>
              <c:pt idx="82">
                <c:v>15.375682830810547</c:v>
              </c:pt>
              <c:pt idx="83">
                <c:v>29.967525482177734</c:v>
              </c:pt>
              <c:pt idx="84">
                <c:v>23.369396209716797</c:v>
              </c:pt>
              <c:pt idx="85">
                <c:v>39.432884216308594</c:v>
              </c:pt>
              <c:pt idx="86">
                <c:v>57.273723602294922</c:v>
              </c:pt>
              <c:pt idx="87">
                <c:v>105.62104034423828</c:v>
              </c:pt>
              <c:pt idx="88">
                <c:v>52.413852691650391</c:v>
              </c:pt>
              <c:pt idx="89">
                <c:v>158.71424865722656</c:v>
              </c:pt>
            </c:numLit>
          </c:val>
          <c:extLst>
            <c:ext xmlns:c16="http://schemas.microsoft.com/office/drawing/2014/chart" uri="{C3380CC4-5D6E-409C-BE32-E72D297353CC}">
              <c16:uniqueId val="{000000B4-50A5-4C8E-8169-D26B5E148F3A}"/>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50A5-4C8E-8169-D26B5E148F3A}"/>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50A5-4C8E-8169-D26B5E148F3A}"/>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50A5-4C8E-8169-D26B5E148F3A}"/>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50A5-4C8E-8169-D26B5E148F3A}"/>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50A5-4C8E-8169-D26B5E148F3A}"/>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50A5-4C8E-8169-D26B5E148F3A}"/>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50A5-4C8E-8169-D26B5E148F3A}"/>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50A5-4C8E-8169-D26B5E148F3A}"/>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50A5-4C8E-8169-D26B5E148F3A}"/>
              </c:ext>
            </c:extLst>
          </c:dPt>
          <c:dPt>
            <c:idx val="9"/>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0C8-50A5-4C8E-8169-D26B5E148F3A}"/>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50A5-4C8E-8169-D26B5E148F3A}"/>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50A5-4C8E-8169-D26B5E148F3A}"/>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50A5-4C8E-8169-D26B5E148F3A}"/>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50A5-4C8E-8169-D26B5E148F3A}"/>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50A5-4C8E-8169-D26B5E148F3A}"/>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50A5-4C8E-8169-D26B5E148F3A}"/>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50A5-4C8E-8169-D26B5E148F3A}"/>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50A5-4C8E-8169-D26B5E148F3A}"/>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50A5-4C8E-8169-D26B5E148F3A}"/>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50A5-4C8E-8169-D26B5E148F3A}"/>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50A5-4C8E-8169-D26B5E148F3A}"/>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50A5-4C8E-8169-D26B5E148F3A}"/>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50A5-4C8E-8169-D26B5E148F3A}"/>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50A5-4C8E-8169-D26B5E148F3A}"/>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50A5-4C8E-8169-D26B5E148F3A}"/>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50A5-4C8E-8169-D26B5E148F3A}"/>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50A5-4C8E-8169-D26B5E148F3A}"/>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50A5-4C8E-8169-D26B5E148F3A}"/>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50A5-4C8E-8169-D26B5E148F3A}"/>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50A5-4C8E-8169-D26B5E148F3A}"/>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50A5-4C8E-8169-D26B5E148F3A}"/>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50A5-4C8E-8169-D26B5E148F3A}"/>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50A5-4C8E-8169-D26B5E148F3A}"/>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50A5-4C8E-8169-D26B5E148F3A}"/>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50A5-4C8E-8169-D26B5E148F3A}"/>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50A5-4C8E-8169-D26B5E148F3A}"/>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50A5-4C8E-8169-D26B5E148F3A}"/>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50A5-4C8E-8169-D26B5E148F3A}"/>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50A5-4C8E-8169-D26B5E148F3A}"/>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50A5-4C8E-8169-D26B5E148F3A}"/>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50A5-4C8E-8169-D26B5E148F3A}"/>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50A5-4C8E-8169-D26B5E148F3A}"/>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50A5-4C8E-8169-D26B5E148F3A}"/>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50A5-4C8E-8169-D26B5E148F3A}"/>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50A5-4C8E-8169-D26B5E148F3A}"/>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50A5-4C8E-8169-D26B5E148F3A}"/>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50A5-4C8E-8169-D26B5E148F3A}"/>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50A5-4C8E-8169-D26B5E148F3A}"/>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50A5-4C8E-8169-D26B5E148F3A}"/>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50A5-4C8E-8169-D26B5E148F3A}"/>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50A5-4C8E-8169-D26B5E148F3A}"/>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50A5-4C8E-8169-D26B5E148F3A}"/>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50A5-4C8E-8169-D26B5E148F3A}"/>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50A5-4C8E-8169-D26B5E148F3A}"/>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50A5-4C8E-8169-D26B5E148F3A}"/>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50A5-4C8E-8169-D26B5E148F3A}"/>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50A5-4C8E-8169-D26B5E148F3A}"/>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50A5-4C8E-8169-D26B5E148F3A}"/>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50A5-4C8E-8169-D26B5E148F3A}"/>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50A5-4C8E-8169-D26B5E148F3A}"/>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50A5-4C8E-8169-D26B5E148F3A}"/>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50A5-4C8E-8169-D26B5E148F3A}"/>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50A5-4C8E-8169-D26B5E148F3A}"/>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50A5-4C8E-8169-D26B5E148F3A}"/>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50A5-4C8E-8169-D26B5E148F3A}"/>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50A5-4C8E-8169-D26B5E148F3A}"/>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50A5-4C8E-8169-D26B5E148F3A}"/>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50A5-4C8E-8169-D26B5E148F3A}"/>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50A5-4C8E-8169-D26B5E148F3A}"/>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50A5-4C8E-8169-D26B5E148F3A}"/>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50A5-4C8E-8169-D26B5E148F3A}"/>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50A5-4C8E-8169-D26B5E148F3A}"/>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50A5-4C8E-8169-D26B5E148F3A}"/>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50A5-4C8E-8169-D26B5E148F3A}"/>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50A5-4C8E-8169-D26B5E148F3A}"/>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50A5-4C8E-8169-D26B5E148F3A}"/>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50A5-4C8E-8169-D26B5E148F3A}"/>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50A5-4C8E-8169-D26B5E148F3A}"/>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50A5-4C8E-8169-D26B5E148F3A}"/>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50A5-4C8E-8169-D26B5E148F3A}"/>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50A5-4C8E-8169-D26B5E148F3A}"/>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50A5-4C8E-8169-D26B5E148F3A}"/>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50A5-4C8E-8169-D26B5E148F3A}"/>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50A5-4C8E-8169-D26B5E148F3A}"/>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50A5-4C8E-8169-D26B5E148F3A}"/>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50A5-4C8E-8169-D26B5E148F3A}"/>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2-50A5-4C8E-8169-D26B5E148F3A}"/>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4-50A5-4C8E-8169-D26B5E148F3A}"/>
              </c:ext>
            </c:extLst>
          </c:dPt>
          <c:dPt>
            <c:idx val="8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6-50A5-4C8E-8169-D26B5E148F3A}"/>
              </c:ext>
            </c:extLst>
          </c:dPt>
          <c:dPt>
            <c:idx val="8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8-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0.79669457674026489</c:v>
              </c:pt>
              <c:pt idx="1">
                <c:v>0.36458933353424072</c:v>
              </c:pt>
              <c:pt idx="2">
                <c:v>0.45813193917274475</c:v>
              </c:pt>
              <c:pt idx="3">
                <c:v>0.68207681179046631</c:v>
              </c:pt>
              <c:pt idx="4">
                <c:v>0.50431591272354126</c:v>
              </c:pt>
              <c:pt idx="5">
                <c:v>0.57958060503005981</c:v>
              </c:pt>
              <c:pt idx="6">
                <c:v>0.57496356964111328</c:v>
              </c:pt>
              <c:pt idx="7">
                <c:v>0.74991905689239502</c:v>
              </c:pt>
              <c:pt idx="8">
                <c:v>1.876710057258606</c:v>
              </c:pt>
              <c:pt idx="9">
                <c:v>1.0300474166870117</c:v>
              </c:pt>
              <c:pt idx="10">
                <c:v>0.2546202540397644</c:v>
              </c:pt>
              <c:pt idx="11">
                <c:v>0.93552500009536743</c:v>
              </c:pt>
              <c:pt idx="12">
                <c:v>1.2462718486785889</c:v>
              </c:pt>
              <c:pt idx="13">
                <c:v>1.4034851789474487</c:v>
              </c:pt>
              <c:pt idx="14">
                <c:v>0.39333507418632507</c:v>
              </c:pt>
              <c:pt idx="15">
                <c:v>1.1101223230361938</c:v>
              </c:pt>
              <c:pt idx="16">
                <c:v>2.3685462474822998</c:v>
              </c:pt>
              <c:pt idx="17">
                <c:v>1.2527062892913818</c:v>
              </c:pt>
              <c:pt idx="18">
                <c:v>0.80572181940078735</c:v>
              </c:pt>
              <c:pt idx="19">
                <c:v>0.99386692047119141</c:v>
              </c:pt>
              <c:pt idx="20">
                <c:v>2.2874276638031006</c:v>
              </c:pt>
              <c:pt idx="21">
                <c:v>2.2278926372528076</c:v>
              </c:pt>
              <c:pt idx="22">
                <c:v>1.1904407739639282</c:v>
              </c:pt>
              <c:pt idx="23">
                <c:v>1.8468655347824097</c:v>
              </c:pt>
              <c:pt idx="24">
                <c:v>1.1712585687637329</c:v>
              </c:pt>
              <c:pt idx="25">
                <c:v>3.6620256900787354</c:v>
              </c:pt>
              <c:pt idx="26">
                <c:v>2.6596012115478516</c:v>
              </c:pt>
              <c:pt idx="27">
                <c:v>1.3244050741195679</c:v>
              </c:pt>
              <c:pt idx="28">
                <c:v>0.98056119680404663</c:v>
              </c:pt>
              <c:pt idx="29">
                <c:v>1.9906711578369141</c:v>
              </c:pt>
              <c:pt idx="30">
                <c:v>1.2206603288650513</c:v>
              </c:pt>
              <c:pt idx="31">
                <c:v>2.047806978225708</c:v>
              </c:pt>
              <c:pt idx="32">
                <c:v>1.9757553339004517</c:v>
              </c:pt>
              <c:pt idx="33">
                <c:v>1.8881175518035889</c:v>
              </c:pt>
              <c:pt idx="34">
                <c:v>1.3513689041137695</c:v>
              </c:pt>
              <c:pt idx="35">
                <c:v>2.3951256275177002</c:v>
              </c:pt>
              <c:pt idx="36">
                <c:v>1.5687470436096191</c:v>
              </c:pt>
              <c:pt idx="37">
                <c:v>3.6966269016265869</c:v>
              </c:pt>
              <c:pt idx="38">
                <c:v>4.3000583648681641</c:v>
              </c:pt>
              <c:pt idx="39">
                <c:v>2.2872357368469238</c:v>
              </c:pt>
              <c:pt idx="40">
                <c:v>2.4563250541687012</c:v>
              </c:pt>
              <c:pt idx="41">
                <c:v>3.2503542900085449</c:v>
              </c:pt>
              <c:pt idx="42">
                <c:v>3.6392431259155273</c:v>
              </c:pt>
              <c:pt idx="43">
                <c:v>3.9829714298248291</c:v>
              </c:pt>
              <c:pt idx="44">
                <c:v>3.5557665824890137</c:v>
              </c:pt>
              <c:pt idx="45">
                <c:v>4.6616525650024414</c:v>
              </c:pt>
              <c:pt idx="46">
                <c:v>2.8413114547729492</c:v>
              </c:pt>
              <c:pt idx="47">
                <c:v>4.2212419509887695</c:v>
              </c:pt>
              <c:pt idx="48">
                <c:v>2.8207778930664063</c:v>
              </c:pt>
              <c:pt idx="49">
                <c:v>2.5276825428009033</c:v>
              </c:pt>
              <c:pt idx="50">
                <c:v>1.7825688123703003</c:v>
              </c:pt>
              <c:pt idx="51">
                <c:v>1.5907280445098877</c:v>
              </c:pt>
              <c:pt idx="52">
                <c:v>4.1545095443725586</c:v>
              </c:pt>
              <c:pt idx="53">
                <c:v>5.6917314529418945</c:v>
              </c:pt>
              <c:pt idx="54">
                <c:v>2.6316072940826416</c:v>
              </c:pt>
              <c:pt idx="55">
                <c:v>3.2624366283416748</c:v>
              </c:pt>
              <c:pt idx="56">
                <c:v>3.6255059242248535</c:v>
              </c:pt>
              <c:pt idx="57">
                <c:v>2.3718860149383545</c:v>
              </c:pt>
              <c:pt idx="58">
                <c:v>3.9461541175842285</c:v>
              </c:pt>
              <c:pt idx="59">
                <c:v>2.892664909362793</c:v>
              </c:pt>
              <c:pt idx="60">
                <c:v>4.3603553771972656</c:v>
              </c:pt>
              <c:pt idx="61">
                <c:v>4.9734477996826172</c:v>
              </c:pt>
              <c:pt idx="62">
                <c:v>3.4060499668121338</c:v>
              </c:pt>
              <c:pt idx="63">
                <c:v>8.4551506042480469</c:v>
              </c:pt>
              <c:pt idx="64">
                <c:v>3.1157312393188477</c:v>
              </c:pt>
              <c:pt idx="65">
                <c:v>2.9318249225616455</c:v>
              </c:pt>
              <c:pt idx="66">
                <c:v>7.7882976531982422</c:v>
              </c:pt>
              <c:pt idx="67">
                <c:v>3.6079583168029785</c:v>
              </c:pt>
              <c:pt idx="68">
                <c:v>5.2464179992675781</c:v>
              </c:pt>
              <c:pt idx="69">
                <c:v>3.9268698692321777</c:v>
              </c:pt>
              <c:pt idx="70">
                <c:v>6.7141618728637695</c:v>
              </c:pt>
              <c:pt idx="71">
                <c:v>5.2331557273864746</c:v>
              </c:pt>
              <c:pt idx="72">
                <c:v>8.3879728317260742</c:v>
              </c:pt>
              <c:pt idx="73">
                <c:v>4.9586997032165527</c:v>
              </c:pt>
              <c:pt idx="74">
                <c:v>6.5344715118408203</c:v>
              </c:pt>
              <c:pt idx="75">
                <c:v>5.6066946983337402</c:v>
              </c:pt>
              <c:pt idx="76">
                <c:v>7.6254739761352539</c:v>
              </c:pt>
              <c:pt idx="77">
                <c:v>6.3441858291625977</c:v>
              </c:pt>
              <c:pt idx="78">
                <c:v>6.8416237831115723</c:v>
              </c:pt>
              <c:pt idx="79">
                <c:v>8.8788566589355469</c:v>
              </c:pt>
              <c:pt idx="80">
                <c:v>8.1223716735839844</c:v>
              </c:pt>
              <c:pt idx="81">
                <c:v>7.0005311965942383</c:v>
              </c:pt>
              <c:pt idx="82">
                <c:v>9.528773307800293</c:v>
              </c:pt>
              <c:pt idx="83">
                <c:v>9.1360177993774414</c:v>
              </c:pt>
              <c:pt idx="84">
                <c:v>8.3079347610473633</c:v>
              </c:pt>
              <c:pt idx="85">
                <c:v>16.818941116333008</c:v>
              </c:pt>
              <c:pt idx="86">
                <c:v>9.2532205581665039</c:v>
              </c:pt>
              <c:pt idx="87">
                <c:v>17.106826782226563</c:v>
              </c:pt>
              <c:pt idx="88">
                <c:v>13.499272346496582</c:v>
              </c:pt>
              <c:pt idx="89">
                <c:v>11.76622200012207</c:v>
              </c:pt>
            </c:numLit>
          </c:val>
          <c:extLst>
            <c:ext xmlns:c16="http://schemas.microsoft.com/office/drawing/2014/chart" uri="{C3380CC4-5D6E-409C-BE32-E72D297353CC}">
              <c16:uniqueId val="{00000169-50A5-4C8E-8169-D26B5E148F3A}"/>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50A5-4C8E-8169-D26B5E148F3A}"/>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50A5-4C8E-8169-D26B5E148F3A}"/>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50A5-4C8E-8169-D26B5E148F3A}"/>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50A5-4C8E-8169-D26B5E148F3A}"/>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50A5-4C8E-8169-D26B5E148F3A}"/>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50A5-4C8E-8169-D26B5E148F3A}"/>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50A5-4C8E-8169-D26B5E148F3A}"/>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50A5-4C8E-8169-D26B5E148F3A}"/>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50A5-4C8E-8169-D26B5E148F3A}"/>
              </c:ext>
            </c:extLst>
          </c:dPt>
          <c:dPt>
            <c:idx val="9"/>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7D-50A5-4C8E-8169-D26B5E148F3A}"/>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50A5-4C8E-8169-D26B5E148F3A}"/>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50A5-4C8E-8169-D26B5E148F3A}"/>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50A5-4C8E-8169-D26B5E148F3A}"/>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50A5-4C8E-8169-D26B5E148F3A}"/>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50A5-4C8E-8169-D26B5E148F3A}"/>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50A5-4C8E-8169-D26B5E148F3A}"/>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50A5-4C8E-8169-D26B5E148F3A}"/>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50A5-4C8E-8169-D26B5E148F3A}"/>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50A5-4C8E-8169-D26B5E148F3A}"/>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50A5-4C8E-8169-D26B5E148F3A}"/>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50A5-4C8E-8169-D26B5E148F3A}"/>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50A5-4C8E-8169-D26B5E148F3A}"/>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50A5-4C8E-8169-D26B5E148F3A}"/>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50A5-4C8E-8169-D26B5E148F3A}"/>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50A5-4C8E-8169-D26B5E148F3A}"/>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50A5-4C8E-8169-D26B5E148F3A}"/>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50A5-4C8E-8169-D26B5E148F3A}"/>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50A5-4C8E-8169-D26B5E148F3A}"/>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50A5-4C8E-8169-D26B5E148F3A}"/>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50A5-4C8E-8169-D26B5E148F3A}"/>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50A5-4C8E-8169-D26B5E148F3A}"/>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50A5-4C8E-8169-D26B5E148F3A}"/>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50A5-4C8E-8169-D26B5E148F3A}"/>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50A5-4C8E-8169-D26B5E148F3A}"/>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50A5-4C8E-8169-D26B5E148F3A}"/>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50A5-4C8E-8169-D26B5E148F3A}"/>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50A5-4C8E-8169-D26B5E148F3A}"/>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50A5-4C8E-8169-D26B5E148F3A}"/>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50A5-4C8E-8169-D26B5E148F3A}"/>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50A5-4C8E-8169-D26B5E148F3A}"/>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50A5-4C8E-8169-D26B5E148F3A}"/>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50A5-4C8E-8169-D26B5E148F3A}"/>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50A5-4C8E-8169-D26B5E148F3A}"/>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50A5-4C8E-8169-D26B5E148F3A}"/>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50A5-4C8E-8169-D26B5E148F3A}"/>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50A5-4C8E-8169-D26B5E148F3A}"/>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50A5-4C8E-8169-D26B5E148F3A}"/>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50A5-4C8E-8169-D26B5E148F3A}"/>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50A5-4C8E-8169-D26B5E148F3A}"/>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50A5-4C8E-8169-D26B5E148F3A}"/>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50A5-4C8E-8169-D26B5E148F3A}"/>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50A5-4C8E-8169-D26B5E148F3A}"/>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50A5-4C8E-8169-D26B5E148F3A}"/>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50A5-4C8E-8169-D26B5E148F3A}"/>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50A5-4C8E-8169-D26B5E148F3A}"/>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50A5-4C8E-8169-D26B5E148F3A}"/>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50A5-4C8E-8169-D26B5E148F3A}"/>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50A5-4C8E-8169-D26B5E148F3A}"/>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50A5-4C8E-8169-D26B5E148F3A}"/>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50A5-4C8E-8169-D26B5E148F3A}"/>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50A5-4C8E-8169-D26B5E148F3A}"/>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50A5-4C8E-8169-D26B5E148F3A}"/>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50A5-4C8E-8169-D26B5E148F3A}"/>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50A5-4C8E-8169-D26B5E148F3A}"/>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50A5-4C8E-8169-D26B5E148F3A}"/>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50A5-4C8E-8169-D26B5E148F3A}"/>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50A5-4C8E-8169-D26B5E148F3A}"/>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50A5-4C8E-8169-D26B5E148F3A}"/>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50A5-4C8E-8169-D26B5E148F3A}"/>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50A5-4C8E-8169-D26B5E148F3A}"/>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50A5-4C8E-8169-D26B5E148F3A}"/>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50A5-4C8E-8169-D26B5E148F3A}"/>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50A5-4C8E-8169-D26B5E148F3A}"/>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50A5-4C8E-8169-D26B5E148F3A}"/>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50A5-4C8E-8169-D26B5E148F3A}"/>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50A5-4C8E-8169-D26B5E148F3A}"/>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50A5-4C8E-8169-D26B5E148F3A}"/>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50A5-4C8E-8169-D26B5E148F3A}"/>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50A5-4C8E-8169-D26B5E148F3A}"/>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50A5-4C8E-8169-D26B5E148F3A}"/>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50A5-4C8E-8169-D26B5E148F3A}"/>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50A5-4C8E-8169-D26B5E148F3A}"/>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50A5-4C8E-8169-D26B5E148F3A}"/>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50A5-4C8E-8169-D26B5E148F3A}"/>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3-50A5-4C8E-8169-D26B5E148F3A}"/>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5-50A5-4C8E-8169-D26B5E148F3A}"/>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7-50A5-4C8E-8169-D26B5E148F3A}"/>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9-50A5-4C8E-8169-D26B5E148F3A}"/>
              </c:ext>
            </c:extLst>
          </c:dPt>
          <c:dPt>
            <c:idx val="8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B-50A5-4C8E-8169-D26B5E148F3A}"/>
              </c:ext>
            </c:extLst>
          </c:dPt>
          <c:dPt>
            <c:idx val="8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D-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6.3218705356121063E-2</c:v>
              </c:pt>
              <c:pt idx="1">
                <c:v>1.4053807593882084E-2</c:v>
              </c:pt>
              <c:pt idx="2">
                <c:v>0.12115185707807541</c:v>
              </c:pt>
              <c:pt idx="3">
                <c:v>2.8663258999586105E-2</c:v>
              </c:pt>
              <c:pt idx="4">
                <c:v>2.4312879890203476E-2</c:v>
              </c:pt>
              <c:pt idx="5">
                <c:v>1.0597610846161842E-2</c:v>
              </c:pt>
              <c:pt idx="6">
                <c:v>5.0880827009677887E-2</c:v>
              </c:pt>
              <c:pt idx="7">
                <c:v>3.8498327136039734E-2</c:v>
              </c:pt>
              <c:pt idx="8">
                <c:v>0.11035263538360596</c:v>
              </c:pt>
              <c:pt idx="9">
                <c:v>0.13770076632499695</c:v>
              </c:pt>
              <c:pt idx="10">
                <c:v>8.5901767015457153E-3</c:v>
              </c:pt>
              <c:pt idx="11">
                <c:v>7.358086109161377E-2</c:v>
              </c:pt>
              <c:pt idx="12">
                <c:v>3.7671785801649094E-2</c:v>
              </c:pt>
              <c:pt idx="13">
                <c:v>0.24286514520645142</c:v>
              </c:pt>
              <c:pt idx="14">
                <c:v>4.1827033273875713E-3</c:v>
              </c:pt>
              <c:pt idx="15">
                <c:v>3.0210856348276138E-2</c:v>
              </c:pt>
              <c:pt idx="16">
                <c:v>0.10568090528249741</c:v>
              </c:pt>
              <c:pt idx="17">
                <c:v>7.1630120277404785E-2</c:v>
              </c:pt>
              <c:pt idx="18">
                <c:v>2.2917233407497406E-2</c:v>
              </c:pt>
              <c:pt idx="19">
                <c:v>1.974070817232132E-2</c:v>
              </c:pt>
              <c:pt idx="20">
                <c:v>0.28700196743011475</c:v>
              </c:pt>
              <c:pt idx="21">
                <c:v>0.22067704796791077</c:v>
              </c:pt>
              <c:pt idx="22">
                <c:v>6.9742657244205475E-2</c:v>
              </c:pt>
              <c:pt idx="23">
                <c:v>9.2996694147586823E-2</c:v>
              </c:pt>
              <c:pt idx="24">
                <c:v>4.5118197798728943E-2</c:v>
              </c:pt>
              <c:pt idx="25">
                <c:v>6.5913945436477661E-2</c:v>
              </c:pt>
              <c:pt idx="26">
                <c:v>0.10097701102495193</c:v>
              </c:pt>
              <c:pt idx="27">
                <c:v>7.5600713491439819E-2</c:v>
              </c:pt>
              <c:pt idx="28">
                <c:v>4.2567215859889984E-2</c:v>
              </c:pt>
              <c:pt idx="29">
                <c:v>0.13860750198364258</c:v>
              </c:pt>
              <c:pt idx="30">
                <c:v>6.1686981469392776E-2</c:v>
              </c:pt>
              <c:pt idx="31">
                <c:v>0.91771417856216431</c:v>
              </c:pt>
              <c:pt idx="32">
                <c:v>3.7362270057201385E-2</c:v>
              </c:pt>
              <c:pt idx="33">
                <c:v>0.19263648986816406</c:v>
              </c:pt>
              <c:pt idx="34">
                <c:v>8.4566839039325714E-2</c:v>
              </c:pt>
              <c:pt idx="35">
                <c:v>0.2650114893913269</c:v>
              </c:pt>
              <c:pt idx="36">
                <c:v>2.9124978929758072E-2</c:v>
              </c:pt>
              <c:pt idx="37">
                <c:v>0.45257681608200073</c:v>
              </c:pt>
              <c:pt idx="38">
                <c:v>8.813612163066864E-2</c:v>
              </c:pt>
              <c:pt idx="39">
                <c:v>0.45360955595970154</c:v>
              </c:pt>
              <c:pt idx="40">
                <c:v>0.19191642105579376</c:v>
              </c:pt>
              <c:pt idx="41">
                <c:v>0.21722009778022766</c:v>
              </c:pt>
              <c:pt idx="42">
                <c:v>0.11292775720357895</c:v>
              </c:pt>
              <c:pt idx="43">
                <c:v>0.752433180809021</c:v>
              </c:pt>
              <c:pt idx="44">
                <c:v>0.46639862656593323</c:v>
              </c:pt>
              <c:pt idx="45">
                <c:v>0.4933941662311554</c:v>
              </c:pt>
              <c:pt idx="46">
                <c:v>0.97257757186889648</c:v>
              </c:pt>
              <c:pt idx="47">
                <c:v>0.60051435232162476</c:v>
              </c:pt>
              <c:pt idx="48">
                <c:v>0.1952316015958786</c:v>
              </c:pt>
              <c:pt idx="49">
                <c:v>0.14807435870170593</c:v>
              </c:pt>
              <c:pt idx="50">
                <c:v>0.22897699475288391</c:v>
              </c:pt>
              <c:pt idx="51">
                <c:v>0.18084816634654999</c:v>
              </c:pt>
              <c:pt idx="52">
                <c:v>0.65544098615646362</c:v>
              </c:pt>
              <c:pt idx="53">
                <c:v>0.24516098201274872</c:v>
              </c:pt>
              <c:pt idx="54">
                <c:v>0.32768267393112183</c:v>
              </c:pt>
              <c:pt idx="55">
                <c:v>0.33677631616592407</c:v>
              </c:pt>
              <c:pt idx="56">
                <c:v>0.11500958353281021</c:v>
              </c:pt>
              <c:pt idx="57">
                <c:v>0.1718212366104126</c:v>
              </c:pt>
              <c:pt idx="58">
                <c:v>0.63267743587493896</c:v>
              </c:pt>
              <c:pt idx="59">
                <c:v>0.5723535418510437</c:v>
              </c:pt>
              <c:pt idx="60">
                <c:v>0.23118223249912262</c:v>
              </c:pt>
              <c:pt idx="61">
                <c:v>0.30421158671379089</c:v>
              </c:pt>
              <c:pt idx="62">
                <c:v>0.49210453033447266</c:v>
              </c:pt>
              <c:pt idx="63">
                <c:v>0.91860765218734741</c:v>
              </c:pt>
              <c:pt idx="64">
                <c:v>0.28471961617469788</c:v>
              </c:pt>
              <c:pt idx="65">
                <c:v>0.1035119816660881</c:v>
              </c:pt>
              <c:pt idx="66">
                <c:v>0.55796909332275391</c:v>
              </c:pt>
              <c:pt idx="67">
                <c:v>0.23961807787418365</c:v>
              </c:pt>
              <c:pt idx="68">
                <c:v>0.74951076507568359</c:v>
              </c:pt>
              <c:pt idx="69">
                <c:v>0.29053002595901489</c:v>
              </c:pt>
              <c:pt idx="70">
                <c:v>0.47596672177314758</c:v>
              </c:pt>
              <c:pt idx="71">
                <c:v>0.52980655431747437</c:v>
              </c:pt>
              <c:pt idx="72">
                <c:v>0.47951763868331909</c:v>
              </c:pt>
              <c:pt idx="73">
                <c:v>0.52630943059921265</c:v>
              </c:pt>
              <c:pt idx="74">
                <c:v>0.40157413482666016</c:v>
              </c:pt>
              <c:pt idx="75">
                <c:v>0.32267385721206665</c:v>
              </c:pt>
              <c:pt idx="76">
                <c:v>1.0017660856246948</c:v>
              </c:pt>
              <c:pt idx="77">
                <c:v>0.55876243114471436</c:v>
              </c:pt>
              <c:pt idx="78">
                <c:v>0.48154792189598083</c:v>
              </c:pt>
              <c:pt idx="79">
                <c:v>0.62379574775695801</c:v>
              </c:pt>
              <c:pt idx="80">
                <c:v>1.7568122148513794</c:v>
              </c:pt>
              <c:pt idx="81">
                <c:v>0.58626329898834229</c:v>
              </c:pt>
              <c:pt idx="82">
                <c:v>0.63110685348510742</c:v>
              </c:pt>
              <c:pt idx="83">
                <c:v>1.2363103628158569</c:v>
              </c:pt>
              <c:pt idx="84">
                <c:v>1.0272226333618164</c:v>
              </c:pt>
              <c:pt idx="85">
                <c:v>1.3759293556213379</c:v>
              </c:pt>
              <c:pt idx="86">
                <c:v>2.2774291038513184</c:v>
              </c:pt>
              <c:pt idx="87">
                <c:v>2.8061983585357666</c:v>
              </c:pt>
              <c:pt idx="88">
                <c:v>1.6935868263244629</c:v>
              </c:pt>
              <c:pt idx="89">
                <c:v>2.6549034118652344</c:v>
              </c:pt>
            </c:numLit>
          </c:val>
          <c:extLst>
            <c:ext xmlns:c16="http://schemas.microsoft.com/office/drawing/2014/chart" uri="{C3380CC4-5D6E-409C-BE32-E72D297353CC}">
              <c16:uniqueId val="{0000021E-50A5-4C8E-8169-D26B5E148F3A}"/>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50A5-4C8E-8169-D26B5E148F3A}"/>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50A5-4C8E-8169-D26B5E148F3A}"/>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50A5-4C8E-8169-D26B5E148F3A}"/>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50A5-4C8E-8169-D26B5E148F3A}"/>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50A5-4C8E-8169-D26B5E148F3A}"/>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50A5-4C8E-8169-D26B5E148F3A}"/>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50A5-4C8E-8169-D26B5E148F3A}"/>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50A5-4C8E-8169-D26B5E148F3A}"/>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50A5-4C8E-8169-D26B5E148F3A}"/>
              </c:ext>
            </c:extLst>
          </c:dPt>
          <c:dPt>
            <c:idx val="9"/>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32-50A5-4C8E-8169-D26B5E148F3A}"/>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50A5-4C8E-8169-D26B5E148F3A}"/>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50A5-4C8E-8169-D26B5E148F3A}"/>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50A5-4C8E-8169-D26B5E148F3A}"/>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50A5-4C8E-8169-D26B5E148F3A}"/>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50A5-4C8E-8169-D26B5E148F3A}"/>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50A5-4C8E-8169-D26B5E148F3A}"/>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50A5-4C8E-8169-D26B5E148F3A}"/>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50A5-4C8E-8169-D26B5E148F3A}"/>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50A5-4C8E-8169-D26B5E148F3A}"/>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50A5-4C8E-8169-D26B5E148F3A}"/>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50A5-4C8E-8169-D26B5E148F3A}"/>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50A5-4C8E-8169-D26B5E148F3A}"/>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50A5-4C8E-8169-D26B5E148F3A}"/>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50A5-4C8E-8169-D26B5E148F3A}"/>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50A5-4C8E-8169-D26B5E148F3A}"/>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50A5-4C8E-8169-D26B5E148F3A}"/>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50A5-4C8E-8169-D26B5E148F3A}"/>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50A5-4C8E-8169-D26B5E148F3A}"/>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50A5-4C8E-8169-D26B5E148F3A}"/>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50A5-4C8E-8169-D26B5E148F3A}"/>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50A5-4C8E-8169-D26B5E148F3A}"/>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50A5-4C8E-8169-D26B5E148F3A}"/>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50A5-4C8E-8169-D26B5E148F3A}"/>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50A5-4C8E-8169-D26B5E148F3A}"/>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50A5-4C8E-8169-D26B5E148F3A}"/>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50A5-4C8E-8169-D26B5E148F3A}"/>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50A5-4C8E-8169-D26B5E148F3A}"/>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50A5-4C8E-8169-D26B5E148F3A}"/>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50A5-4C8E-8169-D26B5E148F3A}"/>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50A5-4C8E-8169-D26B5E148F3A}"/>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50A5-4C8E-8169-D26B5E148F3A}"/>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50A5-4C8E-8169-D26B5E148F3A}"/>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50A5-4C8E-8169-D26B5E148F3A}"/>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50A5-4C8E-8169-D26B5E148F3A}"/>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50A5-4C8E-8169-D26B5E148F3A}"/>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50A5-4C8E-8169-D26B5E148F3A}"/>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50A5-4C8E-8169-D26B5E148F3A}"/>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50A5-4C8E-8169-D26B5E148F3A}"/>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50A5-4C8E-8169-D26B5E148F3A}"/>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50A5-4C8E-8169-D26B5E148F3A}"/>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50A5-4C8E-8169-D26B5E148F3A}"/>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50A5-4C8E-8169-D26B5E148F3A}"/>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50A5-4C8E-8169-D26B5E148F3A}"/>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50A5-4C8E-8169-D26B5E148F3A}"/>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50A5-4C8E-8169-D26B5E148F3A}"/>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50A5-4C8E-8169-D26B5E148F3A}"/>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50A5-4C8E-8169-D26B5E148F3A}"/>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50A5-4C8E-8169-D26B5E148F3A}"/>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50A5-4C8E-8169-D26B5E148F3A}"/>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50A5-4C8E-8169-D26B5E148F3A}"/>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50A5-4C8E-8169-D26B5E148F3A}"/>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50A5-4C8E-8169-D26B5E148F3A}"/>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50A5-4C8E-8169-D26B5E148F3A}"/>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50A5-4C8E-8169-D26B5E148F3A}"/>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50A5-4C8E-8169-D26B5E148F3A}"/>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50A5-4C8E-8169-D26B5E148F3A}"/>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50A5-4C8E-8169-D26B5E148F3A}"/>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50A5-4C8E-8169-D26B5E148F3A}"/>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50A5-4C8E-8169-D26B5E148F3A}"/>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50A5-4C8E-8169-D26B5E148F3A}"/>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50A5-4C8E-8169-D26B5E148F3A}"/>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50A5-4C8E-8169-D26B5E148F3A}"/>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50A5-4C8E-8169-D26B5E148F3A}"/>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50A5-4C8E-8169-D26B5E148F3A}"/>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50A5-4C8E-8169-D26B5E148F3A}"/>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50A5-4C8E-8169-D26B5E148F3A}"/>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50A5-4C8E-8169-D26B5E148F3A}"/>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50A5-4C8E-8169-D26B5E148F3A}"/>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50A5-4C8E-8169-D26B5E148F3A}"/>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50A5-4C8E-8169-D26B5E148F3A}"/>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50A5-4C8E-8169-D26B5E148F3A}"/>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50A5-4C8E-8169-D26B5E148F3A}"/>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4-50A5-4C8E-8169-D26B5E148F3A}"/>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6-50A5-4C8E-8169-D26B5E148F3A}"/>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8-50A5-4C8E-8169-D26B5E148F3A}"/>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A-50A5-4C8E-8169-D26B5E148F3A}"/>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C-50A5-4C8E-8169-D26B5E148F3A}"/>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E-50A5-4C8E-8169-D26B5E148F3A}"/>
              </c:ext>
            </c:extLst>
          </c:dPt>
          <c:dPt>
            <c:idx val="8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0-50A5-4C8E-8169-D26B5E148F3A}"/>
              </c:ext>
            </c:extLst>
          </c:dPt>
          <c:dPt>
            <c:idx val="8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D2-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4.3659552931785583E-2</c:v>
              </c:pt>
              <c:pt idx="1">
                <c:v>2.2039517760276794E-2</c:v>
              </c:pt>
              <c:pt idx="2">
                <c:v>5.2175712585449219</c:v>
              </c:pt>
              <c:pt idx="3">
                <c:v>1.4448801279067993</c:v>
              </c:pt>
              <c:pt idx="4">
                <c:v>0</c:v>
              </c:pt>
              <c:pt idx="5">
                <c:v>2.8990092277526855</c:v>
              </c:pt>
              <c:pt idx="6">
                <c:v>0.11313656717538834</c:v>
              </c:pt>
              <c:pt idx="7">
                <c:v>3.4525856375694275E-2</c:v>
              </c:pt>
              <c:pt idx="8">
                <c:v>1.5137124061584473</c:v>
              </c:pt>
              <c:pt idx="9">
                <c:v>2.2886812686920166E-2</c:v>
              </c:pt>
              <c:pt idx="10">
                <c:v>0.34364134073257446</c:v>
              </c:pt>
              <c:pt idx="11">
                <c:v>0.21213018894195557</c:v>
              </c:pt>
              <c:pt idx="12">
                <c:v>0.1771572083234787</c:v>
              </c:pt>
              <c:pt idx="13">
                <c:v>1.7329012975096703E-2</c:v>
              </c:pt>
              <c:pt idx="14">
                <c:v>4.8293271102011204E-3</c:v>
              </c:pt>
              <c:pt idx="15">
                <c:v>0.64007300138473511</c:v>
              </c:pt>
              <c:pt idx="16">
                <c:v>0.26617062091827393</c:v>
              </c:pt>
              <c:pt idx="17">
                <c:v>12.717976570129395</c:v>
              </c:pt>
              <c:pt idx="18">
                <c:v>5.3335268050432205E-2</c:v>
              </c:pt>
              <c:pt idx="19">
                <c:v>7.9336409568786621</c:v>
              </c:pt>
              <c:pt idx="20">
                <c:v>3.3107075691223145</c:v>
              </c:pt>
              <c:pt idx="21">
                <c:v>0.73134052753448486</c:v>
              </c:pt>
              <c:pt idx="22">
                <c:v>8.4795989990234375</c:v>
              </c:pt>
              <c:pt idx="23">
                <c:v>0.1096019446849823</c:v>
              </c:pt>
              <c:pt idx="24">
                <c:v>0.78374731540679932</c:v>
              </c:pt>
              <c:pt idx="25">
                <c:v>0.51486068964004517</c:v>
              </c:pt>
              <c:pt idx="26">
                <c:v>7.8633146286010742</c:v>
              </c:pt>
              <c:pt idx="27">
                <c:v>1.0848493576049805</c:v>
              </c:pt>
              <c:pt idx="28">
                <c:v>1.1219190359115601</c:v>
              </c:pt>
              <c:pt idx="29">
                <c:v>8.5038270950317383</c:v>
              </c:pt>
              <c:pt idx="30">
                <c:v>1.0464493036270142</c:v>
              </c:pt>
              <c:pt idx="31">
                <c:v>8.9175920486450195</c:v>
              </c:pt>
              <c:pt idx="32">
                <c:v>0.30443701148033142</c:v>
              </c:pt>
              <c:pt idx="33">
                <c:v>3.6821942329406738</c:v>
              </c:pt>
              <c:pt idx="34">
                <c:v>1.1992206573486328</c:v>
              </c:pt>
              <c:pt idx="35">
                <c:v>6.4194169044494629</c:v>
              </c:pt>
              <c:pt idx="36">
                <c:v>0.11891289055347443</c:v>
              </c:pt>
              <c:pt idx="37">
                <c:v>2.0387248992919922</c:v>
              </c:pt>
              <c:pt idx="38">
                <c:v>30.763788223266602</c:v>
              </c:pt>
              <c:pt idx="39">
                <c:v>11.11060905456543</c:v>
              </c:pt>
              <c:pt idx="40">
                <c:v>10.218719482421875</c:v>
              </c:pt>
              <c:pt idx="41">
                <c:v>0.42803484201431274</c:v>
              </c:pt>
              <c:pt idx="42">
                <c:v>3.4203684329986572</c:v>
              </c:pt>
              <c:pt idx="43">
                <c:v>4.4934811592102051</c:v>
              </c:pt>
              <c:pt idx="44">
                <c:v>2.2475519180297852</c:v>
              </c:pt>
              <c:pt idx="45">
                <c:v>15.663045883178711</c:v>
              </c:pt>
              <c:pt idx="46">
                <c:v>12.462326049804688</c:v>
              </c:pt>
              <c:pt idx="47">
                <c:v>3.9508628845214844</c:v>
              </c:pt>
              <c:pt idx="48">
                <c:v>4.5100612640380859</c:v>
              </c:pt>
              <c:pt idx="49">
                <c:v>1.3621382713317871</c:v>
              </c:pt>
              <c:pt idx="50">
                <c:v>4.5399155616760254</c:v>
              </c:pt>
              <c:pt idx="51">
                <c:v>6.3011589050292969</c:v>
              </c:pt>
              <c:pt idx="52">
                <c:v>8.1107759475708008</c:v>
              </c:pt>
              <c:pt idx="53">
                <c:v>4.3506813049316406</c:v>
              </c:pt>
              <c:pt idx="54">
                <c:v>2.6072630882263184</c:v>
              </c:pt>
              <c:pt idx="55">
                <c:v>18.947456359863281</c:v>
              </c:pt>
              <c:pt idx="56">
                <c:v>30.209297180175781</c:v>
              </c:pt>
              <c:pt idx="57">
                <c:v>14.405845642089844</c:v>
              </c:pt>
              <c:pt idx="58">
                <c:v>11.931495666503906</c:v>
              </c:pt>
              <c:pt idx="59">
                <c:v>7.0004339218139648</c:v>
              </c:pt>
              <c:pt idx="60">
                <c:v>20.049474716186523</c:v>
              </c:pt>
              <c:pt idx="61">
                <c:v>3.0535347461700439</c:v>
              </c:pt>
              <c:pt idx="62">
                <c:v>6.6753635406494141</c:v>
              </c:pt>
              <c:pt idx="63">
                <c:v>16.723957061767578</c:v>
              </c:pt>
              <c:pt idx="64">
                <c:v>2.0962746143341064</c:v>
              </c:pt>
              <c:pt idx="65">
                <c:v>0.58752304315567017</c:v>
              </c:pt>
              <c:pt idx="66">
                <c:v>1.7323530912399292</c:v>
              </c:pt>
              <c:pt idx="67">
                <c:v>2.3584413528442383</c:v>
              </c:pt>
              <c:pt idx="68">
                <c:v>49.447467803955078</c:v>
              </c:pt>
              <c:pt idx="69">
                <c:v>43.091598510742188</c:v>
              </c:pt>
              <c:pt idx="70">
                <c:v>45.252983093261719</c:v>
              </c:pt>
              <c:pt idx="71">
                <c:v>23.208175659179688</c:v>
              </c:pt>
              <c:pt idx="72">
                <c:v>26.542385101318359</c:v>
              </c:pt>
              <c:pt idx="73">
                <c:v>16.522361755371094</c:v>
              </c:pt>
              <c:pt idx="74">
                <c:v>9.9695205688476563</c:v>
              </c:pt>
              <c:pt idx="75">
                <c:v>21.375463485717773</c:v>
              </c:pt>
              <c:pt idx="76">
                <c:v>37.456085205078125</c:v>
              </c:pt>
              <c:pt idx="77">
                <c:v>16.506933212280273</c:v>
              </c:pt>
              <c:pt idx="78">
                <c:v>39.484500885009766</c:v>
              </c:pt>
              <c:pt idx="79">
                <c:v>60.483665466308594</c:v>
              </c:pt>
              <c:pt idx="80">
                <c:v>55.832923889160156</c:v>
              </c:pt>
              <c:pt idx="81">
                <c:v>31.418186187744141</c:v>
              </c:pt>
              <c:pt idx="82">
                <c:v>23.606376647949219</c:v>
              </c:pt>
              <c:pt idx="83">
                <c:v>82.337608337402344</c:v>
              </c:pt>
              <c:pt idx="84">
                <c:v>62.38775634765625</c:v>
              </c:pt>
              <c:pt idx="85">
                <c:v>80.531661987304688</c:v>
              </c:pt>
              <c:pt idx="86">
                <c:v>142.90902709960938</c:v>
              </c:pt>
              <c:pt idx="87">
                <c:v>148.54182434082031</c:v>
              </c:pt>
              <c:pt idx="88">
                <c:v>251.88015747070313</c:v>
              </c:pt>
              <c:pt idx="89">
                <c:v>800.4091796875</c:v>
              </c:pt>
            </c:numLit>
          </c:val>
          <c:extLst>
            <c:ext xmlns:c16="http://schemas.microsoft.com/office/drawing/2014/chart" uri="{C3380CC4-5D6E-409C-BE32-E72D297353CC}">
              <c16:uniqueId val="{000002D3-50A5-4C8E-8169-D26B5E148F3A}"/>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50A5-4C8E-8169-D26B5E148F3A}"/>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50A5-4C8E-8169-D26B5E148F3A}"/>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50A5-4C8E-8169-D26B5E148F3A}"/>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50A5-4C8E-8169-D26B5E148F3A}"/>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50A5-4C8E-8169-D26B5E148F3A}"/>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50A5-4C8E-8169-D26B5E148F3A}"/>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50A5-4C8E-8169-D26B5E148F3A}"/>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50A5-4C8E-8169-D26B5E148F3A}"/>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50A5-4C8E-8169-D26B5E148F3A}"/>
              </c:ext>
            </c:extLst>
          </c:dPt>
          <c:dPt>
            <c:idx val="9"/>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2E7-50A5-4C8E-8169-D26B5E148F3A}"/>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50A5-4C8E-8169-D26B5E148F3A}"/>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50A5-4C8E-8169-D26B5E148F3A}"/>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50A5-4C8E-8169-D26B5E148F3A}"/>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50A5-4C8E-8169-D26B5E148F3A}"/>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50A5-4C8E-8169-D26B5E148F3A}"/>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50A5-4C8E-8169-D26B5E148F3A}"/>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50A5-4C8E-8169-D26B5E148F3A}"/>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50A5-4C8E-8169-D26B5E148F3A}"/>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50A5-4C8E-8169-D26B5E148F3A}"/>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50A5-4C8E-8169-D26B5E148F3A}"/>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50A5-4C8E-8169-D26B5E148F3A}"/>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50A5-4C8E-8169-D26B5E148F3A}"/>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50A5-4C8E-8169-D26B5E148F3A}"/>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50A5-4C8E-8169-D26B5E148F3A}"/>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50A5-4C8E-8169-D26B5E148F3A}"/>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50A5-4C8E-8169-D26B5E148F3A}"/>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50A5-4C8E-8169-D26B5E148F3A}"/>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50A5-4C8E-8169-D26B5E148F3A}"/>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50A5-4C8E-8169-D26B5E148F3A}"/>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50A5-4C8E-8169-D26B5E148F3A}"/>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50A5-4C8E-8169-D26B5E148F3A}"/>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50A5-4C8E-8169-D26B5E148F3A}"/>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50A5-4C8E-8169-D26B5E148F3A}"/>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50A5-4C8E-8169-D26B5E148F3A}"/>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50A5-4C8E-8169-D26B5E148F3A}"/>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50A5-4C8E-8169-D26B5E148F3A}"/>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50A5-4C8E-8169-D26B5E148F3A}"/>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50A5-4C8E-8169-D26B5E148F3A}"/>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50A5-4C8E-8169-D26B5E148F3A}"/>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50A5-4C8E-8169-D26B5E148F3A}"/>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50A5-4C8E-8169-D26B5E148F3A}"/>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50A5-4C8E-8169-D26B5E148F3A}"/>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50A5-4C8E-8169-D26B5E148F3A}"/>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50A5-4C8E-8169-D26B5E148F3A}"/>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50A5-4C8E-8169-D26B5E148F3A}"/>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50A5-4C8E-8169-D26B5E148F3A}"/>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50A5-4C8E-8169-D26B5E148F3A}"/>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50A5-4C8E-8169-D26B5E148F3A}"/>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50A5-4C8E-8169-D26B5E148F3A}"/>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50A5-4C8E-8169-D26B5E148F3A}"/>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50A5-4C8E-8169-D26B5E148F3A}"/>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50A5-4C8E-8169-D26B5E148F3A}"/>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50A5-4C8E-8169-D26B5E148F3A}"/>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50A5-4C8E-8169-D26B5E148F3A}"/>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50A5-4C8E-8169-D26B5E148F3A}"/>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50A5-4C8E-8169-D26B5E148F3A}"/>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50A5-4C8E-8169-D26B5E148F3A}"/>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50A5-4C8E-8169-D26B5E148F3A}"/>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50A5-4C8E-8169-D26B5E148F3A}"/>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50A5-4C8E-8169-D26B5E148F3A}"/>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50A5-4C8E-8169-D26B5E148F3A}"/>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50A5-4C8E-8169-D26B5E148F3A}"/>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50A5-4C8E-8169-D26B5E148F3A}"/>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50A5-4C8E-8169-D26B5E148F3A}"/>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50A5-4C8E-8169-D26B5E148F3A}"/>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50A5-4C8E-8169-D26B5E148F3A}"/>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50A5-4C8E-8169-D26B5E148F3A}"/>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50A5-4C8E-8169-D26B5E148F3A}"/>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50A5-4C8E-8169-D26B5E148F3A}"/>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50A5-4C8E-8169-D26B5E148F3A}"/>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50A5-4C8E-8169-D26B5E148F3A}"/>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50A5-4C8E-8169-D26B5E148F3A}"/>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50A5-4C8E-8169-D26B5E148F3A}"/>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50A5-4C8E-8169-D26B5E148F3A}"/>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50A5-4C8E-8169-D26B5E148F3A}"/>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50A5-4C8E-8169-D26B5E148F3A}"/>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50A5-4C8E-8169-D26B5E148F3A}"/>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50A5-4C8E-8169-D26B5E148F3A}"/>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50A5-4C8E-8169-D26B5E148F3A}"/>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50A5-4C8E-8169-D26B5E148F3A}"/>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5-50A5-4C8E-8169-D26B5E148F3A}"/>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7-50A5-4C8E-8169-D26B5E148F3A}"/>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9-50A5-4C8E-8169-D26B5E148F3A}"/>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B-50A5-4C8E-8169-D26B5E148F3A}"/>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D-50A5-4C8E-8169-D26B5E148F3A}"/>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F-50A5-4C8E-8169-D26B5E148F3A}"/>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1-50A5-4C8E-8169-D26B5E148F3A}"/>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3-50A5-4C8E-8169-D26B5E148F3A}"/>
              </c:ext>
            </c:extLst>
          </c:dPt>
          <c:dPt>
            <c:idx val="8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5-50A5-4C8E-8169-D26B5E148F3A}"/>
              </c:ext>
            </c:extLst>
          </c:dPt>
          <c:dPt>
            <c:idx val="8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87-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0.88055729866027832</c:v>
              </c:pt>
              <c:pt idx="1">
                <c:v>0.77917057275772095</c:v>
              </c:pt>
              <c:pt idx="2">
                <c:v>1.0735816955566406</c:v>
              </c:pt>
              <c:pt idx="3">
                <c:v>1.1474257707595825</c:v>
              </c:pt>
              <c:pt idx="4">
                <c:v>1.1021671295166016</c:v>
              </c:pt>
              <c:pt idx="5">
                <c:v>0.40196529030799866</c:v>
              </c:pt>
              <c:pt idx="6">
                <c:v>1.8394073247909546</c:v>
              </c:pt>
              <c:pt idx="7">
                <c:v>1.596909761428833</c:v>
              </c:pt>
              <c:pt idx="8">
                <c:v>6.9597854614257813</c:v>
              </c:pt>
              <c:pt idx="9">
                <c:v>1.7278598546981812</c:v>
              </c:pt>
              <c:pt idx="10">
                <c:v>0.56382930278778076</c:v>
              </c:pt>
              <c:pt idx="11">
                <c:v>0.9049379825592041</c:v>
              </c:pt>
              <c:pt idx="12">
                <c:v>2.1439430713653564</c:v>
              </c:pt>
              <c:pt idx="13">
                <c:v>3.2674314975738525</c:v>
              </c:pt>
              <c:pt idx="14">
                <c:v>1.6425501108169556</c:v>
              </c:pt>
              <c:pt idx="15">
                <c:v>1.8402020931243896</c:v>
              </c:pt>
              <c:pt idx="16">
                <c:v>3.065047025680542</c:v>
              </c:pt>
              <c:pt idx="17">
                <c:v>3.7698063850402832</c:v>
              </c:pt>
              <c:pt idx="18">
                <c:v>2.5293402671813965</c:v>
              </c:pt>
              <c:pt idx="19">
                <c:v>2.0402936935424805</c:v>
              </c:pt>
              <c:pt idx="20">
                <c:v>4.4135589599609375</c:v>
              </c:pt>
              <c:pt idx="21">
                <c:v>6.2731723785400391</c:v>
              </c:pt>
              <c:pt idx="22">
                <c:v>2.9446899890899658</c:v>
              </c:pt>
              <c:pt idx="23">
                <c:v>6.7034049034118652</c:v>
              </c:pt>
              <c:pt idx="24">
                <c:v>3.9155483245849609</c:v>
              </c:pt>
              <c:pt idx="25">
                <c:v>12.577764511108398</c:v>
              </c:pt>
              <c:pt idx="26">
                <c:v>6.1974577903747559</c:v>
              </c:pt>
              <c:pt idx="27">
                <c:v>3.3270714282989502</c:v>
              </c:pt>
              <c:pt idx="28">
                <c:v>2.0198712348937988</c:v>
              </c:pt>
              <c:pt idx="29">
                <c:v>7.2040715217590332</c:v>
              </c:pt>
              <c:pt idx="30">
                <c:v>2.8086793422698975</c:v>
              </c:pt>
              <c:pt idx="31">
                <c:v>5.3960180282592773</c:v>
              </c:pt>
              <c:pt idx="32">
                <c:v>3.5980539321899414</c:v>
              </c:pt>
              <c:pt idx="33">
                <c:v>5.259488582611084</c:v>
              </c:pt>
              <c:pt idx="34">
                <c:v>3.5840778350830078</c:v>
              </c:pt>
              <c:pt idx="35">
                <c:v>4.9280304908752441</c:v>
              </c:pt>
              <c:pt idx="36">
                <c:v>3.6937305927276611</c:v>
              </c:pt>
              <c:pt idx="37">
                <c:v>6.7135529518127441</c:v>
              </c:pt>
              <c:pt idx="38">
                <c:v>7.404059886932373</c:v>
              </c:pt>
              <c:pt idx="39">
                <c:v>6.352968692779541</c:v>
              </c:pt>
              <c:pt idx="40">
                <c:v>4.7770719528198242</c:v>
              </c:pt>
              <c:pt idx="41">
                <c:v>5.7915773391723633</c:v>
              </c:pt>
              <c:pt idx="42">
                <c:v>6.5257282257080078</c:v>
              </c:pt>
              <c:pt idx="43">
                <c:v>9.3912467956542969</c:v>
              </c:pt>
              <c:pt idx="44">
                <c:v>10.970284461975098</c:v>
              </c:pt>
              <c:pt idx="45">
                <c:v>5.6066231727600098</c:v>
              </c:pt>
              <c:pt idx="46">
                <c:v>5.4458560943603516</c:v>
              </c:pt>
              <c:pt idx="47">
                <c:v>10.771679878234863</c:v>
              </c:pt>
              <c:pt idx="48">
                <c:v>7.5013747215270996</c:v>
              </c:pt>
              <c:pt idx="49">
                <c:v>5.8239989280700684</c:v>
              </c:pt>
              <c:pt idx="50">
                <c:v>5.1794338226318359</c:v>
              </c:pt>
              <c:pt idx="51">
                <c:v>4.7444825172424316</c:v>
              </c:pt>
              <c:pt idx="52">
                <c:v>9.4847221374511719</c:v>
              </c:pt>
              <c:pt idx="53">
                <c:v>9.1809215545654297</c:v>
              </c:pt>
              <c:pt idx="54">
                <c:v>7.681084156036377</c:v>
              </c:pt>
              <c:pt idx="55">
                <c:v>7.0817098617553711</c:v>
              </c:pt>
              <c:pt idx="56">
                <c:v>7.5901074409484863</c:v>
              </c:pt>
              <c:pt idx="57">
                <c:v>7.7731680870056152</c:v>
              </c:pt>
              <c:pt idx="58">
                <c:v>6.9803633689880371</c:v>
              </c:pt>
              <c:pt idx="59">
                <c:v>8.6252326965332031</c:v>
              </c:pt>
              <c:pt idx="60">
                <c:v>13.165057182312012</c:v>
              </c:pt>
              <c:pt idx="61">
                <c:v>9.2757205963134766</c:v>
              </c:pt>
              <c:pt idx="62">
                <c:v>13.095080375671387</c:v>
              </c:pt>
              <c:pt idx="63">
                <c:v>10.044597625732422</c:v>
              </c:pt>
              <c:pt idx="64">
                <c:v>12.242941856384277</c:v>
              </c:pt>
              <c:pt idx="65">
                <c:v>9.4820919036865234</c:v>
              </c:pt>
              <c:pt idx="66">
                <c:v>9.8776769638061523</c:v>
              </c:pt>
              <c:pt idx="67">
                <c:v>7.6441893577575684</c:v>
              </c:pt>
              <c:pt idx="68">
                <c:v>8.1166563034057617</c:v>
              </c:pt>
              <c:pt idx="69">
                <c:v>7.2411665916442871</c:v>
              </c:pt>
              <c:pt idx="70">
                <c:v>19.640214920043945</c:v>
              </c:pt>
              <c:pt idx="71">
                <c:v>14.710792541503906</c:v>
              </c:pt>
              <c:pt idx="72">
                <c:v>9.06842041015625</c:v>
              </c:pt>
              <c:pt idx="73">
                <c:v>10.574422836303711</c:v>
              </c:pt>
              <c:pt idx="74">
                <c:v>20.171329498291016</c:v>
              </c:pt>
              <c:pt idx="75">
                <c:v>15.154251098632813</c:v>
              </c:pt>
              <c:pt idx="76">
                <c:v>11.10216236114502</c:v>
              </c:pt>
              <c:pt idx="77">
                <c:v>17.084554672241211</c:v>
              </c:pt>
              <c:pt idx="78">
                <c:v>16.900192260742188</c:v>
              </c:pt>
              <c:pt idx="79">
                <c:v>19.813592910766602</c:v>
              </c:pt>
              <c:pt idx="80">
                <c:v>25.229276657104492</c:v>
              </c:pt>
              <c:pt idx="81">
                <c:v>22.010339736938477</c:v>
              </c:pt>
              <c:pt idx="82">
                <c:v>35.660442352294922</c:v>
              </c:pt>
              <c:pt idx="83">
                <c:v>19.859495162963867</c:v>
              </c:pt>
              <c:pt idx="84">
                <c:v>13.191960334777832</c:v>
              </c:pt>
              <c:pt idx="85">
                <c:v>20.737953186035156</c:v>
              </c:pt>
              <c:pt idx="86">
                <c:v>23.91758918762207</c:v>
              </c:pt>
              <c:pt idx="87">
                <c:v>16.003274917602539</c:v>
              </c:pt>
              <c:pt idx="88">
                <c:v>16.935480117797852</c:v>
              </c:pt>
              <c:pt idx="89">
                <c:v>16.739887237548828</c:v>
              </c:pt>
            </c:numLit>
          </c:val>
          <c:extLst>
            <c:ext xmlns:c16="http://schemas.microsoft.com/office/drawing/2014/chart" uri="{C3380CC4-5D6E-409C-BE32-E72D297353CC}">
              <c16:uniqueId val="{00000388-50A5-4C8E-8169-D26B5E148F3A}"/>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50A5-4C8E-8169-D26B5E148F3A}"/>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50A5-4C8E-8169-D26B5E148F3A}"/>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50A5-4C8E-8169-D26B5E148F3A}"/>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50A5-4C8E-8169-D26B5E148F3A}"/>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50A5-4C8E-8169-D26B5E148F3A}"/>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50A5-4C8E-8169-D26B5E148F3A}"/>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50A5-4C8E-8169-D26B5E148F3A}"/>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50A5-4C8E-8169-D26B5E148F3A}"/>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50A5-4C8E-8169-D26B5E148F3A}"/>
              </c:ext>
            </c:extLst>
          </c:dPt>
          <c:dPt>
            <c:idx val="9"/>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9C-50A5-4C8E-8169-D26B5E148F3A}"/>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50A5-4C8E-8169-D26B5E148F3A}"/>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50A5-4C8E-8169-D26B5E148F3A}"/>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50A5-4C8E-8169-D26B5E148F3A}"/>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50A5-4C8E-8169-D26B5E148F3A}"/>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50A5-4C8E-8169-D26B5E148F3A}"/>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50A5-4C8E-8169-D26B5E148F3A}"/>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50A5-4C8E-8169-D26B5E148F3A}"/>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50A5-4C8E-8169-D26B5E148F3A}"/>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50A5-4C8E-8169-D26B5E148F3A}"/>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50A5-4C8E-8169-D26B5E148F3A}"/>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50A5-4C8E-8169-D26B5E148F3A}"/>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50A5-4C8E-8169-D26B5E148F3A}"/>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50A5-4C8E-8169-D26B5E148F3A}"/>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50A5-4C8E-8169-D26B5E148F3A}"/>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50A5-4C8E-8169-D26B5E148F3A}"/>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50A5-4C8E-8169-D26B5E148F3A}"/>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50A5-4C8E-8169-D26B5E148F3A}"/>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50A5-4C8E-8169-D26B5E148F3A}"/>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50A5-4C8E-8169-D26B5E148F3A}"/>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50A5-4C8E-8169-D26B5E148F3A}"/>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50A5-4C8E-8169-D26B5E148F3A}"/>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50A5-4C8E-8169-D26B5E148F3A}"/>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50A5-4C8E-8169-D26B5E148F3A}"/>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50A5-4C8E-8169-D26B5E148F3A}"/>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50A5-4C8E-8169-D26B5E148F3A}"/>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50A5-4C8E-8169-D26B5E148F3A}"/>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50A5-4C8E-8169-D26B5E148F3A}"/>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50A5-4C8E-8169-D26B5E148F3A}"/>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50A5-4C8E-8169-D26B5E148F3A}"/>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50A5-4C8E-8169-D26B5E148F3A}"/>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50A5-4C8E-8169-D26B5E148F3A}"/>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50A5-4C8E-8169-D26B5E148F3A}"/>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50A5-4C8E-8169-D26B5E148F3A}"/>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50A5-4C8E-8169-D26B5E148F3A}"/>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50A5-4C8E-8169-D26B5E148F3A}"/>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50A5-4C8E-8169-D26B5E148F3A}"/>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50A5-4C8E-8169-D26B5E148F3A}"/>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50A5-4C8E-8169-D26B5E148F3A}"/>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50A5-4C8E-8169-D26B5E148F3A}"/>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50A5-4C8E-8169-D26B5E148F3A}"/>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50A5-4C8E-8169-D26B5E148F3A}"/>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50A5-4C8E-8169-D26B5E148F3A}"/>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50A5-4C8E-8169-D26B5E148F3A}"/>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50A5-4C8E-8169-D26B5E148F3A}"/>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50A5-4C8E-8169-D26B5E148F3A}"/>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50A5-4C8E-8169-D26B5E148F3A}"/>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50A5-4C8E-8169-D26B5E148F3A}"/>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50A5-4C8E-8169-D26B5E148F3A}"/>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50A5-4C8E-8169-D26B5E148F3A}"/>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50A5-4C8E-8169-D26B5E148F3A}"/>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50A5-4C8E-8169-D26B5E148F3A}"/>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50A5-4C8E-8169-D26B5E148F3A}"/>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50A5-4C8E-8169-D26B5E148F3A}"/>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50A5-4C8E-8169-D26B5E148F3A}"/>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50A5-4C8E-8169-D26B5E148F3A}"/>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50A5-4C8E-8169-D26B5E148F3A}"/>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50A5-4C8E-8169-D26B5E148F3A}"/>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50A5-4C8E-8169-D26B5E148F3A}"/>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50A5-4C8E-8169-D26B5E148F3A}"/>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50A5-4C8E-8169-D26B5E148F3A}"/>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50A5-4C8E-8169-D26B5E148F3A}"/>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50A5-4C8E-8169-D26B5E148F3A}"/>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50A5-4C8E-8169-D26B5E148F3A}"/>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50A5-4C8E-8169-D26B5E148F3A}"/>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50A5-4C8E-8169-D26B5E148F3A}"/>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50A5-4C8E-8169-D26B5E148F3A}"/>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50A5-4C8E-8169-D26B5E148F3A}"/>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50A5-4C8E-8169-D26B5E148F3A}"/>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6-50A5-4C8E-8169-D26B5E148F3A}"/>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8-50A5-4C8E-8169-D26B5E148F3A}"/>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A-50A5-4C8E-8169-D26B5E148F3A}"/>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C-50A5-4C8E-8169-D26B5E148F3A}"/>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E-50A5-4C8E-8169-D26B5E148F3A}"/>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0-50A5-4C8E-8169-D26B5E148F3A}"/>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2-50A5-4C8E-8169-D26B5E148F3A}"/>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4-50A5-4C8E-8169-D26B5E148F3A}"/>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6-50A5-4C8E-8169-D26B5E148F3A}"/>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8-50A5-4C8E-8169-D26B5E148F3A}"/>
              </c:ext>
            </c:extLst>
          </c:dPt>
          <c:dPt>
            <c:idx val="8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A-50A5-4C8E-8169-D26B5E148F3A}"/>
              </c:ext>
            </c:extLst>
          </c:dPt>
          <c:dPt>
            <c:idx val="8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3C-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5.1801719665527344</c:v>
              </c:pt>
              <c:pt idx="1">
                <c:v>8.5184288024902344</c:v>
              </c:pt>
              <c:pt idx="2">
                <c:v>7.5957250595092773</c:v>
              </c:pt>
              <c:pt idx="3">
                <c:v>8.1011962890625</c:v>
              </c:pt>
              <c:pt idx="4">
                <c:v>6.363675594329834</c:v>
              </c:pt>
              <c:pt idx="5">
                <c:v>9.6358270645141602</c:v>
              </c:pt>
              <c:pt idx="6">
                <c:v>11.478711128234863</c:v>
              </c:pt>
              <c:pt idx="7">
                <c:v>12.612060546875</c:v>
              </c:pt>
              <c:pt idx="8">
                <c:v>12.457956314086914</c:v>
              </c:pt>
              <c:pt idx="9">
                <c:v>7.1946907043457031</c:v>
              </c:pt>
              <c:pt idx="10">
                <c:v>5.3665165901184082</c:v>
              </c:pt>
              <c:pt idx="11">
                <c:v>12.044195175170898</c:v>
              </c:pt>
              <c:pt idx="12">
                <c:v>19.089506149291992</c:v>
              </c:pt>
              <c:pt idx="13">
                <c:v>20.644248962402344</c:v>
              </c:pt>
              <c:pt idx="14">
                <c:v>6.2534680366516113</c:v>
              </c:pt>
              <c:pt idx="15">
                <c:v>15.599442481994629</c:v>
              </c:pt>
              <c:pt idx="16">
                <c:v>15.021950721740723</c:v>
              </c:pt>
              <c:pt idx="17">
                <c:v>17.082250595092773</c:v>
              </c:pt>
              <c:pt idx="18">
                <c:v>31.104898452758789</c:v>
              </c:pt>
              <c:pt idx="19">
                <c:v>22.140029907226563</c:v>
              </c:pt>
              <c:pt idx="20">
                <c:v>18.663864135742188</c:v>
              </c:pt>
              <c:pt idx="21">
                <c:v>21.085210800170898</c:v>
              </c:pt>
              <c:pt idx="22">
                <c:v>20.295583724975586</c:v>
              </c:pt>
              <c:pt idx="23">
                <c:v>20.497711181640625</c:v>
              </c:pt>
              <c:pt idx="24">
                <c:v>24.106027603149414</c:v>
              </c:pt>
              <c:pt idx="25">
                <c:v>24.671947479248047</c:v>
              </c:pt>
              <c:pt idx="26">
                <c:v>26.671533584594727</c:v>
              </c:pt>
              <c:pt idx="27">
                <c:v>33.879337310791016</c:v>
              </c:pt>
              <c:pt idx="28">
                <c:v>21.639951705932617</c:v>
              </c:pt>
              <c:pt idx="29">
                <c:v>19.347650527954102</c:v>
              </c:pt>
              <c:pt idx="30">
                <c:v>37.476062774658203</c:v>
              </c:pt>
              <c:pt idx="31">
                <c:v>35.103641510009766</c:v>
              </c:pt>
              <c:pt idx="32">
                <c:v>26.462106704711914</c:v>
              </c:pt>
              <c:pt idx="33">
                <c:v>28.082756042480469</c:v>
              </c:pt>
              <c:pt idx="34">
                <c:v>33.1136474609375</c:v>
              </c:pt>
              <c:pt idx="35">
                <c:v>43.350173950195313</c:v>
              </c:pt>
              <c:pt idx="36">
                <c:v>17.311660766601563</c:v>
              </c:pt>
              <c:pt idx="37">
                <c:v>40.551441192626953</c:v>
              </c:pt>
              <c:pt idx="38">
                <c:v>22.562158584594727</c:v>
              </c:pt>
              <c:pt idx="39">
                <c:v>50.400924682617188</c:v>
              </c:pt>
              <c:pt idx="40">
                <c:v>34.929656982421875</c:v>
              </c:pt>
              <c:pt idx="41">
                <c:v>54.463146209716797</c:v>
              </c:pt>
              <c:pt idx="42">
                <c:v>51.066875457763672</c:v>
              </c:pt>
              <c:pt idx="43">
                <c:v>52.789485931396484</c:v>
              </c:pt>
              <c:pt idx="44">
                <c:v>36.309467315673828</c:v>
              </c:pt>
              <c:pt idx="45">
                <c:v>42.268959045410156</c:v>
              </c:pt>
              <c:pt idx="46">
                <c:v>56.488273620605469</c:v>
              </c:pt>
              <c:pt idx="47">
                <c:v>65.075736999511719</c:v>
              </c:pt>
              <c:pt idx="48">
                <c:v>52.547859191894531</c:v>
              </c:pt>
              <c:pt idx="49">
                <c:v>65.648780822753906</c:v>
              </c:pt>
              <c:pt idx="50">
                <c:v>34.431167602539063</c:v>
              </c:pt>
              <c:pt idx="51">
                <c:v>31.203823089599609</c:v>
              </c:pt>
              <c:pt idx="52">
                <c:v>54.561237335205078</c:v>
              </c:pt>
              <c:pt idx="53">
                <c:v>51.020404815673828</c:v>
              </c:pt>
              <c:pt idx="54">
                <c:v>48.462722778320313</c:v>
              </c:pt>
              <c:pt idx="55">
                <c:v>48.732513427734375</c:v>
              </c:pt>
              <c:pt idx="56">
                <c:v>47.875148773193359</c:v>
              </c:pt>
              <c:pt idx="57">
                <c:v>70.636070251464844</c:v>
              </c:pt>
              <c:pt idx="58">
                <c:v>68.68011474609375</c:v>
              </c:pt>
              <c:pt idx="59">
                <c:v>77.182327270507813</c:v>
              </c:pt>
              <c:pt idx="60">
                <c:v>46.443828582763672</c:v>
              </c:pt>
              <c:pt idx="61">
                <c:v>69.655540466308594</c:v>
              </c:pt>
              <c:pt idx="62">
                <c:v>56.476840972900391</c:v>
              </c:pt>
              <c:pt idx="63">
                <c:v>71.533035278320313</c:v>
              </c:pt>
              <c:pt idx="64">
                <c:v>62.116584777832031</c:v>
              </c:pt>
              <c:pt idx="65">
                <c:v>41.757144927978516</c:v>
              </c:pt>
              <c:pt idx="66">
                <c:v>95.759834289550781</c:v>
              </c:pt>
              <c:pt idx="67">
                <c:v>100.20108032226563</c:v>
              </c:pt>
              <c:pt idx="68">
                <c:v>55.247821807861328</c:v>
              </c:pt>
              <c:pt idx="69">
                <c:v>79.182548522949219</c:v>
              </c:pt>
              <c:pt idx="70">
                <c:v>58.336372375488281</c:v>
              </c:pt>
              <c:pt idx="71">
                <c:v>65.60125732421875</c:v>
              </c:pt>
              <c:pt idx="72">
                <c:v>87.90411376953125</c:v>
              </c:pt>
              <c:pt idx="73">
                <c:v>99.171401977539063</c:v>
              </c:pt>
              <c:pt idx="74">
                <c:v>110.98500823974609</c:v>
              </c:pt>
              <c:pt idx="75">
                <c:v>104.25952911376953</c:v>
              </c:pt>
              <c:pt idx="76">
                <c:v>111.02833557128906</c:v>
              </c:pt>
              <c:pt idx="77">
                <c:v>125.78157043457031</c:v>
              </c:pt>
              <c:pt idx="78">
                <c:v>88.503570556640625</c:v>
              </c:pt>
              <c:pt idx="79">
                <c:v>145.90396118164063</c:v>
              </c:pt>
              <c:pt idx="80">
                <c:v>138.73696899414063</c:v>
              </c:pt>
              <c:pt idx="81">
                <c:v>142.93081665039063</c:v>
              </c:pt>
              <c:pt idx="82">
                <c:v>138.21888732910156</c:v>
              </c:pt>
              <c:pt idx="83">
                <c:v>177.94309997558594</c:v>
              </c:pt>
              <c:pt idx="84">
                <c:v>156.10334777832031</c:v>
              </c:pt>
              <c:pt idx="85">
                <c:v>245.45500183105469</c:v>
              </c:pt>
              <c:pt idx="86">
                <c:v>213.02049255371094</c:v>
              </c:pt>
              <c:pt idx="87">
                <c:v>282.40298461914063</c:v>
              </c:pt>
              <c:pt idx="88">
                <c:v>328.3736572265625</c:v>
              </c:pt>
              <c:pt idx="89">
                <c:v>456.87445068359375</c:v>
              </c:pt>
            </c:numLit>
          </c:val>
          <c:extLst>
            <c:ext xmlns:c16="http://schemas.microsoft.com/office/drawing/2014/chart" uri="{C3380CC4-5D6E-409C-BE32-E72D297353CC}">
              <c16:uniqueId val="{0000043D-50A5-4C8E-8169-D26B5E148F3A}"/>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50A5-4C8E-8169-D26B5E148F3A}"/>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50A5-4C8E-8169-D26B5E148F3A}"/>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50A5-4C8E-8169-D26B5E148F3A}"/>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50A5-4C8E-8169-D26B5E148F3A}"/>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50A5-4C8E-8169-D26B5E148F3A}"/>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50A5-4C8E-8169-D26B5E148F3A}"/>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50A5-4C8E-8169-D26B5E148F3A}"/>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50A5-4C8E-8169-D26B5E148F3A}"/>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50A5-4C8E-8169-D26B5E148F3A}"/>
              </c:ext>
            </c:extLst>
          </c:dPt>
          <c:dPt>
            <c:idx val="9"/>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51-50A5-4C8E-8169-D26B5E148F3A}"/>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50A5-4C8E-8169-D26B5E148F3A}"/>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50A5-4C8E-8169-D26B5E148F3A}"/>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50A5-4C8E-8169-D26B5E148F3A}"/>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50A5-4C8E-8169-D26B5E148F3A}"/>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50A5-4C8E-8169-D26B5E148F3A}"/>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50A5-4C8E-8169-D26B5E148F3A}"/>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50A5-4C8E-8169-D26B5E148F3A}"/>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50A5-4C8E-8169-D26B5E148F3A}"/>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50A5-4C8E-8169-D26B5E148F3A}"/>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50A5-4C8E-8169-D26B5E148F3A}"/>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50A5-4C8E-8169-D26B5E148F3A}"/>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50A5-4C8E-8169-D26B5E148F3A}"/>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50A5-4C8E-8169-D26B5E148F3A}"/>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50A5-4C8E-8169-D26B5E148F3A}"/>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50A5-4C8E-8169-D26B5E148F3A}"/>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50A5-4C8E-8169-D26B5E148F3A}"/>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50A5-4C8E-8169-D26B5E148F3A}"/>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50A5-4C8E-8169-D26B5E148F3A}"/>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50A5-4C8E-8169-D26B5E148F3A}"/>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50A5-4C8E-8169-D26B5E148F3A}"/>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50A5-4C8E-8169-D26B5E148F3A}"/>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50A5-4C8E-8169-D26B5E148F3A}"/>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50A5-4C8E-8169-D26B5E148F3A}"/>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50A5-4C8E-8169-D26B5E148F3A}"/>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50A5-4C8E-8169-D26B5E148F3A}"/>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50A5-4C8E-8169-D26B5E148F3A}"/>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50A5-4C8E-8169-D26B5E148F3A}"/>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50A5-4C8E-8169-D26B5E148F3A}"/>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50A5-4C8E-8169-D26B5E148F3A}"/>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50A5-4C8E-8169-D26B5E148F3A}"/>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50A5-4C8E-8169-D26B5E148F3A}"/>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50A5-4C8E-8169-D26B5E148F3A}"/>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50A5-4C8E-8169-D26B5E148F3A}"/>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50A5-4C8E-8169-D26B5E148F3A}"/>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50A5-4C8E-8169-D26B5E148F3A}"/>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50A5-4C8E-8169-D26B5E148F3A}"/>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50A5-4C8E-8169-D26B5E148F3A}"/>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50A5-4C8E-8169-D26B5E148F3A}"/>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50A5-4C8E-8169-D26B5E148F3A}"/>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50A5-4C8E-8169-D26B5E148F3A}"/>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50A5-4C8E-8169-D26B5E148F3A}"/>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50A5-4C8E-8169-D26B5E148F3A}"/>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50A5-4C8E-8169-D26B5E148F3A}"/>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50A5-4C8E-8169-D26B5E148F3A}"/>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50A5-4C8E-8169-D26B5E148F3A}"/>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50A5-4C8E-8169-D26B5E148F3A}"/>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50A5-4C8E-8169-D26B5E148F3A}"/>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50A5-4C8E-8169-D26B5E148F3A}"/>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50A5-4C8E-8169-D26B5E148F3A}"/>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50A5-4C8E-8169-D26B5E148F3A}"/>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50A5-4C8E-8169-D26B5E148F3A}"/>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50A5-4C8E-8169-D26B5E148F3A}"/>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50A5-4C8E-8169-D26B5E148F3A}"/>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50A5-4C8E-8169-D26B5E148F3A}"/>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50A5-4C8E-8169-D26B5E148F3A}"/>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50A5-4C8E-8169-D26B5E148F3A}"/>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50A5-4C8E-8169-D26B5E148F3A}"/>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50A5-4C8E-8169-D26B5E148F3A}"/>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50A5-4C8E-8169-D26B5E148F3A}"/>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50A5-4C8E-8169-D26B5E148F3A}"/>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50A5-4C8E-8169-D26B5E148F3A}"/>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50A5-4C8E-8169-D26B5E148F3A}"/>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50A5-4C8E-8169-D26B5E148F3A}"/>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50A5-4C8E-8169-D26B5E148F3A}"/>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50A5-4C8E-8169-D26B5E148F3A}"/>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50A5-4C8E-8169-D26B5E148F3A}"/>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7-50A5-4C8E-8169-D26B5E148F3A}"/>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9-50A5-4C8E-8169-D26B5E148F3A}"/>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B-50A5-4C8E-8169-D26B5E148F3A}"/>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D-50A5-4C8E-8169-D26B5E148F3A}"/>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F-50A5-4C8E-8169-D26B5E148F3A}"/>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1-50A5-4C8E-8169-D26B5E148F3A}"/>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3-50A5-4C8E-8169-D26B5E148F3A}"/>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5-50A5-4C8E-8169-D26B5E148F3A}"/>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7-50A5-4C8E-8169-D26B5E148F3A}"/>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9-50A5-4C8E-8169-D26B5E148F3A}"/>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B-50A5-4C8E-8169-D26B5E148F3A}"/>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D-50A5-4C8E-8169-D26B5E148F3A}"/>
              </c:ext>
            </c:extLst>
          </c:dPt>
          <c:dPt>
            <c:idx val="8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EF-50A5-4C8E-8169-D26B5E148F3A}"/>
              </c:ext>
            </c:extLst>
          </c:dPt>
          <c:dPt>
            <c:idx val="8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F1-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5.4683871269226074</c:v>
              </c:pt>
              <c:pt idx="1">
                <c:v>3.9390151500701904</c:v>
              </c:pt>
              <c:pt idx="2">
                <c:v>0.11219903081655502</c:v>
              </c:pt>
              <c:pt idx="3">
                <c:v>3.4467003345489502</c:v>
              </c:pt>
              <c:pt idx="4">
                <c:v>10.358741760253906</c:v>
              </c:pt>
              <c:pt idx="5">
                <c:v>5.8824906349182129</c:v>
              </c:pt>
              <c:pt idx="6">
                <c:v>9.086883544921875</c:v>
              </c:pt>
              <c:pt idx="7">
                <c:v>9.3013238906860352</c:v>
              </c:pt>
              <c:pt idx="8">
                <c:v>0.37748065590858459</c:v>
              </c:pt>
              <c:pt idx="9">
                <c:v>13.606602668762207</c:v>
              </c:pt>
              <c:pt idx="10">
                <c:v>18.679203033447266</c:v>
              </c:pt>
              <c:pt idx="11">
                <c:v>11.119035720825195</c:v>
              </c:pt>
              <c:pt idx="12">
                <c:v>8.0472917556762695</c:v>
              </c:pt>
              <c:pt idx="13">
                <c:v>7.2307753562927246</c:v>
              </c:pt>
              <c:pt idx="14">
                <c:v>26.950647354125977</c:v>
              </c:pt>
              <c:pt idx="15">
                <c:v>15.52825927734375</c:v>
              </c:pt>
              <c:pt idx="16">
                <c:v>15.057555198669434</c:v>
              </c:pt>
              <c:pt idx="17">
                <c:v>3.5356514453887939</c:v>
              </c:pt>
              <c:pt idx="18">
                <c:v>8.174041748046875</c:v>
              </c:pt>
              <c:pt idx="19">
                <c:v>8.6117258071899414</c:v>
              </c:pt>
              <c:pt idx="20">
                <c:v>5.8523988723754883</c:v>
              </c:pt>
              <c:pt idx="21">
                <c:v>13.881956100463867</c:v>
              </c:pt>
              <c:pt idx="22">
                <c:v>15.339670181274414</c:v>
              </c:pt>
              <c:pt idx="23">
                <c:v>15.596943855285645</c:v>
              </c:pt>
              <c:pt idx="24">
                <c:v>19.729785919189453</c:v>
              </c:pt>
              <c:pt idx="25">
                <c:v>1.9614361524581909</c:v>
              </c:pt>
              <c:pt idx="26">
                <c:v>0.3374977707862854</c:v>
              </c:pt>
              <c:pt idx="27">
                <c:v>13.495180130004883</c:v>
              </c:pt>
              <c:pt idx="28">
                <c:v>29.005386352539063</c:v>
              </c:pt>
              <c:pt idx="29">
                <c:v>14.040067672729492</c:v>
              </c:pt>
              <c:pt idx="30">
                <c:v>11.410388946533203</c:v>
              </c:pt>
              <c:pt idx="31">
                <c:v>0.72539591789245605</c:v>
              </c:pt>
              <c:pt idx="32">
                <c:v>25.252147674560547</c:v>
              </c:pt>
              <c:pt idx="33">
                <c:v>17.194171905517578</c:v>
              </c:pt>
              <c:pt idx="34">
                <c:v>19.085559844970703</c:v>
              </c:pt>
              <c:pt idx="35">
                <c:v>0.51375538110733032</c:v>
              </c:pt>
              <c:pt idx="36">
                <c:v>46.4293212890625</c:v>
              </c:pt>
              <c:pt idx="37">
                <c:v>17.844230651855469</c:v>
              </c:pt>
              <c:pt idx="38">
                <c:v>1.7012147903442383</c:v>
              </c:pt>
              <c:pt idx="39">
                <c:v>0.32391649484634399</c:v>
              </c:pt>
              <c:pt idx="40">
                <c:v>25.875411987304688</c:v>
              </c:pt>
              <c:pt idx="41">
                <c:v>17.297353744506836</c:v>
              </c:pt>
              <c:pt idx="42">
                <c:v>7.4669613838195801</c:v>
              </c:pt>
              <c:pt idx="43">
                <c:v>6.889035701751709</c:v>
              </c:pt>
              <c:pt idx="44">
                <c:v>10.666829109191895</c:v>
              </c:pt>
              <c:pt idx="45">
                <c:v>0.77940601110458374</c:v>
              </c:pt>
              <c:pt idx="46">
                <c:v>8.9911565780639648</c:v>
              </c:pt>
              <c:pt idx="47">
                <c:v>3.659160852432251</c:v>
              </c:pt>
              <c:pt idx="48">
                <c:v>23.861484527587891</c:v>
              </c:pt>
              <c:pt idx="49">
                <c:v>18.570882797241211</c:v>
              </c:pt>
              <c:pt idx="50">
                <c:v>50.202293395996094</c:v>
              </c:pt>
              <c:pt idx="51">
                <c:v>54.937789916992188</c:v>
              </c:pt>
              <c:pt idx="52">
                <c:v>14.392915725708008</c:v>
              </c:pt>
              <c:pt idx="53">
                <c:v>24.44178581237793</c:v>
              </c:pt>
              <c:pt idx="54">
                <c:v>37.532089233398438</c:v>
              </c:pt>
              <c:pt idx="55">
                <c:v>7.8263607025146484</c:v>
              </c:pt>
              <c:pt idx="56">
                <c:v>3.8887851238250732</c:v>
              </c:pt>
              <c:pt idx="57">
                <c:v>4.1710138320922852</c:v>
              </c:pt>
              <c:pt idx="58">
                <c:v>6.1947340965270996</c:v>
              </c:pt>
              <c:pt idx="59">
                <c:v>6.4792227745056152</c:v>
              </c:pt>
              <c:pt idx="60">
                <c:v>9.6372385025024414</c:v>
              </c:pt>
              <c:pt idx="61">
                <c:v>14.808225631713867</c:v>
              </c:pt>
              <c:pt idx="62">
                <c:v>20.971736907958984</c:v>
              </c:pt>
              <c:pt idx="63">
                <c:v>6.7107901573181152</c:v>
              </c:pt>
              <c:pt idx="64">
                <c:v>50.223918914794922</c:v>
              </c:pt>
              <c:pt idx="65">
                <c:v>78.688827514648438</c:v>
              </c:pt>
              <c:pt idx="66">
                <c:v>12.96770191192627</c:v>
              </c:pt>
              <c:pt idx="67">
                <c:v>19.344745635986328</c:v>
              </c:pt>
              <c:pt idx="68">
                <c:v>8.780888557434082</c:v>
              </c:pt>
              <c:pt idx="69">
                <c:v>7.3077225685119629</c:v>
              </c:pt>
              <c:pt idx="70">
                <c:v>3.8932814598083496</c:v>
              </c:pt>
              <c:pt idx="71">
                <c:v>53.871414184570313</c:v>
              </c:pt>
              <c:pt idx="72">
                <c:v>17.33104133605957</c:v>
              </c:pt>
              <c:pt idx="73">
                <c:v>26.889705657958984</c:v>
              </c:pt>
              <c:pt idx="74">
                <c:v>21.185892105102539</c:v>
              </c:pt>
              <c:pt idx="75">
                <c:v>31.522394180297852</c:v>
              </c:pt>
              <c:pt idx="76">
                <c:v>15.446542739868164</c:v>
              </c:pt>
              <c:pt idx="77">
                <c:v>46.958908081054688</c:v>
              </c:pt>
              <c:pt idx="78">
                <c:v>85.778221130371094</c:v>
              </c:pt>
              <c:pt idx="79">
                <c:v>7.2194795608520508</c:v>
              </c:pt>
              <c:pt idx="80">
                <c:v>5.3090295791625977</c:v>
              </c:pt>
              <c:pt idx="81">
                <c:v>77.7344970703125</c:v>
              </c:pt>
              <c:pt idx="82">
                <c:v>62.251842498779297</c:v>
              </c:pt>
              <c:pt idx="83">
                <c:v>11.11196231842041</c:v>
              </c:pt>
              <c:pt idx="84">
                <c:v>90.754653930664063</c:v>
              </c:pt>
              <c:pt idx="85">
                <c:v>17.463075637817383</c:v>
              </c:pt>
              <c:pt idx="86">
                <c:v>7.1139311790466309</c:v>
              </c:pt>
              <c:pt idx="87">
                <c:v>3.57216477394104</c:v>
              </c:pt>
              <c:pt idx="88">
                <c:v>4.1661267280578613</c:v>
              </c:pt>
              <c:pt idx="89">
                <c:v>3.3121771812438965</c:v>
              </c:pt>
            </c:numLit>
          </c:val>
          <c:extLst>
            <c:ext xmlns:c16="http://schemas.microsoft.com/office/drawing/2014/chart" uri="{C3380CC4-5D6E-409C-BE32-E72D297353CC}">
              <c16:uniqueId val="{000004F2-50A5-4C8E-8169-D26B5E148F3A}"/>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50A5-4C8E-8169-D26B5E148F3A}"/>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50A5-4C8E-8169-D26B5E148F3A}"/>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50A5-4C8E-8169-D26B5E148F3A}"/>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50A5-4C8E-8169-D26B5E148F3A}"/>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50A5-4C8E-8169-D26B5E148F3A}"/>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E-50A5-4C8E-8169-D26B5E148F3A}"/>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50A5-4C8E-8169-D26B5E148F3A}"/>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50A5-4C8E-8169-D26B5E148F3A}"/>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50A5-4C8E-8169-D26B5E148F3A}"/>
              </c:ext>
            </c:extLst>
          </c:dPt>
          <c:dPt>
            <c:idx val="9"/>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506-50A5-4C8E-8169-D26B5E148F3A}"/>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50A5-4C8E-8169-D26B5E148F3A}"/>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50A5-4C8E-8169-D26B5E148F3A}"/>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50A5-4C8E-8169-D26B5E148F3A}"/>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50A5-4C8E-8169-D26B5E148F3A}"/>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50A5-4C8E-8169-D26B5E148F3A}"/>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50A5-4C8E-8169-D26B5E148F3A}"/>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50A5-4C8E-8169-D26B5E148F3A}"/>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50A5-4C8E-8169-D26B5E148F3A}"/>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50A5-4C8E-8169-D26B5E148F3A}"/>
              </c:ext>
            </c:extLst>
          </c:dPt>
          <c:dPt>
            <c:idx val="1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50A5-4C8E-8169-D26B5E148F3A}"/>
              </c:ext>
            </c:extLst>
          </c:dPt>
          <c:dPt>
            <c:idx val="2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50A5-4C8E-8169-D26B5E148F3A}"/>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50A5-4C8E-8169-D26B5E148F3A}"/>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50A5-4C8E-8169-D26B5E148F3A}"/>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50A5-4C8E-8169-D26B5E148F3A}"/>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50A5-4C8E-8169-D26B5E148F3A}"/>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50A5-4C8E-8169-D26B5E148F3A}"/>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50A5-4C8E-8169-D26B5E148F3A}"/>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50A5-4C8E-8169-D26B5E148F3A}"/>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50A5-4C8E-8169-D26B5E148F3A}"/>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50A5-4C8E-8169-D26B5E148F3A}"/>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50A5-4C8E-8169-D26B5E148F3A}"/>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50A5-4C8E-8169-D26B5E148F3A}"/>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50A5-4C8E-8169-D26B5E148F3A}"/>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50A5-4C8E-8169-D26B5E148F3A}"/>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50A5-4C8E-8169-D26B5E148F3A}"/>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50A5-4C8E-8169-D26B5E148F3A}"/>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50A5-4C8E-8169-D26B5E148F3A}"/>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50A5-4C8E-8169-D26B5E148F3A}"/>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50A5-4C8E-8169-D26B5E148F3A}"/>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2-50A5-4C8E-8169-D26B5E148F3A}"/>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50A5-4C8E-8169-D26B5E148F3A}"/>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50A5-4C8E-8169-D26B5E148F3A}"/>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50A5-4C8E-8169-D26B5E148F3A}"/>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A-50A5-4C8E-8169-D26B5E148F3A}"/>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50A5-4C8E-8169-D26B5E148F3A}"/>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50A5-4C8E-8169-D26B5E148F3A}"/>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50A5-4C8E-8169-D26B5E148F3A}"/>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50A5-4C8E-8169-D26B5E148F3A}"/>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50A5-4C8E-8169-D26B5E148F3A}"/>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50A5-4C8E-8169-D26B5E148F3A}"/>
              </c:ext>
            </c:extLst>
          </c:dPt>
          <c:dPt>
            <c:idx val="5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8-50A5-4C8E-8169-D26B5E148F3A}"/>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50A5-4C8E-8169-D26B5E148F3A}"/>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50A5-4C8E-8169-D26B5E148F3A}"/>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50A5-4C8E-8169-D26B5E148F3A}"/>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50A5-4C8E-8169-D26B5E148F3A}"/>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50A5-4C8E-8169-D26B5E148F3A}"/>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50A5-4C8E-8169-D26B5E148F3A}"/>
              </c:ext>
            </c:extLst>
          </c:dPt>
          <c:dPt>
            <c:idx val="5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50A5-4C8E-8169-D26B5E148F3A}"/>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50A5-4C8E-8169-D26B5E148F3A}"/>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50A5-4C8E-8169-D26B5E148F3A}"/>
              </c:ext>
            </c:extLst>
          </c:dPt>
          <c:dPt>
            <c:idx val="6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50A5-4C8E-8169-D26B5E148F3A}"/>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50A5-4C8E-8169-D26B5E148F3A}"/>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50A5-4C8E-8169-D26B5E148F3A}"/>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50A5-4C8E-8169-D26B5E148F3A}"/>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50A5-4C8E-8169-D26B5E148F3A}"/>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50A5-4C8E-8169-D26B5E148F3A}"/>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8-50A5-4C8E-8169-D26B5E148F3A}"/>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A-50A5-4C8E-8169-D26B5E148F3A}"/>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C-50A5-4C8E-8169-D26B5E148F3A}"/>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E-50A5-4C8E-8169-D26B5E148F3A}"/>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0-50A5-4C8E-8169-D26B5E148F3A}"/>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2-50A5-4C8E-8169-D26B5E148F3A}"/>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4-50A5-4C8E-8169-D26B5E148F3A}"/>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6-50A5-4C8E-8169-D26B5E148F3A}"/>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8-50A5-4C8E-8169-D26B5E148F3A}"/>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A-50A5-4C8E-8169-D26B5E148F3A}"/>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C-50A5-4C8E-8169-D26B5E148F3A}"/>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E-50A5-4C8E-8169-D26B5E148F3A}"/>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0-50A5-4C8E-8169-D26B5E148F3A}"/>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2-50A5-4C8E-8169-D26B5E148F3A}"/>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4-50A5-4C8E-8169-D26B5E148F3A}"/>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6-50A5-4C8E-8169-D26B5E148F3A}"/>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8-50A5-4C8E-8169-D26B5E148F3A}"/>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A-50A5-4C8E-8169-D26B5E148F3A}"/>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C-50A5-4C8E-8169-D26B5E148F3A}"/>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9E-50A5-4C8E-8169-D26B5E148F3A}"/>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0-50A5-4C8E-8169-D26B5E148F3A}"/>
              </c:ext>
            </c:extLst>
          </c:dPt>
          <c:dPt>
            <c:idx val="8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2-50A5-4C8E-8169-D26B5E148F3A}"/>
              </c:ext>
            </c:extLst>
          </c:dPt>
          <c:dPt>
            <c:idx val="8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4-50A5-4C8E-8169-D26B5E148F3A}"/>
              </c:ext>
            </c:extLst>
          </c:dPt>
          <c:dPt>
            <c:idx val="8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A6-50A5-4C8E-8169-D26B5E148F3A}"/>
              </c:ext>
            </c:extLst>
          </c:dPt>
          <c:cat>
            <c:strLit>
              <c:ptCount val="90"/>
              <c:pt idx="0">
                <c:v>Pornainen</c:v>
              </c:pt>
              <c:pt idx="1">
                <c:v>Kuhmoinen</c:v>
              </c:pt>
              <c:pt idx="2">
                <c:v>Kauniainen</c:v>
              </c:pt>
              <c:pt idx="3">
                <c:v>Ilomantsi</c:v>
              </c:pt>
              <c:pt idx="4">
                <c:v>Sauvo</c:v>
              </c:pt>
              <c:pt idx="5">
                <c:v>Padasjoki</c:v>
              </c:pt>
              <c:pt idx="6">
                <c:v>Nousiainen</c:v>
              </c:pt>
              <c:pt idx="7">
                <c:v>Aura</c:v>
              </c:pt>
              <c:pt idx="8">
                <c:v>Hanko</c:v>
              </c:pt>
              <c:pt idx="9">
                <c:v>--&gt;  Rusko</c:v>
              </c:pt>
              <c:pt idx="10">
                <c:v>Oripää</c:v>
              </c:pt>
              <c:pt idx="11">
                <c:v>Kemiönsaari</c:v>
              </c:pt>
              <c:pt idx="12">
                <c:v>Suomussalmi</c:v>
              </c:pt>
              <c:pt idx="13">
                <c:v>Masku</c:v>
              </c:pt>
              <c:pt idx="14">
                <c:v>Punkalaidun</c:v>
              </c:pt>
              <c:pt idx="15">
                <c:v>Jokioinen</c:v>
              </c:pt>
              <c:pt idx="16">
                <c:v>Hausjärvi</c:v>
              </c:pt>
              <c:pt idx="17">
                <c:v>Karkkila</c:v>
              </c:pt>
              <c:pt idx="18">
                <c:v>Luumäki</c:v>
              </c:pt>
              <c:pt idx="19">
                <c:v>Suonenjoki</c:v>
              </c:pt>
              <c:pt idx="20">
                <c:v>Naantali</c:v>
              </c:pt>
              <c:pt idx="21">
                <c:v>Parainen</c:v>
              </c:pt>
              <c:pt idx="22">
                <c:v>Iitti</c:v>
              </c:pt>
              <c:pt idx="23">
                <c:v>Uusikaupunki</c:v>
              </c:pt>
              <c:pt idx="24">
                <c:v>Ikaalinen</c:v>
              </c:pt>
              <c:pt idx="25">
                <c:v>Imatra</c:v>
              </c:pt>
              <c:pt idx="26">
                <c:v>Kemi</c:v>
              </c:pt>
              <c:pt idx="27">
                <c:v>Orivesi</c:v>
              </c:pt>
              <c:pt idx="28">
                <c:v>Mynämäki</c:v>
              </c:pt>
              <c:pt idx="29">
                <c:v>Forssa</c:v>
              </c:pt>
              <c:pt idx="30">
                <c:v>Paimio</c:v>
              </c:pt>
              <c:pt idx="31">
                <c:v>Pirkkala</c:v>
              </c:pt>
              <c:pt idx="32">
                <c:v>Laitila</c:v>
              </c:pt>
              <c:pt idx="33">
                <c:v>Ylivieska</c:v>
              </c:pt>
              <c:pt idx="34">
                <c:v>Hämeenkyrö</c:v>
              </c:pt>
              <c:pt idx="35">
                <c:v>Raisio</c:v>
              </c:pt>
              <c:pt idx="36">
                <c:v>Somero</c:v>
              </c:pt>
              <c:pt idx="37">
                <c:v>Lieto</c:v>
              </c:pt>
              <c:pt idx="38">
                <c:v>Varkaus</c:v>
              </c:pt>
              <c:pt idx="39">
                <c:v>Kerava</c:v>
              </c:pt>
              <c:pt idx="40">
                <c:v>Iisalmi</c:v>
              </c:pt>
              <c:pt idx="41">
                <c:v>Loviisa</c:v>
              </c:pt>
              <c:pt idx="42">
                <c:v>Äänekoski</c:v>
              </c:pt>
              <c:pt idx="43">
                <c:v>Nokia</c:v>
              </c:pt>
              <c:pt idx="44">
                <c:v>Hamina</c:v>
              </c:pt>
              <c:pt idx="45">
                <c:v>Järvenpää</c:v>
              </c:pt>
              <c:pt idx="46">
                <c:v>Sipoo</c:v>
              </c:pt>
              <c:pt idx="47">
                <c:v>Kaarina</c:v>
              </c:pt>
              <c:pt idx="48">
                <c:v>Hollola</c:v>
              </c:pt>
              <c:pt idx="49">
                <c:v>Janakkala</c:v>
              </c:pt>
              <c:pt idx="50">
                <c:v>Lapua</c:v>
              </c:pt>
              <c:pt idx="51">
                <c:v>Ilmajoki</c:v>
              </c:pt>
              <c:pt idx="52">
                <c:v>Ylöjärvi</c:v>
              </c:pt>
              <c:pt idx="53">
                <c:v>Savonlinna</c:v>
              </c:pt>
              <c:pt idx="54">
                <c:v>Orimattila</c:v>
              </c:pt>
              <c:pt idx="55">
                <c:v>Kajaani</c:v>
              </c:pt>
              <c:pt idx="56">
                <c:v>Riihimäki</c:v>
              </c:pt>
              <c:pt idx="57">
                <c:v>Heinola</c:v>
              </c:pt>
              <c:pt idx="58">
                <c:v>Kirkkonummi</c:v>
              </c:pt>
              <c:pt idx="59">
                <c:v>Lempäälä</c:v>
              </c:pt>
              <c:pt idx="60">
                <c:v>Rauma</c:v>
              </c:pt>
              <c:pt idx="61">
                <c:v>Vihti</c:v>
              </c:pt>
              <c:pt idx="62">
                <c:v>Kangasala</c:v>
              </c:pt>
              <c:pt idx="63">
                <c:v>Tuusula</c:v>
              </c:pt>
              <c:pt idx="64">
                <c:v>Sastamala</c:v>
              </c:pt>
              <c:pt idx="65">
                <c:v>Loimaa</c:v>
              </c:pt>
              <c:pt idx="66">
                <c:v>Nurmijärvi</c:v>
              </c:pt>
              <c:pt idx="67">
                <c:v>Mäntsälä</c:v>
              </c:pt>
              <c:pt idx="68">
                <c:v>Vaasa</c:v>
              </c:pt>
              <c:pt idx="69">
                <c:v>Hyvinkää</c:v>
              </c:pt>
              <c:pt idx="70">
                <c:v>Kotka</c:v>
              </c:pt>
              <c:pt idx="71">
                <c:v>Kokkola</c:v>
              </c:pt>
              <c:pt idx="72">
                <c:v>Joensuu</c:v>
              </c:pt>
              <c:pt idx="73">
                <c:v>Mikkeli</c:v>
              </c:pt>
              <c:pt idx="74">
                <c:v>Lohja</c:v>
              </c:pt>
              <c:pt idx="75">
                <c:v>Lappeenranta</c:v>
              </c:pt>
              <c:pt idx="76">
                <c:v>Rovaniemi</c:v>
              </c:pt>
              <c:pt idx="77">
                <c:v>Hämeenlinna</c:v>
              </c:pt>
              <c:pt idx="78">
                <c:v>Seinäjoki</c:v>
              </c:pt>
              <c:pt idx="79">
                <c:v>Lahti</c:v>
              </c:pt>
              <c:pt idx="80">
                <c:v>Turku</c:v>
              </c:pt>
              <c:pt idx="81">
                <c:v>Salo</c:v>
              </c:pt>
              <c:pt idx="82">
                <c:v>Kouvola</c:v>
              </c:pt>
              <c:pt idx="83">
                <c:v>Jyväskylä</c:v>
              </c:pt>
              <c:pt idx="84">
                <c:v>Kuopio</c:v>
              </c:pt>
              <c:pt idx="85">
                <c:v>Oulu</c:v>
              </c:pt>
              <c:pt idx="86">
                <c:v>Tampere</c:v>
              </c:pt>
              <c:pt idx="87">
                <c:v>Espoo</c:v>
              </c:pt>
              <c:pt idx="88">
                <c:v>Vantaa</c:v>
              </c:pt>
              <c:pt idx="89">
                <c:v>Helsinki</c:v>
              </c:pt>
            </c:strLit>
          </c:cat>
          <c:val>
            <c:numLit>
              <c:formatCode>General</c:formatCode>
              <c:ptCount val="90"/>
              <c:pt idx="0">
                <c:v>0.65604472160339355</c:v>
              </c:pt>
              <c:pt idx="1">
                <c:v>0.42360210418701172</c:v>
              </c:pt>
              <c:pt idx="2">
                <c:v>0.20111542940139771</c:v>
              </c:pt>
              <c:pt idx="3">
                <c:v>0.88683521747589111</c:v>
              </c:pt>
              <c:pt idx="4">
                <c:v>0.50709366798400879</c:v>
              </c:pt>
              <c:pt idx="5">
                <c:v>0.59634542465209961</c:v>
              </c:pt>
              <c:pt idx="6">
                <c:v>0.4789925217628479</c:v>
              </c:pt>
              <c:pt idx="7">
                <c:v>0.39654159545898438</c:v>
              </c:pt>
              <c:pt idx="8">
                <c:v>0.74531060457229614</c:v>
              </c:pt>
              <c:pt idx="9">
                <c:v>1.4132742881774902</c:v>
              </c:pt>
              <c:pt idx="10">
                <c:v>0.20551185309886932</c:v>
              </c:pt>
              <c:pt idx="11">
                <c:v>1.3289264440536499</c:v>
              </c:pt>
              <c:pt idx="12">
                <c:v>2.4492037296295166</c:v>
              </c:pt>
              <c:pt idx="13">
                <c:v>0.80359089374542236</c:v>
              </c:pt>
              <c:pt idx="14">
                <c:v>0.45014601945877075</c:v>
              </c:pt>
              <c:pt idx="15">
                <c:v>1.4922033548355103</c:v>
              </c:pt>
              <c:pt idx="16">
                <c:v>1.5911707878112793</c:v>
              </c:pt>
              <c:pt idx="17">
                <c:v>0.8605075478553772</c:v>
              </c:pt>
              <c:pt idx="18">
                <c:v>0.59865385293960571</c:v>
              </c:pt>
              <c:pt idx="19">
                <c:v>1.5674912929534912</c:v>
              </c:pt>
              <c:pt idx="20">
                <c:v>1.5673806667327881</c:v>
              </c:pt>
              <c:pt idx="21">
                <c:v>1.9091897010803223</c:v>
              </c:pt>
              <c:pt idx="22">
                <c:v>0.95030730962753296</c:v>
              </c:pt>
              <c:pt idx="23">
                <c:v>3.3799707889556885</c:v>
              </c:pt>
              <c:pt idx="24">
                <c:v>1.2905087471008301</c:v>
              </c:pt>
              <c:pt idx="25">
                <c:v>6.5010762214660645</c:v>
              </c:pt>
              <c:pt idx="26">
                <c:v>5.5133891105651855</c:v>
              </c:pt>
              <c:pt idx="27">
                <c:v>1.6549721956253052</c:v>
              </c:pt>
              <c:pt idx="28">
                <c:v>0.79596835374832153</c:v>
              </c:pt>
              <c:pt idx="29">
                <c:v>3.7757675647735596</c:v>
              </c:pt>
              <c:pt idx="30">
                <c:v>1.3409321308135986</c:v>
              </c:pt>
              <c:pt idx="31">
                <c:v>3.0251607894897461</c:v>
              </c:pt>
              <c:pt idx="32">
                <c:v>1.8608872890472412</c:v>
              </c:pt>
              <c:pt idx="33">
                <c:v>0.91317498683929443</c:v>
              </c:pt>
              <c:pt idx="34">
                <c:v>2.0967020988464355</c:v>
              </c:pt>
              <c:pt idx="35">
                <c:v>1.6345654726028442</c:v>
              </c:pt>
              <c:pt idx="36">
                <c:v>2.5819411277770996</c:v>
              </c:pt>
              <c:pt idx="37">
                <c:v>1.6675691604614258</c:v>
              </c:pt>
              <c:pt idx="38">
                <c:v>14.417211532592773</c:v>
              </c:pt>
              <c:pt idx="39">
                <c:v>7.7029595375061035</c:v>
              </c:pt>
              <c:pt idx="40">
                <c:v>3.5748956203460693</c:v>
              </c:pt>
              <c:pt idx="41">
                <c:v>1.884462833404541</c:v>
              </c:pt>
              <c:pt idx="42">
                <c:v>12.805964469909668</c:v>
              </c:pt>
              <c:pt idx="43">
                <c:v>6.6940441131591797</c:v>
              </c:pt>
              <c:pt idx="44">
                <c:v>5.1798429489135742</c:v>
              </c:pt>
              <c:pt idx="45">
                <c:v>17.596931457519531</c:v>
              </c:pt>
              <c:pt idx="46">
                <c:v>2.788536548614502</c:v>
              </c:pt>
              <c:pt idx="47">
                <c:v>2.4177615642547607</c:v>
              </c:pt>
              <c:pt idx="48">
                <c:v>3.9738540649414063</c:v>
              </c:pt>
              <c:pt idx="49">
                <c:v>3.0417003631591797</c:v>
              </c:pt>
              <c:pt idx="50">
                <c:v>1.0024850368499756</c:v>
              </c:pt>
              <c:pt idx="51">
                <c:v>1.0973479747772217</c:v>
              </c:pt>
              <c:pt idx="52">
                <c:v>7.1268405914306641</c:v>
              </c:pt>
              <c:pt idx="53">
                <c:v>4.3048281669616699</c:v>
              </c:pt>
              <c:pt idx="54">
                <c:v>2.9696035385131836</c:v>
              </c:pt>
              <c:pt idx="55">
                <c:v>11.651514053344727</c:v>
              </c:pt>
              <c:pt idx="56">
                <c:v>4.666506290435791</c:v>
              </c:pt>
              <c:pt idx="57">
                <c:v>3.0623660087585449</c:v>
              </c:pt>
              <c:pt idx="58">
                <c:v>1.3234826326370239</c:v>
              </c:pt>
              <c:pt idx="59">
                <c:v>3.6492390632629395</c:v>
              </c:pt>
              <c:pt idx="60">
                <c:v>10.536104202270508</c:v>
              </c:pt>
              <c:pt idx="61">
                <c:v>4.8643498420715332</c:v>
              </c:pt>
              <c:pt idx="62">
                <c:v>6.8629770278930664</c:v>
              </c:pt>
              <c:pt idx="63">
                <c:v>8.0060768127441406</c:v>
              </c:pt>
              <c:pt idx="64">
                <c:v>3.2636406421661377</c:v>
              </c:pt>
              <c:pt idx="65">
                <c:v>2.1162846088409424</c:v>
              </c:pt>
              <c:pt idx="66">
                <c:v>6.9503617286682129</c:v>
              </c:pt>
              <c:pt idx="67">
                <c:v>3.9668841361999512</c:v>
              </c:pt>
              <c:pt idx="68">
                <c:v>4.9968748092651367</c:v>
              </c:pt>
              <c:pt idx="69">
                <c:v>7.6127505302429199</c:v>
              </c:pt>
              <c:pt idx="70">
                <c:v>18.929162979125977</c:v>
              </c:pt>
              <c:pt idx="71">
                <c:v>4.1748476028442383</c:v>
              </c:pt>
              <c:pt idx="72">
                <c:v>14.513123512268066</c:v>
              </c:pt>
              <c:pt idx="73">
                <c:v>11.521438598632813</c:v>
              </c:pt>
              <c:pt idx="74">
                <c:v>5.7766809463500977</c:v>
              </c:pt>
              <c:pt idx="75">
                <c:v>13.482370376586914</c:v>
              </c:pt>
              <c:pt idx="76">
                <c:v>15.659561157226563</c:v>
              </c:pt>
              <c:pt idx="77">
                <c:v>12.114557266235352</c:v>
              </c:pt>
              <c:pt idx="78">
                <c:v>11.156313896179199</c:v>
              </c:pt>
              <c:pt idx="79">
                <c:v>18.763572692871094</c:v>
              </c:pt>
              <c:pt idx="80">
                <c:v>13.020598411560059</c:v>
              </c:pt>
              <c:pt idx="81">
                <c:v>6.4688224792480469</c:v>
              </c:pt>
              <c:pt idx="82">
                <c:v>18.241193771362305</c:v>
              </c:pt>
              <c:pt idx="83">
                <c:v>14.71033763885498</c:v>
              </c:pt>
              <c:pt idx="84">
                <c:v>18.135732650756836</c:v>
              </c:pt>
              <c:pt idx="85">
                <c:v>52.931262969970703</c:v>
              </c:pt>
              <c:pt idx="86">
                <c:v>38.503520965576172</c:v>
              </c:pt>
              <c:pt idx="87">
                <c:v>6.8448600769042969</c:v>
              </c:pt>
              <c:pt idx="88">
                <c:v>5.4389023780822754</c:v>
              </c:pt>
              <c:pt idx="89">
                <c:v>15.519227027893066</c:v>
              </c:pt>
            </c:numLit>
          </c:val>
          <c:extLst>
            <c:ext xmlns:c16="http://schemas.microsoft.com/office/drawing/2014/chart" uri="{C3380CC4-5D6E-409C-BE32-E72D297353CC}">
              <c16:uniqueId val="{000005A7-50A5-4C8E-8169-D26B5E148F3A}"/>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34314752"/>
        <c:crosses val="autoZero"/>
        <c:crossBetween val="between"/>
      </c:valAx>
    </c:plotArea>
    <c:legend>
      <c:legendPos val="t"/>
      <c:layout>
        <c:manualLayout>
          <c:xMode val="edge"/>
          <c:yMode val="edge"/>
          <c:x val="7.1910112359550568E-2"/>
          <c:y val="3.9024390243902439E-2"/>
          <c:w val="0.7471910112359551"/>
          <c:h val="2.4390243902439025E-2"/>
        </c:manualLayout>
      </c:layout>
      <c:overlay val="0"/>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latin typeface="Abadi ExtraLight" panose="020B0204020104020204" pitchFamily="34" charset="0"/>
        </a:defRPr>
      </a:pPr>
      <a:endParaRPr lang="fi-FI"/>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8924607629102"/>
          <c:y val="6.6475036805346888E-2"/>
          <c:w val="0.81649693635935994"/>
          <c:h val="0.84926432384274375"/>
        </c:manualLayout>
      </c:layout>
      <c:lineChart>
        <c:grouping val="standard"/>
        <c:varyColors val="0"/>
        <c:ser>
          <c:idx val="1"/>
          <c:order val="1"/>
          <c:spPr>
            <a:ln>
              <a:solidFill>
                <a:srgbClr val="4C0099"/>
              </a:solidFill>
              <a:prstDash val="solid"/>
            </a:ln>
          </c:spPr>
          <c:marker>
            <c:symbol val="circle"/>
            <c:size val="7"/>
            <c:spPr>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00-927D-45B1-AE3B-5053E8A1715F}"/>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01-927D-45B1-AE3B-5053E8A1715F}"/>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02-927D-45B1-AE3B-5053E8A1715F}"/>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03-927D-45B1-AE3B-5053E8A1715F}"/>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04-927D-45B1-AE3B-5053E8A1715F}"/>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05-927D-45B1-AE3B-5053E8A1715F}"/>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06-927D-45B1-AE3B-5053E8A1715F}"/>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07-927D-45B1-AE3B-5053E8A1715F}"/>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08-927D-45B1-AE3B-5053E8A1715F}"/>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09-927D-45B1-AE3B-5053E8A1715F}"/>
              </c:ext>
            </c:extLst>
          </c:dPt>
          <c:dPt>
            <c:idx val="10"/>
            <c:marker>
              <c:spPr>
                <a:solidFill>
                  <a:srgbClr val="B54441"/>
                </a:solidFill>
                <a:ln>
                  <a:solidFill>
                    <a:srgbClr val="4C0099"/>
                  </a:solidFill>
                  <a:prstDash val="solid"/>
                </a:ln>
              </c:spPr>
            </c:marker>
            <c:bubble3D val="0"/>
            <c:extLst>
              <c:ext xmlns:c16="http://schemas.microsoft.com/office/drawing/2014/chart" uri="{C3380CC4-5D6E-409C-BE32-E72D297353CC}">
                <c16:uniqueId val="{0000000A-927D-45B1-AE3B-5053E8A1715F}"/>
              </c:ext>
            </c:extLst>
          </c:dPt>
          <c:dPt>
            <c:idx val="11"/>
            <c:bubble3D val="0"/>
            <c:extLst>
              <c:ext xmlns:c16="http://schemas.microsoft.com/office/drawing/2014/chart" uri="{C3380CC4-5D6E-409C-BE32-E72D297353CC}">
                <c16:uniqueId val="{0000000B-927D-45B1-AE3B-5053E8A1715F}"/>
              </c:ext>
            </c:extLst>
          </c:dPt>
          <c:dPt>
            <c:idx val="12"/>
            <c:bubble3D val="0"/>
            <c:extLst>
              <c:ext xmlns:c16="http://schemas.microsoft.com/office/drawing/2014/chart" uri="{C3380CC4-5D6E-409C-BE32-E72D297353CC}">
                <c16:uniqueId val="{0000000C-927D-45B1-AE3B-5053E8A1715F}"/>
              </c:ext>
            </c:extLst>
          </c:dPt>
          <c:dPt>
            <c:idx val="13"/>
            <c:bubble3D val="0"/>
            <c:extLst>
              <c:ext xmlns:c16="http://schemas.microsoft.com/office/drawing/2014/chart" uri="{C3380CC4-5D6E-409C-BE32-E72D297353CC}">
                <c16:uniqueId val="{0000000D-927D-45B1-AE3B-5053E8A1715F}"/>
              </c:ext>
            </c:extLst>
          </c:dPt>
          <c:dPt>
            <c:idx val="14"/>
            <c:bubble3D val="0"/>
            <c:extLst>
              <c:ext xmlns:c16="http://schemas.microsoft.com/office/drawing/2014/chart" uri="{C3380CC4-5D6E-409C-BE32-E72D297353CC}">
                <c16:uniqueId val="{0000000E-927D-45B1-AE3B-5053E8A1715F}"/>
              </c:ext>
            </c:extLst>
          </c:dPt>
          <c:dPt>
            <c:idx val="15"/>
            <c:bubble3D val="0"/>
            <c:extLst>
              <c:ext xmlns:c16="http://schemas.microsoft.com/office/drawing/2014/chart" uri="{C3380CC4-5D6E-409C-BE32-E72D297353CC}">
                <c16:uniqueId val="{0000000F-927D-45B1-AE3B-5053E8A1715F}"/>
              </c:ext>
            </c:extLst>
          </c:dPt>
          <c:cat>
            <c:strLit>
              <c:ptCount val="10"/>
              <c:pt idx="0">
                <c:v>2015</c:v>
              </c:pt>
              <c:pt idx="1">
                <c:v>2016</c:v>
              </c:pt>
              <c:pt idx="2">
                <c:v>2017</c:v>
              </c:pt>
              <c:pt idx="3">
                <c:v>2018</c:v>
              </c:pt>
              <c:pt idx="4">
                <c:v>2019</c:v>
              </c:pt>
              <c:pt idx="5">
                <c:v>2020</c:v>
              </c:pt>
              <c:pt idx="6">
                <c:v>2021</c:v>
              </c:pt>
              <c:pt idx="7">
                <c:v>2022</c:v>
              </c:pt>
              <c:pt idx="8">
                <c:v>2023</c:v>
              </c:pt>
              <c:pt idx="9">
                <c:v>2024</c:v>
              </c:pt>
            </c:strLit>
          </c:cat>
          <c:val>
            <c:numLit>
              <c:formatCode>General</c:formatCode>
              <c:ptCount val="10"/>
              <c:pt idx="0">
                <c:v>108.33456420898438</c:v>
              </c:pt>
              <c:pt idx="1">
                <c:v>112.08457946777344</c:v>
              </c:pt>
              <c:pt idx="2">
                <c:v>110.38651275634766</c:v>
              </c:pt>
              <c:pt idx="3">
                <c:v>111.77900695800781</c:v>
              </c:pt>
              <c:pt idx="4">
                <c:v>114.04161071777344</c:v>
              </c:pt>
              <c:pt idx="5">
                <c:v>116.58290863037109</c:v>
              </c:pt>
              <c:pt idx="6">
                <c:v>103.81584167480469</c:v>
              </c:pt>
              <c:pt idx="7">
                <c:v>106.74642944335938</c:v>
              </c:pt>
              <c:pt idx="8">
                <c:v>105.54550933837891</c:v>
              </c:pt>
              <c:pt idx="9">
                <c:v>105.05080413818359</c:v>
              </c:pt>
            </c:numLit>
          </c:val>
          <c:smooth val="0"/>
          <c:extLst>
            <c:ext xmlns:c15="http://schemas.microsoft.com/office/drawing/2012/chart" uri="{02D57815-91ED-43cb-92C2-25804820EDAC}">
              <c15:filteredSeriesTitle>
                <c15:tx>
                  <c:v>Sarja1</c:v>
                </c15:tx>
              </c15:filteredSeriesTitle>
            </c:ext>
            <c:ext xmlns:c16="http://schemas.microsoft.com/office/drawing/2014/chart" uri="{C3380CC4-5D6E-409C-BE32-E72D297353CC}">
              <c16:uniqueId val="{00000010-927D-45B1-AE3B-5053E8A1715F}"/>
            </c:ext>
          </c:extLst>
        </c:ser>
        <c:dLbls>
          <c:showLegendKey val="0"/>
          <c:showVal val="0"/>
          <c:showCatName val="0"/>
          <c:showSerName val="0"/>
          <c:showPercent val="0"/>
          <c:showBubbleSize val="0"/>
        </c:dLbls>
        <c:marker val="1"/>
        <c:smooth val="0"/>
        <c:axId val="233998208"/>
        <c:axId val="233999744"/>
        <c:extLst>
          <c:ext xmlns:c15="http://schemas.microsoft.com/office/drawing/2012/chart" uri="{02D57815-91ED-43cb-92C2-25804820EDAC}">
            <c15:filteredLineSeries>
              <c15:ser>
                <c:idx val="0"/>
                <c:order val="0"/>
                <c:spPr>
                  <a:ln>
                    <a:solidFill>
                      <a:srgbClr val="4C0099"/>
                    </a:solidFill>
                  </a:ln>
                </c:spPr>
                <c:marker>
                  <c:spPr>
                    <a:ln>
                      <a:solidFill>
                        <a:srgbClr val="4C0099"/>
                      </a:solidFill>
                    </a:ln>
                  </c:spPr>
                </c:marker>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Ref>
                    <c:extLst>
                      <c:ext uri="{02D57815-91ED-43cb-92C2-25804820EDAC}">
                        <c15:formulaRef>
                          <c15:sqref>([1]Lähtödata!$B$655,[1]Lähtödata!$B$694,[1]Lähtödata!$B$707,[1]Lähtödata!$B$720,[1]Lähtödata!$B$733,[1]Lähtödata!$B$746,[1]Lähtödata!$B$759,[1]Lähtödata!$B$772,[1]Lähtödata!$B$785,[1]Lähtödata!$B$798,[1]Lähtödata!$B$811,[1]Lähtödata!$B$824,[1]Lähtödata!$B$837)</c15:sqref>
                        </c15:formulaRef>
                      </c:ext>
                    </c:extLst>
                    <c:numCache>
                      <c:formatCode>General</c:formatCode>
                      <c:ptCount val="13"/>
                    </c:numCache>
                  </c:numRef>
                </c:val>
                <c:smooth val="0"/>
                <c:extLst>
                  <c:ext uri="{02D57815-91ED-43cb-92C2-25804820EDAC}">
                    <c15:filteredSeriesTitle>
                      <c15:tx>
                        <c:v> Kaukolämpö</c:v>
                      </c15:tx>
                    </c15:filteredSeriesTitle>
                  </c:ext>
                  <c:ext xmlns:c16="http://schemas.microsoft.com/office/drawing/2014/chart" uri="{C3380CC4-5D6E-409C-BE32-E72D297353CC}">
                    <c16:uniqueId val="{00000011-927D-45B1-AE3B-5053E8A1715F}"/>
                  </c:ext>
                </c:extLst>
              </c15:ser>
            </c15:filteredLineSeries>
          </c:ext>
        </c:extLst>
      </c:lineChart>
      <c:catAx>
        <c:axId val="233998208"/>
        <c:scaling>
          <c:orientation val="minMax"/>
        </c:scaling>
        <c:delete val="0"/>
        <c:axPos val="b"/>
        <c:numFmt formatCode="General" sourceLinked="1"/>
        <c:majorTickMark val="out"/>
        <c:minorTickMark val="none"/>
        <c:tickLblPos val="nextTo"/>
        <c:crossAx val="233999744"/>
        <c:crosses val="autoZero"/>
        <c:auto val="1"/>
        <c:lblAlgn val="ctr"/>
        <c:lblOffset val="100"/>
        <c:noMultiLvlLbl val="0"/>
      </c:catAx>
      <c:valAx>
        <c:axId val="233999744"/>
        <c:scaling>
          <c:orientation val="minMax"/>
          <c:min val="0"/>
        </c:scaling>
        <c:delete val="0"/>
        <c:axPos val="l"/>
        <c:majorGridlines>
          <c:spPr>
            <a:ln>
              <a:solidFill>
                <a:srgbClr val="000000"/>
              </a:solidFill>
              <a:prstDash val="solid"/>
            </a:ln>
          </c:spPr>
        </c:majorGridlines>
        <c:numFmt formatCode="0" sourceLinked="0"/>
        <c:majorTickMark val="out"/>
        <c:minorTickMark val="none"/>
        <c:tickLblPos val="nextTo"/>
        <c:crossAx val="233998208"/>
        <c:crosses val="autoZero"/>
        <c:crossBetween val="between"/>
      </c:valAx>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7394836998112"/>
          <c:y val="2.3606577873654725E-2"/>
          <c:w val="0.88"/>
          <c:h val="0.51162790697674421"/>
        </c:manualLayout>
      </c:layout>
      <c:barChart>
        <c:barDir val="col"/>
        <c:grouping val="clustered"/>
        <c:varyColors val="0"/>
        <c:ser>
          <c:idx val="6"/>
          <c:order val="0"/>
          <c:tx>
            <c:v> 2015</c:v>
          </c:tx>
          <c:spPr>
            <a:solidFill>
              <a:srgbClr val="CCFF99"/>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([1]Lähtödata!$X$838,[1]Lähtödata!$X$839,[1]Lähtödata!$X$840,[1]Lähtödata!$X$842,[1]Lähtödata!$X$843,[1]Lähtödata!$X$845,[1]Lähtödata!$X$846,[1]Lähtödata!$X$847)</c:f>
              <c:numCache>
                <c:formatCode>0.0</c:formatCode>
                <c:ptCount val="8"/>
                <c:pt idx="0">
                  <c:v>1.4651604066509394</c:v>
                </c:pt>
                <c:pt idx="1">
                  <c:v>2.382954204974689</c:v>
                </c:pt>
                <c:pt idx="2">
                  <c:v>0.13064582781489531</c:v>
                </c:pt>
                <c:pt idx="3">
                  <c:v>2.3475264835955984E-2</c:v>
                </c:pt>
                <c:pt idx="4">
                  <c:v>3.6477806592316311</c:v>
                </c:pt>
                <c:pt idx="5">
                  <c:v>7.6413315123283656</c:v>
                </c:pt>
                <c:pt idx="6">
                  <c:v>11.787622640583393</c:v>
                </c:pt>
                <c:pt idx="7">
                  <c:v>0.68039168953552775</c:v>
                </c:pt>
              </c:numCache>
            </c:numRef>
          </c:val>
          <c:extLst>
            <c:ext xmlns:c16="http://schemas.microsoft.com/office/drawing/2014/chart" uri="{C3380CC4-5D6E-409C-BE32-E72D297353CC}">
              <c16:uniqueId val="{00000000-8F33-4B66-9878-BD82BA9D1A5B}"/>
            </c:ext>
          </c:extLst>
        </c:ser>
        <c:ser>
          <c:idx val="7"/>
          <c:order val="1"/>
          <c:tx>
            <c:v> 2016</c:v>
          </c:tx>
          <c:spPr>
            <a:solidFill>
              <a:srgbClr val="66CC00"/>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([1]Lähtödata!$X$851,[1]Lähtödata!$X$852,[1]Lähtödata!$X$853,[1]Lähtödata!$X$855,[1]Lähtödata!$X$856,[1]Lähtödata!$X$858,[1]Lähtödata!$X$859,[1]Lähtödata!$X$860)</c:f>
              <c:numCache>
                <c:formatCode>0.0</c:formatCode>
                <c:ptCount val="8"/>
                <c:pt idx="0">
                  <c:v>1.4407159936110903</c:v>
                </c:pt>
                <c:pt idx="1">
                  <c:v>2.8863184565814466</c:v>
                </c:pt>
                <c:pt idx="2">
                  <c:v>0.17051935365115292</c:v>
                </c:pt>
                <c:pt idx="3">
                  <c:v>2.3475264835955984E-2</c:v>
                </c:pt>
                <c:pt idx="4">
                  <c:v>3.8577693263655433</c:v>
                </c:pt>
                <c:pt idx="5">
                  <c:v>8.2968806051858621</c:v>
                </c:pt>
                <c:pt idx="6">
                  <c:v>11.884473146921845</c:v>
                </c:pt>
                <c:pt idx="7">
                  <c:v>0.67332700967350712</c:v>
                </c:pt>
              </c:numCache>
            </c:numRef>
          </c:val>
          <c:extLst>
            <c:ext xmlns:c16="http://schemas.microsoft.com/office/drawing/2014/chart" uri="{C3380CC4-5D6E-409C-BE32-E72D297353CC}">
              <c16:uniqueId val="{00000001-8F33-4B66-9878-BD82BA9D1A5B}"/>
            </c:ext>
          </c:extLst>
        </c:ser>
        <c:ser>
          <c:idx val="8"/>
          <c:order val="2"/>
          <c:tx>
            <c:v> 2017</c:v>
          </c:tx>
          <c:spPr>
            <a:solidFill>
              <a:srgbClr val="99CCFF"/>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([1]Lähtödata!$X$864,[1]Lähtödata!$X$865,[1]Lähtödata!$X$866,[1]Lähtödata!$X$868,[1]Lähtödata!$X$869,[1]Lähtödata!$X$871,[1]Lähtödata!$X$872,[1]Lähtödata!$X$873)</c:f>
              <c:numCache>
                <c:formatCode>0.0</c:formatCode>
                <c:ptCount val="8"/>
                <c:pt idx="0">
                  <c:v>1.1424451904687785</c:v>
                </c:pt>
                <c:pt idx="1">
                  <c:v>2.5285091563210536</c:v>
                </c:pt>
                <c:pt idx="2">
                  <c:v>0.19209260733200403</c:v>
                </c:pt>
                <c:pt idx="3">
                  <c:v>2.5609379821042891E-2</c:v>
                </c:pt>
                <c:pt idx="4">
                  <c:v>3.7120192595767252</c:v>
                </c:pt>
                <c:pt idx="5">
                  <c:v>7.7504512794828431</c:v>
                </c:pt>
                <c:pt idx="6">
                  <c:v>12.518483210549334</c:v>
                </c:pt>
                <c:pt idx="7">
                  <c:v>0.6741963846274821</c:v>
                </c:pt>
              </c:numCache>
            </c:numRef>
          </c:val>
          <c:extLst>
            <c:ext xmlns:c16="http://schemas.microsoft.com/office/drawing/2014/chart" uri="{C3380CC4-5D6E-409C-BE32-E72D297353CC}">
              <c16:uniqueId val="{00000002-8F33-4B66-9878-BD82BA9D1A5B}"/>
            </c:ext>
          </c:extLst>
        </c:ser>
        <c:ser>
          <c:idx val="9"/>
          <c:order val="3"/>
          <c:tx>
            <c:v> 2018</c:v>
          </c:tx>
          <c:spPr>
            <a:solidFill>
              <a:srgbClr val="99FFFF"/>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([1]Lähtödata!$X$877,[1]Lähtödata!$X$878,[1]Lähtödata!$X$879,[1]Lähtödata!$X$881,[1]Lähtödata!$X$882,[1]Lähtödata!$X$884,[1]Lähtödata!$X$885,[1]Lähtödata!$X$886)</c:f>
              <c:numCache>
                <c:formatCode>0.0</c:formatCode>
                <c:ptCount val="8"/>
                <c:pt idx="0">
                  <c:v>1.3192909698553497</c:v>
                </c:pt>
                <c:pt idx="1">
                  <c:v>2.8967048960524786</c:v>
                </c:pt>
                <c:pt idx="2">
                  <c:v>0.23542928404107163</c:v>
                </c:pt>
                <c:pt idx="3">
                  <c:v>2.5609379821042891E-2</c:v>
                </c:pt>
                <c:pt idx="4">
                  <c:v>3.6266063147620287</c:v>
                </c:pt>
                <c:pt idx="5">
                  <c:v>7.946576471946071</c:v>
                </c:pt>
                <c:pt idx="6">
                  <c:v>12.446522506275068</c:v>
                </c:pt>
                <c:pt idx="7">
                  <c:v>0.72857940479862493</c:v>
                </c:pt>
              </c:numCache>
            </c:numRef>
          </c:val>
          <c:extLst>
            <c:ext xmlns:c16="http://schemas.microsoft.com/office/drawing/2014/chart" uri="{C3380CC4-5D6E-409C-BE32-E72D297353CC}">
              <c16:uniqueId val="{00000003-8F33-4B66-9878-BD82BA9D1A5B}"/>
            </c:ext>
          </c:extLst>
        </c:ser>
        <c:ser>
          <c:idx val="10"/>
          <c:order val="4"/>
          <c:tx>
            <c:v> 2019</c:v>
          </c:tx>
          <c:spPr>
            <a:solidFill>
              <a:srgbClr val="00CCCC"/>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([1]Lähtödata!$X$890,[1]Lähtödata!$X$891,[1]Lähtödata!$X$892,[1]Lähtödata!$X$894,[1]Lähtödata!$X$895,[1]Lähtödata!$X$897,[1]Lähtödata!$X$898,[1]Lähtödata!$X$899)</c:f>
              <c:numCache>
                <c:formatCode>0.0</c:formatCode>
                <c:ptCount val="8"/>
                <c:pt idx="0">
                  <c:v>1.1350759749665111</c:v>
                </c:pt>
                <c:pt idx="1">
                  <c:v>2.3947669744058508</c:v>
                </c:pt>
                <c:pt idx="2">
                  <c:v>0.21050325004594925</c:v>
                </c:pt>
                <c:pt idx="3">
                  <c:v>2.4770251183167356E-2</c:v>
                </c:pt>
                <c:pt idx="4">
                  <c:v>3.3747306279707696</c:v>
                </c:pt>
                <c:pt idx="5">
                  <c:v>8.1307205054202871</c:v>
                </c:pt>
                <c:pt idx="6">
                  <c:v>13.280517023508658</c:v>
                </c:pt>
                <c:pt idx="7">
                  <c:v>0.63458806890484842</c:v>
                </c:pt>
              </c:numCache>
            </c:numRef>
          </c:val>
          <c:extLst>
            <c:ext xmlns:c16="http://schemas.microsoft.com/office/drawing/2014/chart" uri="{C3380CC4-5D6E-409C-BE32-E72D297353CC}">
              <c16:uniqueId val="{00000004-8F33-4B66-9878-BD82BA9D1A5B}"/>
            </c:ext>
          </c:extLst>
        </c:ser>
        <c:ser>
          <c:idx val="11"/>
          <c:order val="5"/>
          <c:tx>
            <c:v> 2020</c:v>
          </c:tx>
          <c:spPr>
            <a:solidFill>
              <a:srgbClr val="006666"/>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([1]Lähtödata!$X$903,[1]Lähtödata!$X$904,[1]Lähtödata!$X$905,[1]Lähtödata!$X$907,[1]Lähtödata!$X$908,[1]Lähtödata!$X$910,[1]Lähtödata!$X$911,[1]Lähtödata!$X$912)</c:f>
              <c:numCache>
                <c:formatCode>0.0</c:formatCode>
                <c:ptCount val="8"/>
                <c:pt idx="0">
                  <c:v>0.79796379907795278</c:v>
                </c:pt>
                <c:pt idx="1">
                  <c:v>1.7582579955711837</c:v>
                </c:pt>
                <c:pt idx="2">
                  <c:v>0.1731475105883809</c:v>
                </c:pt>
                <c:pt idx="3">
                  <c:v>2.5609379821042891E-2</c:v>
                </c:pt>
                <c:pt idx="4">
                  <c:v>3.0856221769979797</c:v>
                </c:pt>
                <c:pt idx="5">
                  <c:v>7.2395745682432064</c:v>
                </c:pt>
                <c:pt idx="6">
                  <c:v>15.198662726613794</c:v>
                </c:pt>
                <c:pt idx="7">
                  <c:v>0.62192694980544483</c:v>
                </c:pt>
              </c:numCache>
            </c:numRef>
          </c:val>
          <c:extLst>
            <c:ext xmlns:c16="http://schemas.microsoft.com/office/drawing/2014/chart" uri="{C3380CC4-5D6E-409C-BE32-E72D297353CC}">
              <c16:uniqueId val="{00000005-8F33-4B66-9878-BD82BA9D1A5B}"/>
            </c:ext>
          </c:extLst>
        </c:ser>
        <c:ser>
          <c:idx val="13"/>
          <c:order val="6"/>
          <c:tx>
            <c:v> 2021</c:v>
          </c:tx>
          <c:spPr>
            <a:solidFill>
              <a:srgbClr val="0080FF"/>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([1]Lähtödata!$X$916,[1]Lähtödata!$X$917,[1]Lähtödata!$X$918,[1]Lähtödata!$X$920,[1]Lähtödata!$X$921,[1]Lähtödata!$X$923,[1]Lähtödata!$X$924,[1]Lähtödata!$X$925)</c:f>
              <c:numCache>
                <c:formatCode>0.0</c:formatCode>
                <c:ptCount val="8"/>
                <c:pt idx="0">
                  <c:v>0.8393685071625121</c:v>
                </c:pt>
                <c:pt idx="1">
                  <c:v>2.2166253278611521</c:v>
                </c:pt>
                <c:pt idx="2">
                  <c:v>0.23186185573687826</c:v>
                </c:pt>
                <c:pt idx="3">
                  <c:v>2.5609379821042891E-2</c:v>
                </c:pt>
                <c:pt idx="4">
                  <c:v>3.0401865113294742</c:v>
                </c:pt>
                <c:pt idx="5">
                  <c:v>6.8998403426943629</c:v>
                </c:pt>
                <c:pt idx="6">
                  <c:v>13.870429541258796</c:v>
                </c:pt>
                <c:pt idx="7">
                  <c:v>0.59610016733480253</c:v>
                </c:pt>
              </c:numCache>
            </c:numRef>
          </c:val>
          <c:extLst>
            <c:ext xmlns:c16="http://schemas.microsoft.com/office/drawing/2014/chart" uri="{C3380CC4-5D6E-409C-BE32-E72D297353CC}">
              <c16:uniqueId val="{00000006-8F33-4B66-9878-BD82BA9D1A5B}"/>
            </c:ext>
          </c:extLst>
        </c:ser>
        <c:ser>
          <c:idx val="18"/>
          <c:order val="7"/>
          <c:tx>
            <c:v> 2022</c:v>
          </c:tx>
          <c:spPr>
            <a:solidFill>
              <a:srgbClr val="004C99"/>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([1]Lähtödata!$X$929,[1]Lähtödata!$X$930,[1]Lähtödata!$X$931,[1]Lähtödata!$X$933,[1]Lähtödata!$X$934,[1]Lähtödata!$X$936,[1]Lähtödata!$X$937,[1]Lähtödata!$X$938)</c:f>
              <c:numCache>
                <c:formatCode>0.0</c:formatCode>
                <c:ptCount val="8"/>
                <c:pt idx="0">
                  <c:v>0.88980028436801928</c:v>
                </c:pt>
                <c:pt idx="1">
                  <c:v>1.9194790741409737</c:v>
                </c:pt>
                <c:pt idx="2">
                  <c:v>0.2186561313748524</c:v>
                </c:pt>
                <c:pt idx="3">
                  <c:v>2.5609379821042891E-2</c:v>
                </c:pt>
                <c:pt idx="4">
                  <c:v>2.2292310662263177</c:v>
                </c:pt>
                <c:pt idx="5">
                  <c:v>7.0170897352999839</c:v>
                </c:pt>
                <c:pt idx="6">
                  <c:v>13.559718161332158</c:v>
                </c:pt>
                <c:pt idx="7">
                  <c:v>0.58587776045855489</c:v>
                </c:pt>
              </c:numCache>
            </c:numRef>
          </c:val>
          <c:extLst>
            <c:ext xmlns:c16="http://schemas.microsoft.com/office/drawing/2014/chart" uri="{C3380CC4-5D6E-409C-BE32-E72D297353CC}">
              <c16:uniqueId val="{00000007-8F33-4B66-9878-BD82BA9D1A5B}"/>
            </c:ext>
          </c:extLst>
        </c:ser>
        <c:ser>
          <c:idx val="0"/>
          <c:order val="8"/>
          <c:tx>
            <c:v> 2023</c:v>
          </c:tx>
          <c:spPr>
            <a:solidFill>
              <a:srgbClr val="99FF33"/>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([1]Lähtödata!$X$942,[1]Lähtödata!$X$943,[1]Lähtödata!$X$944,[1]Lähtödata!$X$946,[1]Lähtödata!$X$947,[1]Lähtödata!$X$949,[1]Lähtödata!$X$950,[1]Lähtödata!$X$951)</c:f>
              <c:numCache>
                <c:formatCode>0.0</c:formatCode>
                <c:ptCount val="8"/>
                <c:pt idx="0">
                  <c:v>0.49138465940934628</c:v>
                </c:pt>
                <c:pt idx="1">
                  <c:v>1.2816671138733688</c:v>
                </c:pt>
                <c:pt idx="2">
                  <c:v>0.16031129181991602</c:v>
                </c:pt>
                <c:pt idx="3">
                  <c:v>2.4247167681248852E-2</c:v>
                </c:pt>
                <c:pt idx="4">
                  <c:v>2.1425248645694444</c:v>
                </c:pt>
                <c:pt idx="5">
                  <c:v>6.9034227729899245</c:v>
                </c:pt>
                <c:pt idx="6">
                  <c:v>15.199355934228556</c:v>
                </c:pt>
                <c:pt idx="7">
                  <c:v>0.53377835530531459</c:v>
                </c:pt>
              </c:numCache>
            </c:numRef>
          </c:val>
          <c:extLst>
            <c:ext xmlns:c16="http://schemas.microsoft.com/office/drawing/2014/chart" uri="{C3380CC4-5D6E-409C-BE32-E72D297353CC}">
              <c16:uniqueId val="{00000008-8F33-4B66-9878-BD82BA9D1A5B}"/>
            </c:ext>
          </c:extLst>
        </c:ser>
        <c:ser>
          <c:idx val="12"/>
          <c:order val="9"/>
          <c:tx>
            <c:v> 2024</c:v>
          </c:tx>
          <c:spPr>
            <a:solidFill>
              <a:srgbClr val="00CC66"/>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([1]Lähtödata!$X$955,[1]Lähtödata!$X$956,[1]Lähtödata!$X$957,[1]Lähtödata!$X$959,[1]Lähtödata!$X$960,[1]Lähtödata!$X$962,[1]Lähtödata!$X$963,[1]Lähtödata!$X$964)</c:f>
              <c:numCache>
                <c:formatCode>0.0</c:formatCode>
                <c:ptCount val="8"/>
                <c:pt idx="0">
                  <c:v>0.53396671464991774</c:v>
                </c:pt>
                <c:pt idx="1">
                  <c:v>1.0300474446121439</c:v>
                </c:pt>
                <c:pt idx="2">
                  <c:v>0.13770077035806558</c:v>
                </c:pt>
                <c:pt idx="3">
                  <c:v>2.2886813082870001E-2</c:v>
                </c:pt>
                <c:pt idx="4">
                  <c:v>1.7278598449632794</c:v>
                </c:pt>
                <c:pt idx="5">
                  <c:v>7.1946905881624206</c:v>
                </c:pt>
                <c:pt idx="6">
                  <c:v>13.606602457897562</c:v>
                </c:pt>
                <c:pt idx="7">
                  <c:v>1.4132742872530271</c:v>
                </c:pt>
              </c:numCache>
            </c:numRef>
          </c:val>
          <c:extLst>
            <c:ext xmlns:c16="http://schemas.microsoft.com/office/drawing/2014/chart" uri="{C3380CC4-5D6E-409C-BE32-E72D297353CC}">
              <c16:uniqueId val="{00000009-8F33-4B66-9878-BD82BA9D1A5B}"/>
            </c:ext>
          </c:extLst>
        </c:ser>
        <c:ser>
          <c:idx val="14"/>
          <c:order val="10"/>
          <c:tx>
            <c:v> 2025*</c:v>
          </c:tx>
          <c:spPr>
            <a:solidFill>
              <a:srgbClr val="336600"/>
            </a:solidFill>
          </c:spPr>
          <c:invertIfNegative val="0"/>
          <c:cat>
            <c:strLit>
              <c:ptCount val="8"/>
              <c:pt idx="0">
                <c:v>Kuluttajien_x000d_sähkönkulutus</c:v>
              </c:pt>
              <c:pt idx="1">
                <c:v>Sähkö-_x000d_lämmitys</c:v>
              </c:pt>
              <c:pt idx="2">
                <c:v>Maa-_x000d_lämpö</c:v>
              </c:pt>
              <c:pt idx="3">
                <c:v>Kauko-_x000d_lämpö</c:v>
              </c:pt>
              <c:pt idx="4">
                <c:v>Erillis-_x000d_lämmitys</c:v>
              </c:pt>
              <c:pt idx="5">
                <c:v>Tie-_x000d_liikenne</c:v>
              </c:pt>
              <c:pt idx="6">
                <c:v>Maa-_x000d_talous</c:v>
              </c:pt>
              <c:pt idx="7">
                <c:v>Jäte-_x000d_huolto</c:v>
              </c:pt>
            </c:strLit>
          </c:cat>
          <c:val>
            <c:numRef>
              <c:f>([1]Lähtödata!$X$968,[1]Lähtödata!$X$969,[1]Lähtödata!$X$970,[1]Lähtödata!$X$972,[1]Lähtödata!$X$973,[1]Lähtödata!$X$975,[1]Lähtödata!$X$976,[1]Lähtödata!$X$977)</c:f>
              <c:numCache>
                <c:formatCode>0.0</c:formatCode>
                <c:ptCount val="8"/>
                <c:pt idx="0">
                  <c:v>0.50689038345175852</c:v>
                </c:pt>
                <c:pt idx="1">
                  <c:v>0.825208507796237</c:v>
                </c:pt>
                <c:pt idx="2">
                  <c:v>0.11089953349743965</c:v>
                </c:pt>
                <c:pt idx="3">
                  <c:v>2.1231517152464033E-2</c:v>
                </c:pt>
                <c:pt idx="4">
                  <c:v>1.6382520543741128</c:v>
                </c:pt>
                <c:pt idx="5">
                  <c:v>6.9451637469544751</c:v>
                </c:pt>
                <c:pt idx="6">
                  <c:v>13.483813704753059</c:v>
                </c:pt>
                <c:pt idx="7">
                  <c:v>1.4132742872530271</c:v>
                </c:pt>
              </c:numCache>
            </c:numRef>
          </c:val>
          <c:extLst>
            <c:ext xmlns:c16="http://schemas.microsoft.com/office/drawing/2014/chart" uri="{C3380CC4-5D6E-409C-BE32-E72D297353CC}">
              <c16:uniqueId val="{0000000A-8F33-4B66-9878-BD82BA9D1A5B}"/>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18"/>
          <c:min val="0"/>
        </c:scaling>
        <c:delete val="0"/>
        <c:axPos val="l"/>
        <c:majorGridlines/>
        <c:numFmt formatCode="0" sourceLinked="0"/>
        <c:majorTickMark val="none"/>
        <c:minorTickMark val="none"/>
        <c:tickLblPos val="nextTo"/>
        <c:crossAx val="232265600"/>
        <c:crosses val="autoZero"/>
        <c:crossBetween val="between"/>
        <c:majorUnit val="3"/>
      </c:val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a:latin typeface="Abadi ExtraLight" panose="020B0204020104020204" pitchFamily="34" charset="0"/>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5902796633179"/>
          <c:y val="3.2198051514747097E-2"/>
          <c:w val="0.8045977011494253"/>
          <c:h val="0.83076923076923082"/>
        </c:manualLayout>
      </c:layout>
      <c:barChart>
        <c:barDir val="col"/>
        <c:grouping val="clustered"/>
        <c:varyColors val="0"/>
        <c:ser>
          <c:idx val="0"/>
          <c:order val="0"/>
          <c:tx>
            <c:v>Päästöt yhteensä</c:v>
          </c:tx>
          <c:spPr>
            <a:solidFill>
              <a:srgbClr val="00CCCC"/>
            </a:solidFill>
          </c:spPr>
          <c:invertIfNegative val="0"/>
          <c:dPt>
            <c:idx val="0"/>
            <c:invertIfNegative val="0"/>
            <c:bubble3D val="0"/>
            <c:extLst>
              <c:ext xmlns:c16="http://schemas.microsoft.com/office/drawing/2014/chart" uri="{C3380CC4-5D6E-409C-BE32-E72D297353CC}">
                <c16:uniqueId val="{00000000-DB91-473B-BC41-5748B41605A0}"/>
              </c:ext>
            </c:extLst>
          </c:dPt>
          <c:dPt>
            <c:idx val="1"/>
            <c:invertIfNegative val="0"/>
            <c:bubble3D val="0"/>
            <c:extLst>
              <c:ext xmlns:c16="http://schemas.microsoft.com/office/drawing/2014/chart" uri="{C3380CC4-5D6E-409C-BE32-E72D297353CC}">
                <c16:uniqueId val="{00000001-DB91-473B-BC41-5748B41605A0}"/>
              </c:ext>
            </c:extLst>
          </c:dPt>
          <c:dPt>
            <c:idx val="2"/>
            <c:invertIfNegative val="0"/>
            <c:bubble3D val="0"/>
            <c:extLst>
              <c:ext xmlns:c16="http://schemas.microsoft.com/office/drawing/2014/chart" uri="{C3380CC4-5D6E-409C-BE32-E72D297353CC}">
                <c16:uniqueId val="{00000002-DB91-473B-BC41-5748B41605A0}"/>
              </c:ext>
            </c:extLst>
          </c:dPt>
          <c:dPt>
            <c:idx val="3"/>
            <c:invertIfNegative val="0"/>
            <c:bubble3D val="0"/>
            <c:extLst>
              <c:ext xmlns:c16="http://schemas.microsoft.com/office/drawing/2014/chart" uri="{C3380CC4-5D6E-409C-BE32-E72D297353CC}">
                <c16:uniqueId val="{00000003-DB91-473B-BC41-5748B41605A0}"/>
              </c:ext>
            </c:extLst>
          </c:dPt>
          <c:dPt>
            <c:idx val="4"/>
            <c:invertIfNegative val="0"/>
            <c:bubble3D val="0"/>
            <c:extLst>
              <c:ext xmlns:c16="http://schemas.microsoft.com/office/drawing/2014/chart" uri="{C3380CC4-5D6E-409C-BE32-E72D297353CC}">
                <c16:uniqueId val="{00000004-DB91-473B-BC41-5748B41605A0}"/>
              </c:ext>
            </c:extLst>
          </c:dPt>
          <c:dPt>
            <c:idx val="5"/>
            <c:invertIfNegative val="0"/>
            <c:bubble3D val="0"/>
            <c:extLst>
              <c:ext xmlns:c16="http://schemas.microsoft.com/office/drawing/2014/chart" uri="{C3380CC4-5D6E-409C-BE32-E72D297353CC}">
                <c16:uniqueId val="{00000005-DB91-473B-BC41-5748B41605A0}"/>
              </c:ext>
            </c:extLst>
          </c:dPt>
          <c:dPt>
            <c:idx val="6"/>
            <c:invertIfNegative val="0"/>
            <c:bubble3D val="0"/>
            <c:extLst>
              <c:ext xmlns:c16="http://schemas.microsoft.com/office/drawing/2014/chart" uri="{C3380CC4-5D6E-409C-BE32-E72D297353CC}">
                <c16:uniqueId val="{00000006-DB91-473B-BC41-5748B41605A0}"/>
              </c:ext>
            </c:extLst>
          </c:dPt>
          <c:dPt>
            <c:idx val="7"/>
            <c:invertIfNegative val="0"/>
            <c:bubble3D val="0"/>
            <c:extLst>
              <c:ext xmlns:c16="http://schemas.microsoft.com/office/drawing/2014/chart" uri="{C3380CC4-5D6E-409C-BE32-E72D297353CC}">
                <c16:uniqueId val="{00000007-DB91-473B-BC41-5748B41605A0}"/>
              </c:ext>
            </c:extLst>
          </c:dPt>
          <c:dPt>
            <c:idx val="8"/>
            <c:invertIfNegative val="0"/>
            <c:bubble3D val="0"/>
            <c:extLst>
              <c:ext xmlns:c16="http://schemas.microsoft.com/office/drawing/2014/chart" uri="{C3380CC4-5D6E-409C-BE32-E72D297353CC}">
                <c16:uniqueId val="{00000008-DB91-473B-BC41-5748B41605A0}"/>
              </c:ext>
            </c:extLst>
          </c:dPt>
          <c:dPt>
            <c:idx val="9"/>
            <c:invertIfNegative val="0"/>
            <c:bubble3D val="0"/>
            <c:extLst>
              <c:ext xmlns:c16="http://schemas.microsoft.com/office/drawing/2014/chart" uri="{C3380CC4-5D6E-409C-BE32-E72D297353CC}">
                <c16:uniqueId val="{00000009-DB91-473B-BC41-5748B41605A0}"/>
              </c:ext>
            </c:extLst>
          </c:dPt>
          <c:dPt>
            <c:idx val="10"/>
            <c:invertIfNegative val="0"/>
            <c:bubble3D val="0"/>
            <c:spPr>
              <a:solidFill>
                <a:srgbClr val="00CCCC">
                  <a:alpha val="50000"/>
                </a:srgbClr>
              </a:solidFill>
            </c:spPr>
            <c:extLst>
              <c:ext xmlns:c16="http://schemas.microsoft.com/office/drawing/2014/chart" uri="{C3380CC4-5D6E-409C-BE32-E72D297353CC}">
                <c16:uniqueId val="{0000000B-DB91-473B-BC41-5748B41605A0}"/>
              </c:ext>
            </c:extLst>
          </c:dPt>
          <c:dPt>
            <c:idx val="11"/>
            <c:invertIfNegative val="0"/>
            <c:bubble3D val="0"/>
            <c:extLst>
              <c:ext xmlns:c16="http://schemas.microsoft.com/office/drawing/2014/chart" uri="{C3380CC4-5D6E-409C-BE32-E72D297353CC}">
                <c16:uniqueId val="{0000000C-DB91-473B-BC41-5748B41605A0}"/>
              </c:ext>
            </c:extLst>
          </c:dPt>
          <c:dPt>
            <c:idx val="12"/>
            <c:invertIfNegative val="0"/>
            <c:bubble3D val="0"/>
            <c:extLst>
              <c:ext xmlns:c16="http://schemas.microsoft.com/office/drawing/2014/chart" uri="{C3380CC4-5D6E-409C-BE32-E72D297353CC}">
                <c16:uniqueId val="{0000000D-DB91-473B-BC41-5748B41605A0}"/>
              </c:ext>
            </c:extLst>
          </c:dPt>
          <c:dPt>
            <c:idx val="13"/>
            <c:invertIfNegative val="0"/>
            <c:bubble3D val="0"/>
            <c:extLst>
              <c:ext xmlns:c16="http://schemas.microsoft.com/office/drawing/2014/chart" uri="{C3380CC4-5D6E-409C-BE32-E72D297353CC}">
                <c16:uniqueId val="{0000000E-DB91-473B-BC41-5748B41605A0}"/>
              </c:ext>
            </c:extLst>
          </c:dPt>
          <c:dPt>
            <c:idx val="14"/>
            <c:invertIfNegative val="0"/>
            <c:bubble3D val="0"/>
            <c:extLst>
              <c:ext xmlns:c16="http://schemas.microsoft.com/office/drawing/2014/chart" uri="{C3380CC4-5D6E-409C-BE32-E72D297353CC}">
                <c16:uniqueId val="{0000000F-DB91-473B-BC41-5748B41605A0}"/>
              </c:ext>
            </c:extLst>
          </c:dPt>
          <c:dPt>
            <c:idx val="15"/>
            <c:invertIfNegative val="0"/>
            <c:bubble3D val="0"/>
            <c:extLst>
              <c:ext xmlns:c16="http://schemas.microsoft.com/office/drawing/2014/chart" uri="{C3380CC4-5D6E-409C-BE32-E72D297353CC}">
                <c16:uniqueId val="{00000010-DB91-473B-BC41-5748B41605A0}"/>
              </c:ext>
            </c:extLst>
          </c:dPt>
          <c:cat>
            <c:multiLvlStrRef>
              <c:f>#REF!</c:f>
            </c:multiLvlStrRef>
          </c:cat>
          <c:val>
            <c:numRef>
              <c:f>[1]Lähtödata!$X$993:$X$1003</c:f>
              <c:numCache>
                <c:formatCode>0.0</c:formatCode>
                <c:ptCount val="11"/>
                <c:pt idx="0">
                  <c:v>27.759362205955398</c:v>
                </c:pt>
                <c:pt idx="1">
                  <c:v>29.233479156826402</c:v>
                </c:pt>
                <c:pt idx="2">
                  <c:v>28.543806468179262</c:v>
                </c:pt>
                <c:pt idx="3">
                  <c:v>29.22531922755174</c:v>
                </c:pt>
                <c:pt idx="4">
                  <c:v>29.185672676406043</c:v>
                </c:pt>
                <c:pt idx="5">
                  <c:v>28.900765106718985</c:v>
                </c:pt>
                <c:pt idx="6">
                  <c:v>27.720021633199021</c:v>
                </c:pt>
                <c:pt idx="7">
                  <c:v>26.445461593021903</c:v>
                </c:pt>
                <c:pt idx="8">
                  <c:v>26.736692159877123</c:v>
                </c:pt>
                <c:pt idx="9">
                  <c:v>25.667028920979288</c:v>
                </c:pt>
                <c:pt idx="10">
                  <c:v>24.944733735232575</c:v>
                </c:pt>
              </c:numCache>
            </c:numRef>
          </c:val>
          <c:extLst>
            <c:ext xmlns:c16="http://schemas.microsoft.com/office/drawing/2014/chart" uri="{C3380CC4-5D6E-409C-BE32-E72D297353CC}">
              <c16:uniqueId val="{00000011-DB91-473B-BC41-5748B41605A0}"/>
            </c:ext>
          </c:extLst>
        </c:ser>
        <c:dLbls>
          <c:showLegendKey val="0"/>
          <c:showVal val="0"/>
          <c:showCatName val="0"/>
          <c:showSerName val="0"/>
          <c:showPercent val="0"/>
          <c:showBubbleSize val="0"/>
        </c:dLbls>
        <c:gapWidth val="20"/>
        <c:axId val="234023552"/>
        <c:axId val="234022016"/>
      </c:barChart>
      <c:lineChart>
        <c:grouping val="standard"/>
        <c:varyColors val="0"/>
        <c:ser>
          <c:idx val="1"/>
          <c:order val="1"/>
          <c:tx>
            <c:v>Päästöt as. kohden</c:v>
          </c:tx>
          <c:spPr>
            <a:ln>
              <a:solidFill>
                <a:srgbClr val="4C0099"/>
              </a:solidFill>
              <a:prstDash val="solid"/>
            </a:ln>
          </c:spPr>
          <c:marker>
            <c:spPr>
              <a:solidFill>
                <a:srgbClr val="4C0099"/>
              </a:solidFill>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12-DB91-473B-BC41-5748B41605A0}"/>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13-DB91-473B-BC41-5748B41605A0}"/>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14-DB91-473B-BC41-5748B41605A0}"/>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15-DB91-473B-BC41-5748B41605A0}"/>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16-DB91-473B-BC41-5748B41605A0}"/>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17-DB91-473B-BC41-5748B41605A0}"/>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18-DB91-473B-BC41-5748B41605A0}"/>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19-DB91-473B-BC41-5748B41605A0}"/>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1A-DB91-473B-BC41-5748B41605A0}"/>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1B-DB91-473B-BC41-5748B41605A0}"/>
              </c:ext>
            </c:extLst>
          </c:dPt>
          <c:dPt>
            <c:idx val="10"/>
            <c:marker>
              <c:spPr>
                <a:solidFill>
                  <a:srgbClr val="4C0099"/>
                </a:solidFill>
                <a:ln>
                  <a:solidFill>
                    <a:srgbClr val="4C0099"/>
                  </a:solidFill>
                  <a:prstDash val="solid"/>
                </a:ln>
              </c:spPr>
            </c:marker>
            <c:bubble3D val="0"/>
            <c:extLst>
              <c:ext xmlns:c16="http://schemas.microsoft.com/office/drawing/2014/chart" uri="{C3380CC4-5D6E-409C-BE32-E72D297353CC}">
                <c16:uniqueId val="{0000001C-DB91-473B-BC41-5748B41605A0}"/>
              </c:ext>
            </c:extLst>
          </c:dPt>
          <c:dPt>
            <c:idx val="11"/>
            <c:marker>
              <c:spPr>
                <a:solidFill>
                  <a:srgbClr val="4C0099"/>
                </a:solidFill>
                <a:ln>
                  <a:solidFill>
                    <a:srgbClr val="4C0099"/>
                  </a:solidFill>
                  <a:prstDash val="solid"/>
                </a:ln>
              </c:spPr>
            </c:marker>
            <c:bubble3D val="0"/>
            <c:extLst>
              <c:ext xmlns:c16="http://schemas.microsoft.com/office/drawing/2014/chart" uri="{C3380CC4-5D6E-409C-BE32-E72D297353CC}">
                <c16:uniqueId val="{0000001D-DB91-473B-BC41-5748B41605A0}"/>
              </c:ext>
            </c:extLst>
          </c:dPt>
          <c:dPt>
            <c:idx val="12"/>
            <c:marker>
              <c:spPr>
                <a:solidFill>
                  <a:srgbClr val="4C0099"/>
                </a:solidFill>
                <a:ln>
                  <a:solidFill>
                    <a:srgbClr val="4C0099"/>
                  </a:solidFill>
                  <a:prstDash val="solid"/>
                </a:ln>
              </c:spPr>
            </c:marker>
            <c:bubble3D val="0"/>
            <c:extLst>
              <c:ext xmlns:c16="http://schemas.microsoft.com/office/drawing/2014/chart" uri="{C3380CC4-5D6E-409C-BE32-E72D297353CC}">
                <c16:uniqueId val="{0000001E-DB91-473B-BC41-5748B41605A0}"/>
              </c:ext>
            </c:extLst>
          </c:dPt>
          <c:dPt>
            <c:idx val="13"/>
            <c:marker>
              <c:spPr>
                <a:solidFill>
                  <a:srgbClr val="4C0099"/>
                </a:solidFill>
                <a:ln>
                  <a:solidFill>
                    <a:srgbClr val="4C0099"/>
                  </a:solidFill>
                  <a:prstDash val="solid"/>
                </a:ln>
              </c:spPr>
            </c:marker>
            <c:bubble3D val="0"/>
            <c:extLst>
              <c:ext xmlns:c16="http://schemas.microsoft.com/office/drawing/2014/chart" uri="{C3380CC4-5D6E-409C-BE32-E72D297353CC}">
                <c16:uniqueId val="{0000001F-DB91-473B-BC41-5748B41605A0}"/>
              </c:ext>
            </c:extLst>
          </c:dPt>
          <c:dPt>
            <c:idx val="14"/>
            <c:marker>
              <c:spPr>
                <a:solidFill>
                  <a:srgbClr val="4C0099"/>
                </a:solidFill>
                <a:ln>
                  <a:solidFill>
                    <a:srgbClr val="4C0099"/>
                  </a:solidFill>
                  <a:prstDash val="solid"/>
                </a:ln>
              </c:spPr>
            </c:marker>
            <c:bubble3D val="0"/>
            <c:extLst>
              <c:ext xmlns:c16="http://schemas.microsoft.com/office/drawing/2014/chart" uri="{C3380CC4-5D6E-409C-BE32-E72D297353CC}">
                <c16:uniqueId val="{00000020-DB91-473B-BC41-5748B41605A0}"/>
              </c:ext>
            </c:extLst>
          </c:dPt>
          <c:dPt>
            <c:idx val="15"/>
            <c:marker>
              <c:spPr>
                <a:solidFill>
                  <a:srgbClr val="4C0099"/>
                </a:solidFill>
                <a:ln>
                  <a:solidFill>
                    <a:srgbClr val="4C0099"/>
                  </a:solidFill>
                  <a:prstDash val="solid"/>
                </a:ln>
              </c:spPr>
            </c:marker>
            <c:bubble3D val="0"/>
            <c:extLst>
              <c:ext xmlns:c16="http://schemas.microsoft.com/office/drawing/2014/chart" uri="{C3380CC4-5D6E-409C-BE32-E72D297353CC}">
                <c16:uniqueId val="{00000021-DB91-473B-BC41-5748B41605A0}"/>
              </c:ext>
            </c:extLst>
          </c:dPt>
          <c:dPt>
            <c:idx val="16"/>
            <c:marker>
              <c:spPr>
                <a:solidFill>
                  <a:srgbClr val="4C0099"/>
                </a:solidFill>
                <a:ln>
                  <a:solidFill>
                    <a:srgbClr val="4C0099"/>
                  </a:solidFill>
                  <a:prstDash val="solid"/>
                </a:ln>
              </c:spPr>
            </c:marker>
            <c:bubble3D val="0"/>
            <c:extLst>
              <c:ext xmlns:c16="http://schemas.microsoft.com/office/drawing/2014/chart" uri="{C3380CC4-5D6E-409C-BE32-E72D297353CC}">
                <c16:uniqueId val="{00000022-DB91-473B-BC41-5748B41605A0}"/>
              </c:ext>
            </c:extLst>
          </c:dPt>
          <c:dPt>
            <c:idx val="17"/>
            <c:marker>
              <c:spPr>
                <a:solidFill>
                  <a:srgbClr val="4C0099"/>
                </a:solidFill>
                <a:ln>
                  <a:solidFill>
                    <a:srgbClr val="4C0099"/>
                  </a:solidFill>
                  <a:prstDash val="solid"/>
                </a:ln>
              </c:spPr>
            </c:marker>
            <c:bubble3D val="0"/>
            <c:extLst>
              <c:ext xmlns:c16="http://schemas.microsoft.com/office/drawing/2014/chart" uri="{C3380CC4-5D6E-409C-BE32-E72D297353CC}">
                <c16:uniqueId val="{00000023-DB91-473B-BC41-5748B41605A0}"/>
              </c:ext>
            </c:extLst>
          </c:dPt>
          <c:dPt>
            <c:idx val="18"/>
            <c:marker>
              <c:spPr>
                <a:solidFill>
                  <a:srgbClr val="4C0099"/>
                </a:solidFill>
                <a:ln>
                  <a:solidFill>
                    <a:srgbClr val="4C0099"/>
                  </a:solidFill>
                  <a:prstDash val="solid"/>
                </a:ln>
              </c:spPr>
            </c:marker>
            <c:bubble3D val="0"/>
            <c:extLst>
              <c:ext xmlns:c16="http://schemas.microsoft.com/office/drawing/2014/chart" uri="{C3380CC4-5D6E-409C-BE32-E72D297353CC}">
                <c16:uniqueId val="{00000024-DB91-473B-BC41-5748B41605A0}"/>
              </c:ext>
            </c:extLst>
          </c:dPt>
          <c:dPt>
            <c:idx val="19"/>
            <c:marker>
              <c:spPr>
                <a:solidFill>
                  <a:srgbClr val="4C0099"/>
                </a:solidFill>
                <a:ln>
                  <a:solidFill>
                    <a:srgbClr val="4C0099"/>
                  </a:solidFill>
                  <a:prstDash val="solid"/>
                </a:ln>
              </c:spPr>
            </c:marker>
            <c:bubble3D val="0"/>
            <c:extLst>
              <c:ext xmlns:c16="http://schemas.microsoft.com/office/drawing/2014/chart" uri="{C3380CC4-5D6E-409C-BE32-E72D297353CC}">
                <c16:uniqueId val="{00000025-DB91-473B-BC41-5748B41605A0}"/>
              </c:ext>
            </c:extLst>
          </c:dPt>
          <c:dPt>
            <c:idx val="20"/>
            <c:marker>
              <c:spPr>
                <a:solidFill>
                  <a:srgbClr val="4C0099"/>
                </a:solidFill>
                <a:ln>
                  <a:solidFill>
                    <a:srgbClr val="4C0099"/>
                  </a:solidFill>
                  <a:prstDash val="solid"/>
                </a:ln>
              </c:spPr>
            </c:marker>
            <c:bubble3D val="0"/>
            <c:extLst>
              <c:ext xmlns:c16="http://schemas.microsoft.com/office/drawing/2014/chart" uri="{C3380CC4-5D6E-409C-BE32-E72D297353CC}">
                <c16:uniqueId val="{00000026-DB91-473B-BC41-5748B41605A0}"/>
              </c:ext>
            </c:extLst>
          </c:dPt>
          <c:cat>
            <c:strLit>
              <c:ptCount val="11"/>
              <c:pt idx="0">
                <c:v>2015</c:v>
              </c:pt>
              <c:pt idx="1">
                <c:v>2016</c:v>
              </c:pt>
              <c:pt idx="2">
                <c:v>2017</c:v>
              </c:pt>
              <c:pt idx="3">
                <c:v>2018</c:v>
              </c:pt>
              <c:pt idx="4">
                <c:v>2019</c:v>
              </c:pt>
              <c:pt idx="5">
                <c:v>2020</c:v>
              </c:pt>
              <c:pt idx="6">
                <c:v>2021</c:v>
              </c:pt>
              <c:pt idx="7">
                <c:v>2022</c:v>
              </c:pt>
              <c:pt idx="8">
                <c:v>2023</c:v>
              </c:pt>
              <c:pt idx="9">
                <c:v>2024</c:v>
              </c:pt>
              <c:pt idx="10">
                <c:v>2025*</c:v>
              </c:pt>
            </c:strLit>
          </c:cat>
          <c:val>
            <c:numRef>
              <c:f>[1]Lähtödata!$X$1016:$X$1026</c:f>
              <c:numCache>
                <c:formatCode>0.0</c:formatCode>
                <c:ptCount val="11"/>
                <c:pt idx="0">
                  <c:v>4.543267136817577</c:v>
                </c:pt>
                <c:pt idx="1">
                  <c:v>4.76348039055343</c:v>
                </c:pt>
                <c:pt idx="2">
                  <c:v>4.5575293738111551</c:v>
                </c:pt>
                <c:pt idx="3">
                  <c:v>4.6753030279238104</c:v>
                </c:pt>
                <c:pt idx="4">
                  <c:v>4.612876983784739</c:v>
                </c:pt>
                <c:pt idx="5">
                  <c:v>4.5484364347999664</c:v>
                </c:pt>
                <c:pt idx="6">
                  <c:v>4.3455120917383629</c:v>
                </c:pt>
                <c:pt idx="7">
                  <c:v>4.1141041681739114</c:v>
                </c:pt>
                <c:pt idx="8">
                  <c:v>4.1542405469044628</c:v>
                </c:pt>
                <c:pt idx="9">
                  <c:v>3.9992254473323912</c:v>
                </c:pt>
                <c:pt idx="10">
                  <c:v>3.8866833492104353</c:v>
                </c:pt>
              </c:numCache>
            </c:numRef>
          </c:val>
          <c:smooth val="0"/>
          <c:extLst>
            <c:ext xmlns:c16="http://schemas.microsoft.com/office/drawing/2014/chart" uri="{C3380CC4-5D6E-409C-BE32-E72D297353CC}">
              <c16:uniqueId val="{00000027-DB91-473B-BC41-5748B41605A0}"/>
            </c:ext>
          </c:extLst>
        </c:ser>
        <c:dLbls>
          <c:showLegendKey val="0"/>
          <c:showVal val="0"/>
          <c:showCatName val="0"/>
          <c:showSerName val="0"/>
          <c:showPercent val="0"/>
          <c:showBubbleSize val="0"/>
        </c:dLbls>
        <c:marker val="1"/>
        <c:smooth val="0"/>
        <c:axId val="233998208"/>
        <c:axId val="233999744"/>
      </c:lineChart>
      <c:catAx>
        <c:axId val="233998208"/>
        <c:scaling>
          <c:orientation val="minMax"/>
        </c:scaling>
        <c:delete val="0"/>
        <c:axPos val="b"/>
        <c:numFmt formatCode="General" sourceLinked="1"/>
        <c:majorTickMark val="out"/>
        <c:minorTickMark val="none"/>
        <c:tickLblPos val="nextTo"/>
        <c:crossAx val="233999744"/>
        <c:crosses val="autoZero"/>
        <c:auto val="1"/>
        <c:lblAlgn val="ctr"/>
        <c:lblOffset val="100"/>
        <c:noMultiLvlLbl val="0"/>
      </c:catAx>
      <c:valAx>
        <c:axId val="233999744"/>
        <c:scaling>
          <c:orientation val="minMax"/>
          <c:max val="7"/>
          <c:min val="0"/>
        </c:scaling>
        <c:delete val="0"/>
        <c:axPos val="l"/>
        <c:majorGridlines/>
        <c:numFmt formatCode="General" sourceLinked="0"/>
        <c:majorTickMark val="out"/>
        <c:minorTickMark val="none"/>
        <c:tickLblPos val="nextTo"/>
        <c:crossAx val="233998208"/>
        <c:crosses val="autoZero"/>
        <c:crossBetween val="between"/>
        <c:majorUnit val="1"/>
      </c:valAx>
      <c:valAx>
        <c:axId val="234022016"/>
        <c:scaling>
          <c:orientation val="minMax"/>
          <c:max val="35"/>
          <c:min val="0"/>
        </c:scaling>
        <c:delete val="0"/>
        <c:axPos val="r"/>
        <c:numFmt formatCode="0" sourceLinked="0"/>
        <c:majorTickMark val="out"/>
        <c:minorTickMark val="none"/>
        <c:tickLblPos val="high"/>
        <c:crossAx val="234023552"/>
        <c:crosses val="max"/>
        <c:crossBetween val="between"/>
        <c:majorUnit val="7"/>
      </c:valAx>
      <c:catAx>
        <c:axId val="234023552"/>
        <c:scaling>
          <c:orientation val="minMax"/>
        </c:scaling>
        <c:delete val="1"/>
        <c:axPos val="b"/>
        <c:numFmt formatCode="General" sourceLinked="1"/>
        <c:majorTickMark val="out"/>
        <c:minorTickMark val="none"/>
        <c:tickLblPos val="none"/>
        <c:crossAx val="234022016"/>
        <c:crosses val="autoZero"/>
        <c:auto val="1"/>
        <c:lblAlgn val="ctr"/>
        <c:lblOffset val="100"/>
        <c:noMultiLvlLbl val="0"/>
      </c:cat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53488372093023251"/>
        </c:manualLayout>
      </c:layout>
      <c:barChart>
        <c:barDir val="col"/>
        <c:grouping val="clustered"/>
        <c:varyColors val="0"/>
        <c:ser>
          <c:idx val="6"/>
          <c:order val="0"/>
          <c:tx>
            <c:v> 2015</c:v>
          </c:tx>
          <c:spPr>
            <a:solidFill>
              <a:srgbClr val="CCFF99"/>
            </a:solidFill>
          </c:spPr>
          <c:invertIfNegative val="0"/>
          <c:cat>
            <c:strLit>
              <c:ptCount val="2"/>
              <c:pt idx="0">
                <c:v>Kuluttajien sähkönkulutus</c:v>
              </c:pt>
              <c:pt idx="1">
                <c:v>Teollisuuden sähkönkulutus</c:v>
              </c:pt>
            </c:strLit>
          </c:cat>
          <c:val>
            <c:numRef>
              <c:f>[1]Lähtödata!$X$146:$X$147</c:f>
              <c:numCache>
                <c:formatCode>0.0</c:formatCode>
                <c:ptCount val="2"/>
                <c:pt idx="0">
                  <c:v>1.4651604066509394</c:v>
                </c:pt>
                <c:pt idx="1">
                  <c:v>1.0786475199132157</c:v>
                </c:pt>
              </c:numCache>
            </c:numRef>
          </c:val>
          <c:extLst>
            <c:ext xmlns:c16="http://schemas.microsoft.com/office/drawing/2014/chart" uri="{C3380CC4-5D6E-409C-BE32-E72D297353CC}">
              <c16:uniqueId val="{00000000-D085-4F7E-A0FE-D2AF6680D69D}"/>
            </c:ext>
          </c:extLst>
        </c:ser>
        <c:ser>
          <c:idx val="7"/>
          <c:order val="1"/>
          <c:tx>
            <c:v> 2016</c:v>
          </c:tx>
          <c:spPr>
            <a:solidFill>
              <a:srgbClr val="66CC00"/>
            </a:solidFill>
          </c:spPr>
          <c:invertIfNegative val="0"/>
          <c:cat>
            <c:strLit>
              <c:ptCount val="2"/>
              <c:pt idx="0">
                <c:v>Kuluttajien sähkönkulutus</c:v>
              </c:pt>
              <c:pt idx="1">
                <c:v>Teollisuuden sähkönkulutus</c:v>
              </c:pt>
            </c:strLit>
          </c:cat>
          <c:val>
            <c:numRef>
              <c:f>[1]Lähtödata!$X$149:$X$150</c:f>
              <c:numCache>
                <c:formatCode>0.0</c:formatCode>
                <c:ptCount val="2"/>
                <c:pt idx="0">
                  <c:v>1.4407159936110903</c:v>
                </c:pt>
                <c:pt idx="1">
                  <c:v>1.3055195126612367</c:v>
                </c:pt>
              </c:numCache>
            </c:numRef>
          </c:val>
          <c:extLst>
            <c:ext xmlns:c16="http://schemas.microsoft.com/office/drawing/2014/chart" uri="{C3380CC4-5D6E-409C-BE32-E72D297353CC}">
              <c16:uniqueId val="{00000001-D085-4F7E-A0FE-D2AF6680D69D}"/>
            </c:ext>
          </c:extLst>
        </c:ser>
        <c:ser>
          <c:idx val="8"/>
          <c:order val="2"/>
          <c:tx>
            <c:v> 2017</c:v>
          </c:tx>
          <c:spPr>
            <a:solidFill>
              <a:srgbClr val="99CCFF"/>
            </a:solidFill>
          </c:spPr>
          <c:invertIfNegative val="0"/>
          <c:cat>
            <c:strLit>
              <c:ptCount val="2"/>
              <c:pt idx="0">
                <c:v>Kuluttajien sähkönkulutus</c:v>
              </c:pt>
              <c:pt idx="1">
                <c:v>Teollisuuden sähkönkulutus</c:v>
              </c:pt>
            </c:strLit>
          </c:cat>
          <c:val>
            <c:numRef>
              <c:f>[1]Lähtödata!$X$152:$X$153</c:f>
              <c:numCache>
                <c:formatCode>0.0</c:formatCode>
                <c:ptCount val="2"/>
                <c:pt idx="0">
                  <c:v>1.1424451904687785</c:v>
                </c:pt>
                <c:pt idx="1">
                  <c:v>1.3523488640052841</c:v>
                </c:pt>
              </c:numCache>
            </c:numRef>
          </c:val>
          <c:extLst>
            <c:ext xmlns:c16="http://schemas.microsoft.com/office/drawing/2014/chart" uri="{C3380CC4-5D6E-409C-BE32-E72D297353CC}">
              <c16:uniqueId val="{00000002-D085-4F7E-A0FE-D2AF6680D69D}"/>
            </c:ext>
          </c:extLst>
        </c:ser>
        <c:ser>
          <c:idx val="9"/>
          <c:order val="3"/>
          <c:tx>
            <c:v> 2018</c:v>
          </c:tx>
          <c:spPr>
            <a:solidFill>
              <a:srgbClr val="99FFFF"/>
            </a:solidFill>
          </c:spPr>
          <c:invertIfNegative val="0"/>
          <c:cat>
            <c:strLit>
              <c:ptCount val="2"/>
              <c:pt idx="0">
                <c:v>Kuluttajien sähkönkulutus</c:v>
              </c:pt>
              <c:pt idx="1">
                <c:v>Teollisuuden sähkönkulutus</c:v>
              </c:pt>
            </c:strLit>
          </c:cat>
          <c:val>
            <c:numRef>
              <c:f>[1]Lähtödata!$X$155:$X$156</c:f>
              <c:numCache>
                <c:formatCode>0.0</c:formatCode>
                <c:ptCount val="2"/>
                <c:pt idx="0">
                  <c:v>1.3192909698553497</c:v>
                </c:pt>
                <c:pt idx="1">
                  <c:v>1.6782569291788549</c:v>
                </c:pt>
              </c:numCache>
            </c:numRef>
          </c:val>
          <c:extLst>
            <c:ext xmlns:c16="http://schemas.microsoft.com/office/drawing/2014/chart" uri="{C3380CC4-5D6E-409C-BE32-E72D297353CC}">
              <c16:uniqueId val="{00000003-D085-4F7E-A0FE-D2AF6680D69D}"/>
            </c:ext>
          </c:extLst>
        </c:ser>
        <c:ser>
          <c:idx val="10"/>
          <c:order val="4"/>
          <c:tx>
            <c:v> 2019</c:v>
          </c:tx>
          <c:spPr>
            <a:solidFill>
              <a:srgbClr val="00CCCC"/>
            </a:solidFill>
          </c:spPr>
          <c:invertIfNegative val="0"/>
          <c:cat>
            <c:strLit>
              <c:ptCount val="2"/>
              <c:pt idx="0">
                <c:v>Kuluttajien sähkönkulutus</c:v>
              </c:pt>
              <c:pt idx="1">
                <c:v>Teollisuuden sähkönkulutus</c:v>
              </c:pt>
            </c:strLit>
          </c:cat>
          <c:val>
            <c:numRef>
              <c:f>[1]Lähtödata!$X$158:$X$159</c:f>
              <c:numCache>
                <c:formatCode>0.0</c:formatCode>
                <c:ptCount val="2"/>
                <c:pt idx="0">
                  <c:v>1.1350759749665111</c:v>
                </c:pt>
                <c:pt idx="1">
                  <c:v>1.3739753168487248</c:v>
                </c:pt>
              </c:numCache>
            </c:numRef>
          </c:val>
          <c:extLst>
            <c:ext xmlns:c16="http://schemas.microsoft.com/office/drawing/2014/chart" uri="{C3380CC4-5D6E-409C-BE32-E72D297353CC}">
              <c16:uniqueId val="{00000004-D085-4F7E-A0FE-D2AF6680D69D}"/>
            </c:ext>
          </c:extLst>
        </c:ser>
        <c:ser>
          <c:idx val="11"/>
          <c:order val="5"/>
          <c:tx>
            <c:v> 2020</c:v>
          </c:tx>
          <c:spPr>
            <a:solidFill>
              <a:srgbClr val="006666"/>
            </a:solidFill>
          </c:spPr>
          <c:invertIfNegative val="0"/>
          <c:cat>
            <c:strLit>
              <c:ptCount val="2"/>
              <c:pt idx="0">
                <c:v>Kuluttajien sähkönkulutus</c:v>
              </c:pt>
              <c:pt idx="1">
                <c:v>Teollisuuden sähkönkulutus</c:v>
              </c:pt>
            </c:strLit>
          </c:cat>
          <c:val>
            <c:numRef>
              <c:f>[1]Lähtödata!$X$161:$X$162</c:f>
              <c:numCache>
                <c:formatCode>0.0</c:formatCode>
                <c:ptCount val="2"/>
                <c:pt idx="0">
                  <c:v>0.79796379907795278</c:v>
                </c:pt>
                <c:pt idx="1">
                  <c:v>1.038878570806762</c:v>
                </c:pt>
              </c:numCache>
            </c:numRef>
          </c:val>
          <c:extLst>
            <c:ext xmlns:c16="http://schemas.microsoft.com/office/drawing/2014/chart" uri="{C3380CC4-5D6E-409C-BE32-E72D297353CC}">
              <c16:uniqueId val="{00000005-D085-4F7E-A0FE-D2AF6680D69D}"/>
            </c:ext>
          </c:extLst>
        </c:ser>
        <c:ser>
          <c:idx val="13"/>
          <c:order val="6"/>
          <c:tx>
            <c:v> 2021</c:v>
          </c:tx>
          <c:spPr>
            <a:solidFill>
              <a:srgbClr val="0080FF"/>
            </a:solidFill>
          </c:spPr>
          <c:invertIfNegative val="0"/>
          <c:cat>
            <c:strLit>
              <c:ptCount val="2"/>
              <c:pt idx="0">
                <c:v>Kuluttajien sähkönkulutus</c:v>
              </c:pt>
              <c:pt idx="1">
                <c:v>Teollisuuden sähkönkulutus</c:v>
              </c:pt>
            </c:strLit>
          </c:cat>
          <c:val>
            <c:numRef>
              <c:f>[1]Lähtödata!$X$164:$X$165</c:f>
              <c:numCache>
                <c:formatCode>0.0</c:formatCode>
                <c:ptCount val="2"/>
                <c:pt idx="0">
                  <c:v>0.8393685071625121</c:v>
                </c:pt>
                <c:pt idx="1">
                  <c:v>1.0901192623384894</c:v>
                </c:pt>
              </c:numCache>
            </c:numRef>
          </c:val>
          <c:extLst>
            <c:ext xmlns:c16="http://schemas.microsoft.com/office/drawing/2014/chart" uri="{C3380CC4-5D6E-409C-BE32-E72D297353CC}">
              <c16:uniqueId val="{00000006-D085-4F7E-A0FE-D2AF6680D69D}"/>
            </c:ext>
          </c:extLst>
        </c:ser>
        <c:ser>
          <c:idx val="18"/>
          <c:order val="7"/>
          <c:tx>
            <c:v> 2022</c:v>
          </c:tx>
          <c:spPr>
            <a:solidFill>
              <a:srgbClr val="004C99"/>
            </a:solidFill>
          </c:spPr>
          <c:invertIfNegative val="0"/>
          <c:cat>
            <c:strLit>
              <c:ptCount val="2"/>
              <c:pt idx="0">
                <c:v>Kuluttajien sähkönkulutus</c:v>
              </c:pt>
              <c:pt idx="1">
                <c:v>Teollisuuden sähkönkulutus</c:v>
              </c:pt>
            </c:strLit>
          </c:cat>
          <c:val>
            <c:numRef>
              <c:f>[1]Lähtödata!$X$167:$X$168</c:f>
              <c:numCache>
                <c:formatCode>0.0</c:formatCode>
                <c:ptCount val="2"/>
                <c:pt idx="0">
                  <c:v>0.88980028436801928</c:v>
                </c:pt>
                <c:pt idx="1">
                  <c:v>0.76335221963999988</c:v>
                </c:pt>
              </c:numCache>
            </c:numRef>
          </c:val>
          <c:extLst>
            <c:ext xmlns:c16="http://schemas.microsoft.com/office/drawing/2014/chart" uri="{C3380CC4-5D6E-409C-BE32-E72D297353CC}">
              <c16:uniqueId val="{00000007-D085-4F7E-A0FE-D2AF6680D69D}"/>
            </c:ext>
          </c:extLst>
        </c:ser>
        <c:ser>
          <c:idx val="0"/>
          <c:order val="8"/>
          <c:tx>
            <c:v> 2023</c:v>
          </c:tx>
          <c:spPr>
            <a:solidFill>
              <a:srgbClr val="99FF33"/>
            </a:solidFill>
          </c:spPr>
          <c:invertIfNegative val="0"/>
          <c:cat>
            <c:strLit>
              <c:ptCount val="2"/>
              <c:pt idx="0">
                <c:v>Kuluttajien sähkönkulutus</c:v>
              </c:pt>
              <c:pt idx="1">
                <c:v>Teollisuuden sähkönkulutus</c:v>
              </c:pt>
            </c:strLit>
          </c:cat>
          <c:val>
            <c:numRef>
              <c:f>[1]Lähtödata!$X$170:$X$171</c:f>
              <c:numCache>
                <c:formatCode>0.0</c:formatCode>
                <c:ptCount val="2"/>
                <c:pt idx="0">
                  <c:v>0.49138465940934628</c:v>
                </c:pt>
                <c:pt idx="1">
                  <c:v>0.44784207353284555</c:v>
                </c:pt>
              </c:numCache>
            </c:numRef>
          </c:val>
          <c:extLst>
            <c:ext xmlns:c16="http://schemas.microsoft.com/office/drawing/2014/chart" uri="{C3380CC4-5D6E-409C-BE32-E72D297353CC}">
              <c16:uniqueId val="{00000008-D085-4F7E-A0FE-D2AF6680D69D}"/>
            </c:ext>
          </c:extLst>
        </c:ser>
        <c:ser>
          <c:idx val="12"/>
          <c:order val="9"/>
          <c:tx>
            <c:v> 2024</c:v>
          </c:tx>
          <c:spPr>
            <a:solidFill>
              <a:srgbClr val="00CC66"/>
            </a:solidFill>
          </c:spPr>
          <c:invertIfNegative val="0"/>
          <c:cat>
            <c:strLit>
              <c:ptCount val="2"/>
              <c:pt idx="0">
                <c:v>Kuluttajien sähkönkulutus</c:v>
              </c:pt>
              <c:pt idx="1">
                <c:v>Teollisuuden sähkönkulutus</c:v>
              </c:pt>
            </c:strLit>
          </c:cat>
          <c:val>
            <c:numRef>
              <c:f>[1]Lähtödata!$X$173:$X$174</c:f>
              <c:numCache>
                <c:formatCode>0.0</c:formatCode>
                <c:ptCount val="2"/>
                <c:pt idx="0">
                  <c:v>0.53396671464991774</c:v>
                </c:pt>
                <c:pt idx="1">
                  <c:v>0.39442955324579149</c:v>
                </c:pt>
              </c:numCache>
            </c:numRef>
          </c:val>
          <c:extLst>
            <c:ext xmlns:c16="http://schemas.microsoft.com/office/drawing/2014/chart" uri="{C3380CC4-5D6E-409C-BE32-E72D297353CC}">
              <c16:uniqueId val="{00000009-D085-4F7E-A0FE-D2AF6680D69D}"/>
            </c:ext>
          </c:extLst>
        </c:ser>
        <c:ser>
          <c:idx val="14"/>
          <c:order val="10"/>
          <c:tx>
            <c:v> 2025*</c:v>
          </c:tx>
          <c:spPr>
            <a:solidFill>
              <a:srgbClr val="336600"/>
            </a:solidFill>
          </c:spPr>
          <c:invertIfNegative val="0"/>
          <c:cat>
            <c:strLit>
              <c:ptCount val="2"/>
              <c:pt idx="0">
                <c:v>Kuluttajien sähkönkulutus</c:v>
              </c:pt>
              <c:pt idx="1">
                <c:v>Teollisuuden sähkönkulutus</c:v>
              </c:pt>
            </c:strLit>
          </c:cat>
          <c:val>
            <c:numRef>
              <c:f>[1]Lähtödata!$X$176:$X$177</c:f>
              <c:numCache>
                <c:formatCode>General</c:formatCode>
                <c:ptCount val="2"/>
                <c:pt idx="0" formatCode="0.0">
                  <c:v>0.50689038345175852</c:v>
                </c:pt>
              </c:numCache>
            </c:numRef>
          </c:val>
          <c:extLst>
            <c:ext xmlns:c16="http://schemas.microsoft.com/office/drawing/2014/chart" uri="{C3380CC4-5D6E-409C-BE32-E72D297353CC}">
              <c16:uniqueId val="{0000000A-D085-4F7E-A0FE-D2AF6680D69D}"/>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2.5"/>
          <c:min val="0"/>
        </c:scaling>
        <c:delete val="0"/>
        <c:axPos val="l"/>
        <c:majorGridlines/>
        <c:numFmt formatCode="General" sourceLinked="0"/>
        <c:majorTickMark val="none"/>
        <c:minorTickMark val="none"/>
        <c:tickLblPos val="nextTo"/>
        <c:crossAx val="232265600"/>
        <c:crosses val="autoZero"/>
        <c:crossBetween val="between"/>
        <c:majorUnit val="0.5"/>
      </c:val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53488372093023251"/>
        </c:manualLayout>
      </c:layout>
      <c:barChart>
        <c:barDir val="col"/>
        <c:grouping val="clustered"/>
        <c:varyColors val="0"/>
        <c:ser>
          <c:idx val="6"/>
          <c:order val="0"/>
          <c:tx>
            <c:v> 2015</c:v>
          </c:tx>
          <c:spPr>
            <a:solidFill>
              <a:srgbClr val="CCFF99"/>
            </a:solidFill>
          </c:spPr>
          <c:invertIfNegative val="0"/>
          <c:cat>
            <c:strLit>
              <c:ptCount val="4"/>
              <c:pt idx="0">
                <c:v>Kaukolämpö</c:v>
              </c:pt>
              <c:pt idx="1">
                <c:v>Sähkölämmitys</c:v>
              </c:pt>
              <c:pt idx="2">
                <c:v>Maalämpö</c:v>
              </c:pt>
              <c:pt idx="3">
                <c:v>Erillislämmitys</c:v>
              </c:pt>
            </c:strLit>
          </c:cat>
          <c:val>
            <c:numRef>
              <c:f>([1]Lähtödata!$X$267,[1]Lähtödata!$X$268,[1]Lähtödata!$X$269,[1]Lähtödata!$X$270)</c:f>
              <c:numCache>
                <c:formatCode>0.0</c:formatCode>
                <c:ptCount val="4"/>
                <c:pt idx="0">
                  <c:v>2.3475264835955984E-2</c:v>
                </c:pt>
                <c:pt idx="1">
                  <c:v>2.382954204974689</c:v>
                </c:pt>
                <c:pt idx="2">
                  <c:v>0.13064582781489531</c:v>
                </c:pt>
                <c:pt idx="3">
                  <c:v>3.6477806592316311</c:v>
                </c:pt>
              </c:numCache>
            </c:numRef>
          </c:val>
          <c:extLst>
            <c:ext xmlns:c16="http://schemas.microsoft.com/office/drawing/2014/chart" uri="{C3380CC4-5D6E-409C-BE32-E72D297353CC}">
              <c16:uniqueId val="{00000000-DEA8-4FBE-B8AD-453662008810}"/>
            </c:ext>
          </c:extLst>
        </c:ser>
        <c:ser>
          <c:idx val="7"/>
          <c:order val="1"/>
          <c:tx>
            <c:v> 2016</c:v>
          </c:tx>
          <c:spPr>
            <a:solidFill>
              <a:srgbClr val="66CC00"/>
            </a:solidFill>
          </c:spPr>
          <c:invertIfNegative val="0"/>
          <c:cat>
            <c:strLit>
              <c:ptCount val="4"/>
              <c:pt idx="0">
                <c:v>Kaukolämpö</c:v>
              </c:pt>
              <c:pt idx="1">
                <c:v>Sähkölämmitys</c:v>
              </c:pt>
              <c:pt idx="2">
                <c:v>Maalämpö</c:v>
              </c:pt>
              <c:pt idx="3">
                <c:v>Erillislämmitys</c:v>
              </c:pt>
            </c:strLit>
          </c:cat>
          <c:val>
            <c:numRef>
              <c:f>([1]Lähtödata!$X$274,[1]Lähtödata!$X$275,[1]Lähtödata!$X$276,[1]Lähtödata!$X$277)</c:f>
              <c:numCache>
                <c:formatCode>0.0</c:formatCode>
                <c:ptCount val="4"/>
                <c:pt idx="0">
                  <c:v>2.3475264835955984E-2</c:v>
                </c:pt>
                <c:pt idx="1">
                  <c:v>2.8863184565814466</c:v>
                </c:pt>
                <c:pt idx="2">
                  <c:v>0.17051935365115292</c:v>
                </c:pt>
                <c:pt idx="3">
                  <c:v>3.8577693263655433</c:v>
                </c:pt>
              </c:numCache>
            </c:numRef>
          </c:val>
          <c:extLst>
            <c:ext xmlns:c16="http://schemas.microsoft.com/office/drawing/2014/chart" uri="{C3380CC4-5D6E-409C-BE32-E72D297353CC}">
              <c16:uniqueId val="{00000001-DEA8-4FBE-B8AD-453662008810}"/>
            </c:ext>
          </c:extLst>
        </c:ser>
        <c:ser>
          <c:idx val="8"/>
          <c:order val="2"/>
          <c:tx>
            <c:v> 2017</c:v>
          </c:tx>
          <c:spPr>
            <a:solidFill>
              <a:srgbClr val="99CCFF"/>
            </a:solidFill>
          </c:spPr>
          <c:invertIfNegative val="0"/>
          <c:cat>
            <c:strLit>
              <c:ptCount val="4"/>
              <c:pt idx="0">
                <c:v>Kaukolämpö</c:v>
              </c:pt>
              <c:pt idx="1">
                <c:v>Sähkölämmitys</c:v>
              </c:pt>
              <c:pt idx="2">
                <c:v>Maalämpö</c:v>
              </c:pt>
              <c:pt idx="3">
                <c:v>Erillislämmitys</c:v>
              </c:pt>
            </c:strLit>
          </c:cat>
          <c:val>
            <c:numRef>
              <c:f>([1]Lähtödata!$X$281,[1]Lähtödata!$X$282,[1]Lähtödata!$X$283,[1]Lähtödata!$X$284)</c:f>
              <c:numCache>
                <c:formatCode>0.0</c:formatCode>
                <c:ptCount val="4"/>
                <c:pt idx="0">
                  <c:v>2.5609379821042891E-2</c:v>
                </c:pt>
                <c:pt idx="1">
                  <c:v>2.5285091563210536</c:v>
                </c:pt>
                <c:pt idx="2">
                  <c:v>0.19209260733200403</c:v>
                </c:pt>
                <c:pt idx="3">
                  <c:v>3.7120192595767252</c:v>
                </c:pt>
              </c:numCache>
            </c:numRef>
          </c:val>
          <c:extLst>
            <c:ext xmlns:c16="http://schemas.microsoft.com/office/drawing/2014/chart" uri="{C3380CC4-5D6E-409C-BE32-E72D297353CC}">
              <c16:uniqueId val="{00000002-DEA8-4FBE-B8AD-453662008810}"/>
            </c:ext>
          </c:extLst>
        </c:ser>
        <c:ser>
          <c:idx val="9"/>
          <c:order val="3"/>
          <c:tx>
            <c:v> 2018</c:v>
          </c:tx>
          <c:spPr>
            <a:solidFill>
              <a:srgbClr val="99FFFF"/>
            </a:solidFill>
          </c:spPr>
          <c:invertIfNegative val="0"/>
          <c:cat>
            <c:strLit>
              <c:ptCount val="4"/>
              <c:pt idx="0">
                <c:v>Kaukolämpö</c:v>
              </c:pt>
              <c:pt idx="1">
                <c:v>Sähkölämmitys</c:v>
              </c:pt>
              <c:pt idx="2">
                <c:v>Maalämpö</c:v>
              </c:pt>
              <c:pt idx="3">
                <c:v>Erillislämmitys</c:v>
              </c:pt>
            </c:strLit>
          </c:cat>
          <c:val>
            <c:numRef>
              <c:f>([1]Lähtödata!$X$288,[1]Lähtödata!$X$289,[1]Lähtödata!$X$290,[1]Lähtödata!$X$291)</c:f>
              <c:numCache>
                <c:formatCode>0.0</c:formatCode>
                <c:ptCount val="4"/>
                <c:pt idx="0">
                  <c:v>2.5609379821042891E-2</c:v>
                </c:pt>
                <c:pt idx="1">
                  <c:v>2.8967048960524786</c:v>
                </c:pt>
                <c:pt idx="2">
                  <c:v>0.23542928404107163</c:v>
                </c:pt>
                <c:pt idx="3">
                  <c:v>3.6266063147620287</c:v>
                </c:pt>
              </c:numCache>
            </c:numRef>
          </c:val>
          <c:extLst>
            <c:ext xmlns:c16="http://schemas.microsoft.com/office/drawing/2014/chart" uri="{C3380CC4-5D6E-409C-BE32-E72D297353CC}">
              <c16:uniqueId val="{00000003-DEA8-4FBE-B8AD-453662008810}"/>
            </c:ext>
          </c:extLst>
        </c:ser>
        <c:ser>
          <c:idx val="10"/>
          <c:order val="4"/>
          <c:tx>
            <c:v> 2019</c:v>
          </c:tx>
          <c:spPr>
            <a:solidFill>
              <a:srgbClr val="00CCCC"/>
            </a:solidFill>
          </c:spPr>
          <c:invertIfNegative val="0"/>
          <c:cat>
            <c:strLit>
              <c:ptCount val="4"/>
              <c:pt idx="0">
                <c:v>Kaukolämpö</c:v>
              </c:pt>
              <c:pt idx="1">
                <c:v>Sähkölämmitys</c:v>
              </c:pt>
              <c:pt idx="2">
                <c:v>Maalämpö</c:v>
              </c:pt>
              <c:pt idx="3">
                <c:v>Erillislämmitys</c:v>
              </c:pt>
            </c:strLit>
          </c:cat>
          <c:val>
            <c:numRef>
              <c:f>([1]Lähtödata!$X$295,[1]Lähtödata!$X$296,[1]Lähtödata!$X$297,[1]Lähtödata!$X$298)</c:f>
              <c:numCache>
                <c:formatCode>0.0</c:formatCode>
                <c:ptCount val="4"/>
                <c:pt idx="0">
                  <c:v>2.4770251183167356E-2</c:v>
                </c:pt>
                <c:pt idx="1">
                  <c:v>2.3947669744058508</c:v>
                </c:pt>
                <c:pt idx="2">
                  <c:v>0.21050325004594925</c:v>
                </c:pt>
                <c:pt idx="3">
                  <c:v>3.3747306279707696</c:v>
                </c:pt>
              </c:numCache>
            </c:numRef>
          </c:val>
          <c:extLst>
            <c:ext xmlns:c16="http://schemas.microsoft.com/office/drawing/2014/chart" uri="{C3380CC4-5D6E-409C-BE32-E72D297353CC}">
              <c16:uniqueId val="{00000004-DEA8-4FBE-B8AD-453662008810}"/>
            </c:ext>
          </c:extLst>
        </c:ser>
        <c:ser>
          <c:idx val="11"/>
          <c:order val="5"/>
          <c:tx>
            <c:v> 2020</c:v>
          </c:tx>
          <c:spPr>
            <a:solidFill>
              <a:srgbClr val="006666"/>
            </a:solidFill>
          </c:spPr>
          <c:invertIfNegative val="0"/>
          <c:cat>
            <c:strLit>
              <c:ptCount val="4"/>
              <c:pt idx="0">
                <c:v>Kaukolämpö</c:v>
              </c:pt>
              <c:pt idx="1">
                <c:v>Sähkölämmitys</c:v>
              </c:pt>
              <c:pt idx="2">
                <c:v>Maalämpö</c:v>
              </c:pt>
              <c:pt idx="3">
                <c:v>Erillislämmitys</c:v>
              </c:pt>
            </c:strLit>
          </c:cat>
          <c:val>
            <c:numRef>
              <c:f>([1]Lähtödata!$X$302,[1]Lähtödata!$X$303,[1]Lähtödata!$X$304,[1]Lähtödata!$X$305)</c:f>
              <c:numCache>
                <c:formatCode>0.0</c:formatCode>
                <c:ptCount val="4"/>
                <c:pt idx="0">
                  <c:v>2.5609379821042891E-2</c:v>
                </c:pt>
                <c:pt idx="1">
                  <c:v>1.7582579955711837</c:v>
                </c:pt>
                <c:pt idx="2">
                  <c:v>0.1731475105883809</c:v>
                </c:pt>
                <c:pt idx="3">
                  <c:v>3.0856221769979797</c:v>
                </c:pt>
              </c:numCache>
            </c:numRef>
          </c:val>
          <c:extLst>
            <c:ext xmlns:c16="http://schemas.microsoft.com/office/drawing/2014/chart" uri="{C3380CC4-5D6E-409C-BE32-E72D297353CC}">
              <c16:uniqueId val="{00000005-DEA8-4FBE-B8AD-453662008810}"/>
            </c:ext>
          </c:extLst>
        </c:ser>
        <c:ser>
          <c:idx val="13"/>
          <c:order val="6"/>
          <c:tx>
            <c:v> 2021</c:v>
          </c:tx>
          <c:spPr>
            <a:solidFill>
              <a:srgbClr val="0080FF"/>
            </a:solidFill>
          </c:spPr>
          <c:invertIfNegative val="0"/>
          <c:cat>
            <c:strLit>
              <c:ptCount val="4"/>
              <c:pt idx="0">
                <c:v>Kaukolämpö</c:v>
              </c:pt>
              <c:pt idx="1">
                <c:v>Sähkölämmitys</c:v>
              </c:pt>
              <c:pt idx="2">
                <c:v>Maalämpö</c:v>
              </c:pt>
              <c:pt idx="3">
                <c:v>Erillislämmitys</c:v>
              </c:pt>
            </c:strLit>
          </c:cat>
          <c:val>
            <c:numRef>
              <c:f>([1]Lähtödata!$X$309,[1]Lähtödata!$X$310,[1]Lähtödata!$X$311,[1]Lähtödata!$X$312)</c:f>
              <c:numCache>
                <c:formatCode>0.0</c:formatCode>
                <c:ptCount val="4"/>
                <c:pt idx="0">
                  <c:v>2.5609379821042891E-2</c:v>
                </c:pt>
                <c:pt idx="1">
                  <c:v>2.2166253278611521</c:v>
                </c:pt>
                <c:pt idx="2">
                  <c:v>0.23186185573687826</c:v>
                </c:pt>
                <c:pt idx="3">
                  <c:v>3.0401865113294742</c:v>
                </c:pt>
              </c:numCache>
            </c:numRef>
          </c:val>
          <c:extLst>
            <c:ext xmlns:c16="http://schemas.microsoft.com/office/drawing/2014/chart" uri="{C3380CC4-5D6E-409C-BE32-E72D297353CC}">
              <c16:uniqueId val="{00000006-DEA8-4FBE-B8AD-453662008810}"/>
            </c:ext>
          </c:extLst>
        </c:ser>
        <c:ser>
          <c:idx val="18"/>
          <c:order val="7"/>
          <c:tx>
            <c:v> 2022</c:v>
          </c:tx>
          <c:spPr>
            <a:solidFill>
              <a:srgbClr val="004C99"/>
            </a:solidFill>
          </c:spPr>
          <c:invertIfNegative val="0"/>
          <c:cat>
            <c:strLit>
              <c:ptCount val="4"/>
              <c:pt idx="0">
                <c:v>Kaukolämpö</c:v>
              </c:pt>
              <c:pt idx="1">
                <c:v>Sähkölämmitys</c:v>
              </c:pt>
              <c:pt idx="2">
                <c:v>Maalämpö</c:v>
              </c:pt>
              <c:pt idx="3">
                <c:v>Erillislämmitys</c:v>
              </c:pt>
            </c:strLit>
          </c:cat>
          <c:val>
            <c:numRef>
              <c:f>([1]Lähtödata!$X$316,[1]Lähtödata!$X$317,[1]Lähtödata!$X$318,[1]Lähtödata!$X$319)</c:f>
              <c:numCache>
                <c:formatCode>0.0</c:formatCode>
                <c:ptCount val="4"/>
                <c:pt idx="0">
                  <c:v>2.5609379821042891E-2</c:v>
                </c:pt>
                <c:pt idx="1">
                  <c:v>1.9194790741409737</c:v>
                </c:pt>
                <c:pt idx="2">
                  <c:v>0.2186561313748524</c:v>
                </c:pt>
                <c:pt idx="3">
                  <c:v>2.2292310662263177</c:v>
                </c:pt>
              </c:numCache>
            </c:numRef>
          </c:val>
          <c:extLst>
            <c:ext xmlns:c16="http://schemas.microsoft.com/office/drawing/2014/chart" uri="{C3380CC4-5D6E-409C-BE32-E72D297353CC}">
              <c16:uniqueId val="{00000007-DEA8-4FBE-B8AD-453662008810}"/>
            </c:ext>
          </c:extLst>
        </c:ser>
        <c:ser>
          <c:idx val="0"/>
          <c:order val="8"/>
          <c:tx>
            <c:v> 2023</c:v>
          </c:tx>
          <c:spPr>
            <a:solidFill>
              <a:srgbClr val="99FF33"/>
            </a:solidFill>
          </c:spPr>
          <c:invertIfNegative val="0"/>
          <c:cat>
            <c:strLit>
              <c:ptCount val="4"/>
              <c:pt idx="0">
                <c:v>Kaukolämpö</c:v>
              </c:pt>
              <c:pt idx="1">
                <c:v>Sähkölämmitys</c:v>
              </c:pt>
              <c:pt idx="2">
                <c:v>Maalämpö</c:v>
              </c:pt>
              <c:pt idx="3">
                <c:v>Erillislämmitys</c:v>
              </c:pt>
            </c:strLit>
          </c:cat>
          <c:val>
            <c:numRef>
              <c:f>([1]Lähtödata!$X$323,[1]Lähtödata!$X$324,[1]Lähtödata!$X$325,[1]Lähtödata!$X$326)</c:f>
              <c:numCache>
                <c:formatCode>0.0</c:formatCode>
                <c:ptCount val="4"/>
                <c:pt idx="0">
                  <c:v>2.4247167681248852E-2</c:v>
                </c:pt>
                <c:pt idx="1">
                  <c:v>1.2816671138733688</c:v>
                </c:pt>
                <c:pt idx="2">
                  <c:v>0.16031129181991602</c:v>
                </c:pt>
                <c:pt idx="3">
                  <c:v>2.1425248645694444</c:v>
                </c:pt>
              </c:numCache>
            </c:numRef>
          </c:val>
          <c:extLst>
            <c:ext xmlns:c16="http://schemas.microsoft.com/office/drawing/2014/chart" uri="{C3380CC4-5D6E-409C-BE32-E72D297353CC}">
              <c16:uniqueId val="{00000008-DEA8-4FBE-B8AD-453662008810}"/>
            </c:ext>
          </c:extLst>
        </c:ser>
        <c:ser>
          <c:idx val="12"/>
          <c:order val="9"/>
          <c:tx>
            <c:v> 2024</c:v>
          </c:tx>
          <c:spPr>
            <a:solidFill>
              <a:srgbClr val="00CC66"/>
            </a:solidFill>
          </c:spPr>
          <c:invertIfNegative val="0"/>
          <c:cat>
            <c:strLit>
              <c:ptCount val="4"/>
              <c:pt idx="0">
                <c:v>Kaukolämpö</c:v>
              </c:pt>
              <c:pt idx="1">
                <c:v>Sähkölämmitys</c:v>
              </c:pt>
              <c:pt idx="2">
                <c:v>Maalämpö</c:v>
              </c:pt>
              <c:pt idx="3">
                <c:v>Erillislämmitys</c:v>
              </c:pt>
            </c:strLit>
          </c:cat>
          <c:val>
            <c:numRef>
              <c:f>([1]Lähtödata!$X$330,[1]Lähtödata!$X$331,[1]Lähtödata!$X$332,[1]Lähtödata!$X$333)</c:f>
              <c:numCache>
                <c:formatCode>0.0</c:formatCode>
                <c:ptCount val="4"/>
                <c:pt idx="0">
                  <c:v>2.2886813082870001E-2</c:v>
                </c:pt>
                <c:pt idx="1">
                  <c:v>1.0300474446121439</c:v>
                </c:pt>
                <c:pt idx="2">
                  <c:v>0.13770077035806558</c:v>
                </c:pt>
                <c:pt idx="3">
                  <c:v>1.7278598449632794</c:v>
                </c:pt>
              </c:numCache>
            </c:numRef>
          </c:val>
          <c:extLst>
            <c:ext xmlns:c16="http://schemas.microsoft.com/office/drawing/2014/chart" uri="{C3380CC4-5D6E-409C-BE32-E72D297353CC}">
              <c16:uniqueId val="{00000009-DEA8-4FBE-B8AD-453662008810}"/>
            </c:ext>
          </c:extLst>
        </c:ser>
        <c:ser>
          <c:idx val="14"/>
          <c:order val="10"/>
          <c:tx>
            <c:v> 2025*</c:v>
          </c:tx>
          <c:spPr>
            <a:solidFill>
              <a:srgbClr val="336600"/>
            </a:solidFill>
          </c:spPr>
          <c:invertIfNegative val="0"/>
          <c:cat>
            <c:strLit>
              <c:ptCount val="4"/>
              <c:pt idx="0">
                <c:v>Kaukolämpö</c:v>
              </c:pt>
              <c:pt idx="1">
                <c:v>Sähkölämmitys</c:v>
              </c:pt>
              <c:pt idx="2">
                <c:v>Maalämpö</c:v>
              </c:pt>
              <c:pt idx="3">
                <c:v>Erillislämmitys</c:v>
              </c:pt>
            </c:strLit>
          </c:cat>
          <c:val>
            <c:numRef>
              <c:f>([1]Lähtödata!$X$337,[1]Lähtödata!$X$338,[1]Lähtödata!$X$339,[1]Lähtödata!$X$340)</c:f>
              <c:numCache>
                <c:formatCode>0.0</c:formatCode>
                <c:ptCount val="4"/>
                <c:pt idx="0">
                  <c:v>2.1231517152464033E-2</c:v>
                </c:pt>
                <c:pt idx="1">
                  <c:v>0.825208507796237</c:v>
                </c:pt>
                <c:pt idx="2">
                  <c:v>0.11089953349743965</c:v>
                </c:pt>
                <c:pt idx="3">
                  <c:v>1.6382520543741128</c:v>
                </c:pt>
              </c:numCache>
            </c:numRef>
          </c:val>
          <c:extLst>
            <c:ext xmlns:c16="http://schemas.microsoft.com/office/drawing/2014/chart" uri="{C3380CC4-5D6E-409C-BE32-E72D297353CC}">
              <c16:uniqueId val="{0000000A-DEA8-4FBE-B8AD-453662008810}"/>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4"/>
          <c:min val="0"/>
        </c:scaling>
        <c:delete val="0"/>
        <c:axPos val="l"/>
        <c:majorGridlines/>
        <c:numFmt formatCode="0" sourceLinked="0"/>
        <c:majorTickMark val="none"/>
        <c:minorTickMark val="none"/>
        <c:tickLblPos val="nextTo"/>
        <c:crossAx val="232265600"/>
        <c:crosses val="autoZero"/>
        <c:crossBetween val="between"/>
        <c:majorUnit val="1"/>
      </c:val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4874565097967"/>
          <c:y val="8.0052631578947375E-2"/>
          <c:w val="0.86046511627906974"/>
          <c:h val="0.69473684210526321"/>
        </c:manualLayout>
      </c:layout>
      <c:barChart>
        <c:barDir val="col"/>
        <c:grouping val="stacked"/>
        <c:varyColors val="0"/>
        <c:ser>
          <c:idx val="0"/>
          <c:order val="0"/>
          <c:tx>
            <c:v>Moottorip. ja mopot</c:v>
          </c:tx>
          <c:spPr>
            <a:solidFill>
              <a:srgbClr val="CCFF99"/>
            </a:solidFill>
          </c:spPr>
          <c:invertIfNegative val="0"/>
          <c:cat>
            <c:strLit>
              <c:ptCount val="11"/>
              <c:pt idx="0">
                <c:v>2015</c:v>
              </c:pt>
              <c:pt idx="1">
                <c:v>2016</c:v>
              </c:pt>
              <c:pt idx="2">
                <c:v>2017</c:v>
              </c:pt>
              <c:pt idx="3">
                <c:v>2018</c:v>
              </c:pt>
              <c:pt idx="4">
                <c:v>2019</c:v>
              </c:pt>
              <c:pt idx="5">
                <c:v>2020</c:v>
              </c:pt>
              <c:pt idx="6">
                <c:v>2021</c:v>
              </c:pt>
              <c:pt idx="7">
                <c:v>2022</c:v>
              </c:pt>
              <c:pt idx="8">
                <c:v>2023</c:v>
              </c:pt>
              <c:pt idx="9">
                <c:v>2024</c:v>
              </c:pt>
              <c:pt idx="10">
                <c:v>2025*</c:v>
              </c:pt>
            </c:strLit>
          </c:cat>
          <c:val>
            <c:numRef>
              <c:f>[1]Lähtödata!$A$1:$A$10</c:f>
              <c:numCache>
                <c:formatCode>0.0</c:formatCode>
                <c:ptCount val="10"/>
                <c:pt idx="0">
                  <c:v>0.1</c:v>
                </c:pt>
                <c:pt idx="1">
                  <c:v>0.1</c:v>
                </c:pt>
                <c:pt idx="2">
                  <c:v>0.1</c:v>
                </c:pt>
                <c:pt idx="3">
                  <c:v>0.1</c:v>
                </c:pt>
                <c:pt idx="4">
                  <c:v>0.1</c:v>
                </c:pt>
                <c:pt idx="5">
                  <c:v>0.1</c:v>
                </c:pt>
                <c:pt idx="6">
                  <c:v>0.1</c:v>
                </c:pt>
                <c:pt idx="7">
                  <c:v>0.1</c:v>
                </c:pt>
                <c:pt idx="8">
                  <c:v>0.1</c:v>
                </c:pt>
                <c:pt idx="9">
                  <c:v>0.1</c:v>
                </c:pt>
              </c:numCache>
            </c:numRef>
          </c:val>
          <c:extLst>
            <c:ext xmlns:c16="http://schemas.microsoft.com/office/drawing/2014/chart" uri="{C3380CC4-5D6E-409C-BE32-E72D297353CC}">
              <c16:uniqueId val="{00000000-9A98-47B4-8429-8890B9B4A10C}"/>
            </c:ext>
          </c:extLst>
        </c:ser>
        <c:ser>
          <c:idx val="1"/>
          <c:order val="1"/>
          <c:tx>
            <c:v> Päätiet</c:v>
          </c:tx>
          <c:spPr>
            <a:solidFill>
              <a:srgbClr val="66CC00"/>
            </a:solidFill>
          </c:spPr>
          <c:invertIfNegative val="0"/>
          <c:cat>
            <c:strLit>
              <c:ptCount val="11"/>
              <c:pt idx="0">
                <c:v>2015</c:v>
              </c:pt>
              <c:pt idx="1">
                <c:v>2016</c:v>
              </c:pt>
              <c:pt idx="2">
                <c:v>2017</c:v>
              </c:pt>
              <c:pt idx="3">
                <c:v>2018</c:v>
              </c:pt>
              <c:pt idx="4">
                <c:v>2019</c:v>
              </c:pt>
              <c:pt idx="5">
                <c:v>2020</c:v>
              </c:pt>
              <c:pt idx="6">
                <c:v>2021</c:v>
              </c:pt>
              <c:pt idx="7">
                <c:v>2022</c:v>
              </c:pt>
              <c:pt idx="8">
                <c:v>2023</c:v>
              </c:pt>
              <c:pt idx="9">
                <c:v>2024</c:v>
              </c:pt>
              <c:pt idx="10">
                <c:v>2025*</c:v>
              </c:pt>
            </c:strLit>
          </c:cat>
          <c:val>
            <c:numRef>
              <c:f>[1]Lähtödata!$B$1:$B$10</c:f>
              <c:numCache>
                <c:formatCode>0.0</c:formatCode>
                <c:ptCount val="10"/>
                <c:pt idx="0">
                  <c:v>5.0999999999999996</c:v>
                </c:pt>
                <c:pt idx="1">
                  <c:v>5.5</c:v>
                </c:pt>
                <c:pt idx="2">
                  <c:v>5.2</c:v>
                </c:pt>
                <c:pt idx="3">
                  <c:v>5.4</c:v>
                </c:pt>
                <c:pt idx="4">
                  <c:v>5.5</c:v>
                </c:pt>
                <c:pt idx="5">
                  <c:v>4.9000000000000004</c:v>
                </c:pt>
                <c:pt idx="6">
                  <c:v>4.5999999999999996</c:v>
                </c:pt>
                <c:pt idx="7">
                  <c:v>4.8</c:v>
                </c:pt>
                <c:pt idx="8">
                  <c:v>4.7</c:v>
                </c:pt>
                <c:pt idx="9">
                  <c:v>5</c:v>
                </c:pt>
              </c:numCache>
            </c:numRef>
          </c:val>
          <c:extLst>
            <c:ext xmlns:c16="http://schemas.microsoft.com/office/drawing/2014/chart" uri="{C3380CC4-5D6E-409C-BE32-E72D297353CC}">
              <c16:uniqueId val="{00000001-9A98-47B4-8429-8890B9B4A10C}"/>
            </c:ext>
          </c:extLst>
        </c:ser>
        <c:ser>
          <c:idx val="2"/>
          <c:order val="2"/>
          <c:tx>
            <c:v> Kunnan kadut ja tiet</c:v>
          </c:tx>
          <c:spPr>
            <a:solidFill>
              <a:srgbClr val="99CCFF"/>
            </a:solidFill>
          </c:spPr>
          <c:invertIfNegative val="0"/>
          <c:cat>
            <c:strLit>
              <c:ptCount val="11"/>
              <c:pt idx="0">
                <c:v>2015</c:v>
              </c:pt>
              <c:pt idx="1">
                <c:v>2016</c:v>
              </c:pt>
              <c:pt idx="2">
                <c:v>2017</c:v>
              </c:pt>
              <c:pt idx="3">
                <c:v>2018</c:v>
              </c:pt>
              <c:pt idx="4">
                <c:v>2019</c:v>
              </c:pt>
              <c:pt idx="5">
                <c:v>2020</c:v>
              </c:pt>
              <c:pt idx="6">
                <c:v>2021</c:v>
              </c:pt>
              <c:pt idx="7">
                <c:v>2022</c:v>
              </c:pt>
              <c:pt idx="8">
                <c:v>2023</c:v>
              </c:pt>
              <c:pt idx="9">
                <c:v>2024</c:v>
              </c:pt>
              <c:pt idx="10">
                <c:v>2025*</c:v>
              </c:pt>
            </c:strLit>
          </c:cat>
          <c:val>
            <c:numRef>
              <c:f>[1]Lähtödata!$C$1:$C$10</c:f>
              <c:numCache>
                <c:formatCode>0.0</c:formatCode>
                <c:ptCount val="10"/>
                <c:pt idx="0">
                  <c:v>2.5</c:v>
                </c:pt>
                <c:pt idx="1">
                  <c:v>2.7</c:v>
                </c:pt>
                <c:pt idx="2">
                  <c:v>2.5</c:v>
                </c:pt>
                <c:pt idx="3">
                  <c:v>2.4</c:v>
                </c:pt>
                <c:pt idx="4">
                  <c:v>2.5</c:v>
                </c:pt>
                <c:pt idx="5">
                  <c:v>2.2999999999999998</c:v>
                </c:pt>
                <c:pt idx="6">
                  <c:v>2.2000000000000002</c:v>
                </c:pt>
                <c:pt idx="7">
                  <c:v>2.1</c:v>
                </c:pt>
                <c:pt idx="8">
                  <c:v>2.1</c:v>
                </c:pt>
                <c:pt idx="9">
                  <c:v>2.2000000000000002</c:v>
                </c:pt>
              </c:numCache>
            </c:numRef>
          </c:val>
          <c:extLst>
            <c:ext xmlns:c16="http://schemas.microsoft.com/office/drawing/2014/chart" uri="{C3380CC4-5D6E-409C-BE32-E72D297353CC}">
              <c16:uniqueId val="{00000002-9A98-47B4-8429-8890B9B4A10C}"/>
            </c:ext>
          </c:extLst>
        </c:ser>
        <c:ser>
          <c:idx val="3"/>
          <c:order val="3"/>
          <c:tx>
            <c:v> Yhteensä</c:v>
          </c:tx>
          <c:spPr>
            <a:noFill/>
            <a:extLst>
              <a:ext uri="{909E8E84-426E-40DD-AFC4-6F175D3DCCD1}">
                <a14:hiddenFill xmlns:a14="http://schemas.microsoft.com/office/drawing/2010/main">
                  <a:solidFill>
                    <a:srgbClr val="F5CD2D"/>
                  </a:solidFill>
                </a14:hiddenFill>
              </a:ext>
            </a:extLst>
          </c:spPr>
          <c:invertIfNegative val="0"/>
          <c:dPt>
            <c:idx val="10"/>
            <c:invertIfNegative val="0"/>
            <c:bubble3D val="0"/>
            <c:spPr>
              <a:solidFill>
                <a:srgbClr val="99FFFF"/>
              </a:solidFill>
            </c:spPr>
            <c:extLst>
              <c:ext xmlns:c16="http://schemas.microsoft.com/office/drawing/2014/chart" uri="{C3380CC4-5D6E-409C-BE32-E72D297353CC}">
                <c16:uniqueId val="{00000004-9A98-47B4-8429-8890B9B4A10C}"/>
              </c:ext>
            </c:extLst>
          </c:dPt>
          <c:cat>
            <c:strLit>
              <c:ptCount val="11"/>
              <c:pt idx="0">
                <c:v>2015</c:v>
              </c:pt>
              <c:pt idx="1">
                <c:v>2016</c:v>
              </c:pt>
              <c:pt idx="2">
                <c:v>2017</c:v>
              </c:pt>
              <c:pt idx="3">
                <c:v>2018</c:v>
              </c:pt>
              <c:pt idx="4">
                <c:v>2019</c:v>
              </c:pt>
              <c:pt idx="5">
                <c:v>2020</c:v>
              </c:pt>
              <c:pt idx="6">
                <c:v>2021</c:v>
              </c:pt>
              <c:pt idx="7">
                <c:v>2022</c:v>
              </c:pt>
              <c:pt idx="8">
                <c:v>2023</c:v>
              </c:pt>
              <c:pt idx="9">
                <c:v>2024</c:v>
              </c:pt>
              <c:pt idx="10">
                <c:v>2025*</c:v>
              </c:pt>
            </c:strLit>
          </c:cat>
          <c:val>
            <c:numRef>
              <c:f>[1]Lähtödata!$D$1:$D$11</c:f>
              <c:numCache>
                <c:formatCode>0.0</c:formatCode>
                <c:ptCount val="11"/>
                <c:pt idx="0">
                  <c:v>7.6</c:v>
                </c:pt>
                <c:pt idx="1">
                  <c:v>8.3000000000000007</c:v>
                </c:pt>
                <c:pt idx="2">
                  <c:v>7.8</c:v>
                </c:pt>
                <c:pt idx="3">
                  <c:v>7.9</c:v>
                </c:pt>
                <c:pt idx="4">
                  <c:v>8.1</c:v>
                </c:pt>
                <c:pt idx="5">
                  <c:v>7.2</c:v>
                </c:pt>
                <c:pt idx="6">
                  <c:v>6.9</c:v>
                </c:pt>
                <c:pt idx="7">
                  <c:v>7</c:v>
                </c:pt>
                <c:pt idx="8">
                  <c:v>6.9</c:v>
                </c:pt>
                <c:pt idx="9">
                  <c:v>7.2</c:v>
                </c:pt>
                <c:pt idx="10">
                  <c:v>6.9</c:v>
                </c:pt>
              </c:numCache>
            </c:numRef>
          </c:val>
          <c:extLst>
            <c:ext xmlns:c16="http://schemas.microsoft.com/office/drawing/2014/chart" uri="{C3380CC4-5D6E-409C-BE32-E72D297353CC}">
              <c16:uniqueId val="{00000003-9A98-47B4-8429-8890B9B4A10C}"/>
            </c:ext>
          </c:extLst>
        </c:ser>
        <c:dLbls>
          <c:showLegendKey val="0"/>
          <c:showVal val="0"/>
          <c:showCatName val="0"/>
          <c:showSerName val="0"/>
          <c:showPercent val="0"/>
          <c:showBubbleSize val="0"/>
        </c:dLbls>
        <c:gapWidth val="30"/>
        <c:overlap val="100"/>
        <c:axId val="233998208"/>
        <c:axId val="233999744"/>
      </c:barChart>
      <c:catAx>
        <c:axId val="233998208"/>
        <c:scaling>
          <c:orientation val="minMax"/>
        </c:scaling>
        <c:delete val="0"/>
        <c:axPos val="b"/>
        <c:numFmt formatCode="General" sourceLinked="1"/>
        <c:majorTickMark val="out"/>
        <c:minorTickMark val="none"/>
        <c:tickLblPos val="nextTo"/>
        <c:crossAx val="233999744"/>
        <c:crosses val="autoZero"/>
        <c:auto val="1"/>
        <c:lblAlgn val="ctr"/>
        <c:lblOffset val="100"/>
        <c:noMultiLvlLbl val="0"/>
      </c:catAx>
      <c:valAx>
        <c:axId val="233999744"/>
        <c:scaling>
          <c:orientation val="minMax"/>
          <c:max val="10"/>
          <c:min val="0"/>
        </c:scaling>
        <c:delete val="0"/>
        <c:axPos val="l"/>
        <c:majorGridlines/>
        <c:numFmt formatCode="0" sourceLinked="0"/>
        <c:majorTickMark val="out"/>
        <c:minorTickMark val="none"/>
        <c:tickLblPos val="nextTo"/>
        <c:crossAx val="233998208"/>
        <c:crosses val="autoZero"/>
        <c:crossBetween val="between"/>
        <c:majorUnit val="2"/>
      </c:valAx>
      <c:dTable>
        <c:showHorzBorder val="1"/>
        <c:showVertBorder val="1"/>
        <c:showOutline val="1"/>
        <c:showKeys val="1"/>
      </c:dTable>
      <c:spPr>
        <a:solidFill>
          <a:schemeClr val="bg1"/>
        </a:solidFill>
      </c:spPr>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3255813953488"/>
          <c:y val="8.0052631578947375E-2"/>
          <c:w val="0.86046511627906974"/>
          <c:h val="0.69473684210526321"/>
        </c:manualLayout>
      </c:layout>
      <c:barChart>
        <c:barDir val="col"/>
        <c:grouping val="stacked"/>
        <c:varyColors val="0"/>
        <c:ser>
          <c:idx val="0"/>
          <c:order val="0"/>
          <c:tx>
            <c:v>Peltoviljely</c:v>
          </c:tx>
          <c:spPr>
            <a:solidFill>
              <a:srgbClr val="CCFF99"/>
            </a:solidFill>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[1]Lähtödata!$G$1:$G$11</c:f>
              <c:numCache>
                <c:formatCode>0.0</c:formatCode>
                <c:ptCount val="11"/>
                <c:pt idx="0">
                  <c:v>7.0946707478048383</c:v>
                </c:pt>
                <c:pt idx="1">
                  <c:v>7.1054144751995789</c:v>
                </c:pt>
                <c:pt idx="2">
                  <c:v>7.2988789046096159</c:v>
                </c:pt>
                <c:pt idx="3">
                  <c:v>7.3102472573320139</c:v>
                </c:pt>
                <c:pt idx="4">
                  <c:v>7.655135484419441</c:v>
                </c:pt>
                <c:pt idx="5">
                  <c:v>8.3795867969861337</c:v>
                </c:pt>
                <c:pt idx="6">
                  <c:v>7.9300017766744144</c:v>
                </c:pt>
                <c:pt idx="7">
                  <c:v>7.8954722776419999</c:v>
                </c:pt>
                <c:pt idx="8">
                  <c:v>8.5655989392936966</c:v>
                </c:pt>
                <c:pt idx="9">
                  <c:v>7.8742388615621213</c:v>
                </c:pt>
                <c:pt idx="10">
                  <c:v>7.7459064021793242</c:v>
                </c:pt>
              </c:numCache>
            </c:numRef>
          </c:val>
          <c:extLst>
            <c:ext xmlns:c16="http://schemas.microsoft.com/office/drawing/2014/chart" uri="{C3380CC4-5D6E-409C-BE32-E72D297353CC}">
              <c16:uniqueId val="{00000000-232D-4689-8D4E-E61C01031D0A}"/>
            </c:ext>
          </c:extLst>
        </c:ser>
        <c:ser>
          <c:idx val="1"/>
          <c:order val="1"/>
          <c:tx>
            <c:v>Lannankäsittely</c:v>
          </c:tx>
          <c:spPr>
            <a:solidFill>
              <a:srgbClr val="66CC00"/>
            </a:solidFill>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[1]Lähtödata!$F$1:$F$11</c:f>
              <c:numCache>
                <c:formatCode>0.0</c:formatCode>
                <c:ptCount val="11"/>
                <c:pt idx="0">
                  <c:v>3.0326288595376898</c:v>
                </c:pt>
                <c:pt idx="1">
                  <c:v>3.086377622161379</c:v>
                </c:pt>
                <c:pt idx="2">
                  <c:v>3.5419672430175417</c:v>
                </c:pt>
                <c:pt idx="3">
                  <c:v>3.3881815366600856</c:v>
                </c:pt>
                <c:pt idx="4">
                  <c:v>3.7721290840079917</c:v>
                </c:pt>
                <c:pt idx="5">
                  <c:v>4.8010633540037739</c:v>
                </c:pt>
                <c:pt idx="6">
                  <c:v>3.9881935144872149</c:v>
                </c:pt>
                <c:pt idx="7">
                  <c:v>3.8143634293857107</c:v>
                </c:pt>
                <c:pt idx="8">
                  <c:v>4.910685121138636</c:v>
                </c:pt>
                <c:pt idx="9">
                  <c:v>4.0502332973182611</c:v>
                </c:pt>
                <c:pt idx="10">
                  <c:v>4.0524800035565534</c:v>
                </c:pt>
              </c:numCache>
            </c:numRef>
          </c:val>
          <c:extLst>
            <c:ext xmlns:c16="http://schemas.microsoft.com/office/drawing/2014/chart" uri="{C3380CC4-5D6E-409C-BE32-E72D297353CC}">
              <c16:uniqueId val="{00000001-232D-4689-8D4E-E61C01031D0A}"/>
            </c:ext>
          </c:extLst>
        </c:ser>
        <c:ser>
          <c:idx val="2"/>
          <c:order val="2"/>
          <c:tx>
            <c:v>Eläinten ruuansulatus</c:v>
          </c:tx>
          <c:spPr>
            <a:solidFill>
              <a:srgbClr val="99CCFF"/>
            </a:solidFill>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[1]Lähtödata!$E$1:$E$11</c:f>
              <c:numCache>
                <c:formatCode>0.0</c:formatCode>
                <c:ptCount val="11"/>
                <c:pt idx="0">
                  <c:v>1.6603230332408638</c:v>
                </c:pt>
                <c:pt idx="1">
                  <c:v>1.6926810495608866</c:v>
                </c:pt>
                <c:pt idx="2">
                  <c:v>1.6776370629221773</c:v>
                </c:pt>
                <c:pt idx="3">
                  <c:v>1.7480937122829685</c:v>
                </c:pt>
                <c:pt idx="4">
                  <c:v>1.8532524550812246</c:v>
                </c:pt>
                <c:pt idx="5">
                  <c:v>2.0180125756238865</c:v>
                </c:pt>
                <c:pt idx="6">
                  <c:v>1.9522342500971661</c:v>
                </c:pt>
                <c:pt idx="7">
                  <c:v>1.8498824543044474</c:v>
                </c:pt>
                <c:pt idx="8">
                  <c:v>1.7230718737962243</c:v>
                </c:pt>
                <c:pt idx="9">
                  <c:v>1.6821302990171809</c:v>
                </c:pt>
                <c:pt idx="10">
                  <c:v>1.685427299017181</c:v>
                </c:pt>
              </c:numCache>
            </c:numRef>
          </c:val>
          <c:extLst>
            <c:ext xmlns:c16="http://schemas.microsoft.com/office/drawing/2014/chart" uri="{C3380CC4-5D6E-409C-BE32-E72D297353CC}">
              <c16:uniqueId val="{00000002-232D-4689-8D4E-E61C01031D0A}"/>
            </c:ext>
          </c:extLst>
        </c:ser>
        <c:ser>
          <c:idx val="3"/>
          <c:order val="3"/>
          <c:tx>
            <c:v>Yhteensä</c:v>
          </c:tx>
          <c:spPr>
            <a:noFill/>
            <a:extLst>
              <a:ext uri="{909E8E84-426E-40DD-AFC4-6F175D3DCCD1}">
                <a14:hiddenFill xmlns:a14="http://schemas.microsoft.com/office/drawing/2010/main">
                  <a:solidFill>
                    <a:srgbClr val="F5CD2D"/>
                  </a:solidFill>
                </a14:hiddenFill>
              </a:ext>
            </a:extLst>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[1]Lähtödata!$H$1:$H$11</c:f>
              <c:numCache>
                <c:formatCode>0.0</c:formatCode>
                <c:ptCount val="11"/>
                <c:pt idx="0">
                  <c:v>11.8</c:v>
                </c:pt>
                <c:pt idx="1">
                  <c:v>11.9</c:v>
                </c:pt>
                <c:pt idx="2">
                  <c:v>12.5</c:v>
                </c:pt>
                <c:pt idx="3">
                  <c:v>12.4</c:v>
                </c:pt>
                <c:pt idx="4">
                  <c:v>13.3</c:v>
                </c:pt>
                <c:pt idx="5">
                  <c:v>15.2</c:v>
                </c:pt>
                <c:pt idx="6">
                  <c:v>13.9</c:v>
                </c:pt>
                <c:pt idx="7">
                  <c:v>13.6</c:v>
                </c:pt>
                <c:pt idx="8">
                  <c:v>15.2</c:v>
                </c:pt>
                <c:pt idx="9">
                  <c:v>13.6</c:v>
                </c:pt>
                <c:pt idx="10">
                  <c:v>13.5</c:v>
                </c:pt>
              </c:numCache>
            </c:numRef>
          </c:val>
          <c:extLst>
            <c:ext xmlns:c16="http://schemas.microsoft.com/office/drawing/2014/chart" uri="{C3380CC4-5D6E-409C-BE32-E72D297353CC}">
              <c16:uniqueId val="{00000003-232D-4689-8D4E-E61C01031D0A}"/>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18"/>
          <c:min val="0"/>
        </c:scaling>
        <c:delete val="0"/>
        <c:axPos val="l"/>
        <c:majorGridlines/>
        <c:numFmt formatCode="0" sourceLinked="0"/>
        <c:majorTickMark val="none"/>
        <c:minorTickMark val="none"/>
        <c:tickLblPos val="nextTo"/>
        <c:crossAx val="232265600"/>
        <c:crosses val="autoZero"/>
        <c:crossBetween val="between"/>
        <c:majorUnit val="3"/>
      </c:val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35286577549901E-2"/>
          <c:y val="8.0052631578947375E-2"/>
          <c:w val="0.90116279069767447"/>
          <c:h val="0.73684210526315785"/>
        </c:manualLayout>
      </c:layout>
      <c:barChart>
        <c:barDir val="col"/>
        <c:grouping val="stacked"/>
        <c:varyColors val="0"/>
        <c:ser>
          <c:idx val="0"/>
          <c:order val="0"/>
          <c:tx>
            <c:v>Jätevesi</c:v>
          </c:tx>
          <c:spPr>
            <a:solidFill>
              <a:srgbClr val="CCFF99"/>
            </a:solidFill>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[1]Lähtödata!$J$1:$J$11</c:f>
              <c:numCache>
                <c:formatCode>0.0</c:formatCode>
                <c:ptCount val="11"/>
                <c:pt idx="0">
                  <c:v>0.24101838539127862</c:v>
                </c:pt>
                <c:pt idx="1">
                  <c:v>0.23845759567703295</c:v>
                </c:pt>
                <c:pt idx="2">
                  <c:v>0.20089541172175829</c:v>
                </c:pt>
                <c:pt idx="3">
                  <c:v>0.19876741773274728</c:v>
                </c:pt>
                <c:pt idx="4">
                  <c:v>0.19724286759970699</c:v>
                </c:pt>
                <c:pt idx="5">
                  <c:v>0.19517852137260075</c:v>
                </c:pt>
                <c:pt idx="6">
                  <c:v>0.19214377904659341</c:v>
                </c:pt>
                <c:pt idx="7">
                  <c:v>0.19005517881771286</c:v>
                </c:pt>
                <c:pt idx="8">
                  <c:v>0.19163871927970696</c:v>
                </c:pt>
                <c:pt idx="9">
                  <c:v>0.192955999279707</c:v>
                </c:pt>
                <c:pt idx="10">
                  <c:v>0.192955999279707</c:v>
                </c:pt>
              </c:numCache>
            </c:numRef>
          </c:val>
          <c:extLst>
            <c:ext xmlns:c16="http://schemas.microsoft.com/office/drawing/2014/chart" uri="{C3380CC4-5D6E-409C-BE32-E72D297353CC}">
              <c16:uniqueId val="{00000000-F88F-4447-AA8A-75AC55634B79}"/>
            </c:ext>
          </c:extLst>
        </c:ser>
        <c:ser>
          <c:idx val="1"/>
          <c:order val="1"/>
          <c:tx>
            <c:v>Kiinteä jäte</c:v>
          </c:tx>
          <c:spPr>
            <a:solidFill>
              <a:srgbClr val="66CC00"/>
            </a:solidFill>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[1]Lähtödata!$I$1:$I$11</c:f>
              <c:numCache>
                <c:formatCode>0.0</c:formatCode>
                <c:ptCount val="11"/>
                <c:pt idx="0">
                  <c:v>0.43937330414424919</c:v>
                </c:pt>
                <c:pt idx="1">
                  <c:v>0.43486941399647422</c:v>
                </c:pt>
                <c:pt idx="2">
                  <c:v>0.47330097290572376</c:v>
                </c:pt>
                <c:pt idx="3">
                  <c:v>0.52981198706587762</c:v>
                </c:pt>
                <c:pt idx="4">
                  <c:v>0.43734520130514148</c:v>
                </c:pt>
                <c:pt idx="5">
                  <c:v>0.42674842843284411</c:v>
                </c:pt>
                <c:pt idx="6">
                  <c:v>0.40395638828820912</c:v>
                </c:pt>
                <c:pt idx="7">
                  <c:v>0.39582258164084205</c:v>
                </c:pt>
                <c:pt idx="8">
                  <c:v>0.34213963602560765</c:v>
                </c:pt>
                <c:pt idx="9">
                  <c:v>1.2203182879733201</c:v>
                </c:pt>
                <c:pt idx="10">
                  <c:v>1.2203182879733201</c:v>
                </c:pt>
              </c:numCache>
            </c:numRef>
          </c:val>
          <c:extLst>
            <c:ext xmlns:c16="http://schemas.microsoft.com/office/drawing/2014/chart" uri="{C3380CC4-5D6E-409C-BE32-E72D297353CC}">
              <c16:uniqueId val="{00000001-F88F-4447-AA8A-75AC55634B79}"/>
            </c:ext>
          </c:extLst>
        </c:ser>
        <c:ser>
          <c:idx val="2"/>
          <c:order val="2"/>
          <c:tx>
            <c:v>Yhteensä</c:v>
          </c:tx>
          <c:spPr>
            <a:noFill/>
            <a:extLst>
              <a:ext uri="{909E8E84-426E-40DD-AFC4-6F175D3DCCD1}">
                <a14:hiddenFill xmlns:a14="http://schemas.microsoft.com/office/drawing/2010/main">
                  <a:solidFill>
                    <a:srgbClr val="B32C16"/>
                  </a:solidFill>
                </a14:hiddenFill>
              </a:ext>
            </a:extLst>
          </c:spPr>
          <c:invertIfNegative val="0"/>
          <c:cat>
            <c:strLit>
              <c:ptCount val="11"/>
              <c:pt idx="0">
                <c:v> 2015</c:v>
              </c:pt>
              <c:pt idx="1">
                <c:v> 2016</c:v>
              </c:pt>
              <c:pt idx="2">
                <c:v> 2017</c:v>
              </c:pt>
              <c:pt idx="3">
                <c:v> 2018</c:v>
              </c:pt>
              <c:pt idx="4">
                <c:v> 2019</c:v>
              </c:pt>
              <c:pt idx="5">
                <c:v> 2020</c:v>
              </c:pt>
              <c:pt idx="6">
                <c:v> 2021</c:v>
              </c:pt>
              <c:pt idx="7">
                <c:v> 2022</c:v>
              </c:pt>
              <c:pt idx="8">
                <c:v> 2023</c:v>
              </c:pt>
              <c:pt idx="9">
                <c:v> 2024</c:v>
              </c:pt>
              <c:pt idx="10">
                <c:v> 2025*</c:v>
              </c:pt>
            </c:strLit>
          </c:cat>
          <c:val>
            <c:numRef>
              <c:f>[1]Lähtödata!$K$1:$K$11</c:f>
              <c:numCache>
                <c:formatCode>0.0</c:formatCode>
                <c:ptCount val="11"/>
                <c:pt idx="0">
                  <c:v>0.7</c:v>
                </c:pt>
                <c:pt idx="1">
                  <c:v>0.7</c:v>
                </c:pt>
                <c:pt idx="2">
                  <c:v>0.7</c:v>
                </c:pt>
                <c:pt idx="3">
                  <c:v>0.7</c:v>
                </c:pt>
                <c:pt idx="4">
                  <c:v>0.6</c:v>
                </c:pt>
                <c:pt idx="5">
                  <c:v>0.6</c:v>
                </c:pt>
                <c:pt idx="6">
                  <c:v>0.6</c:v>
                </c:pt>
                <c:pt idx="7">
                  <c:v>0.6</c:v>
                </c:pt>
                <c:pt idx="8">
                  <c:v>0.5</c:v>
                </c:pt>
                <c:pt idx="9">
                  <c:v>1.4</c:v>
                </c:pt>
                <c:pt idx="10">
                  <c:v>1.4</c:v>
                </c:pt>
              </c:numCache>
            </c:numRef>
          </c:val>
          <c:extLst>
            <c:ext xmlns:c16="http://schemas.microsoft.com/office/drawing/2014/chart" uri="{C3380CC4-5D6E-409C-BE32-E72D297353CC}">
              <c16:uniqueId val="{00000002-F88F-4447-AA8A-75AC55634B79}"/>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2"/>
          <c:min val="0"/>
        </c:scaling>
        <c:delete val="0"/>
        <c:axPos val="l"/>
        <c:majorGridlines/>
        <c:numFmt formatCode="#,##0.0" sourceLinked="0"/>
        <c:majorTickMark val="none"/>
        <c:minorTickMark val="none"/>
        <c:tickLblPos val="nextTo"/>
        <c:crossAx val="232265600"/>
        <c:crosses val="autoZero"/>
        <c:crossBetween val="between"/>
        <c:majorUnit val="0.5"/>
      </c:valAx>
      <c:dTable>
        <c:showHorzBorder val="1"/>
        <c:showVertBorder val="1"/>
        <c:showOutline val="1"/>
        <c:showKeys val="1"/>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a:latin typeface="Abadi ExtraLight" panose="020B0204020104020204" pitchFamily="34" charset="0"/>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23234383837613518"/>
          <c:w val="0.93690709622987378"/>
          <c:h val="0.76765620933305756"/>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C996-45E3-AC90-F4E846A8CCE6}"/>
              </c:ext>
            </c:extLst>
          </c:dPt>
          <c:dPt>
            <c:idx val="1"/>
            <c:invertIfNegative val="0"/>
            <c:bubble3D val="0"/>
            <c:spPr>
              <a:solidFill>
                <a:srgbClr val="CCFF99"/>
              </a:solidFill>
              <a:effectLst/>
            </c:spPr>
            <c:extLst>
              <c:ext xmlns:c16="http://schemas.microsoft.com/office/drawing/2014/chart" uri="{C3380CC4-5D6E-409C-BE32-E72D297353CC}">
                <c16:uniqueId val="{00000003-C996-45E3-AC90-F4E846A8CCE6}"/>
              </c:ext>
            </c:extLst>
          </c:dPt>
          <c:dPt>
            <c:idx val="2"/>
            <c:invertIfNegative val="0"/>
            <c:bubble3D val="0"/>
            <c:spPr>
              <a:solidFill>
                <a:srgbClr val="CCFF99"/>
              </a:solidFill>
              <a:effectLst/>
            </c:spPr>
            <c:extLst>
              <c:ext xmlns:c16="http://schemas.microsoft.com/office/drawing/2014/chart" uri="{C3380CC4-5D6E-409C-BE32-E72D297353CC}">
                <c16:uniqueId val="{00000005-C996-45E3-AC90-F4E846A8CCE6}"/>
              </c:ext>
            </c:extLst>
          </c:dPt>
          <c:dPt>
            <c:idx val="3"/>
            <c:invertIfNegative val="0"/>
            <c:bubble3D val="0"/>
            <c:spPr>
              <a:solidFill>
                <a:srgbClr val="CCFF99"/>
              </a:solidFill>
              <a:effectLst/>
            </c:spPr>
            <c:extLst>
              <c:ext xmlns:c16="http://schemas.microsoft.com/office/drawing/2014/chart" uri="{C3380CC4-5D6E-409C-BE32-E72D297353CC}">
                <c16:uniqueId val="{00000007-C996-45E3-AC90-F4E846A8CCE6}"/>
              </c:ext>
            </c:extLst>
          </c:dPt>
          <c:dPt>
            <c:idx val="4"/>
            <c:invertIfNegative val="0"/>
            <c:bubble3D val="0"/>
            <c:spPr>
              <a:solidFill>
                <a:srgbClr val="CCFF99"/>
              </a:solidFill>
              <a:effectLst/>
            </c:spPr>
            <c:extLst>
              <c:ext xmlns:c16="http://schemas.microsoft.com/office/drawing/2014/chart" uri="{C3380CC4-5D6E-409C-BE32-E72D297353CC}">
                <c16:uniqueId val="{00000009-C996-45E3-AC90-F4E846A8CCE6}"/>
              </c:ext>
            </c:extLst>
          </c:dPt>
          <c:dPt>
            <c:idx val="5"/>
            <c:invertIfNegative val="0"/>
            <c:bubble3D val="0"/>
            <c:spPr>
              <a:solidFill>
                <a:srgbClr val="CCFF99"/>
              </a:solidFill>
              <a:effectLst/>
            </c:spPr>
            <c:extLst>
              <c:ext xmlns:c16="http://schemas.microsoft.com/office/drawing/2014/chart" uri="{C3380CC4-5D6E-409C-BE32-E72D297353CC}">
                <c16:uniqueId val="{0000000B-C996-45E3-AC90-F4E846A8CCE6}"/>
              </c:ext>
            </c:extLst>
          </c:dPt>
          <c:dPt>
            <c:idx val="6"/>
            <c:invertIfNegative val="0"/>
            <c:bubble3D val="0"/>
            <c:spPr>
              <a:solidFill>
                <a:srgbClr val="CCFF99"/>
              </a:solidFill>
              <a:effectLst/>
            </c:spPr>
            <c:extLst>
              <c:ext xmlns:c16="http://schemas.microsoft.com/office/drawing/2014/chart" uri="{C3380CC4-5D6E-409C-BE32-E72D297353CC}">
                <c16:uniqueId val="{0000000D-C996-45E3-AC90-F4E846A8CCE6}"/>
              </c:ext>
            </c:extLst>
          </c:dPt>
          <c:dPt>
            <c:idx val="7"/>
            <c:invertIfNegative val="0"/>
            <c:bubble3D val="0"/>
            <c:spPr>
              <a:solidFill>
                <a:srgbClr val="CCFF99"/>
              </a:solidFill>
              <a:effectLst/>
            </c:spPr>
            <c:extLst>
              <c:ext xmlns:c16="http://schemas.microsoft.com/office/drawing/2014/chart" uri="{C3380CC4-5D6E-409C-BE32-E72D297353CC}">
                <c16:uniqueId val="{0000000F-C996-45E3-AC90-F4E846A8CCE6}"/>
              </c:ext>
            </c:extLst>
          </c:dPt>
          <c:dPt>
            <c:idx val="8"/>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11-C996-45E3-AC90-F4E846A8CCE6}"/>
              </c:ext>
            </c:extLst>
          </c:dPt>
          <c:dPt>
            <c:idx val="9"/>
            <c:invertIfNegative val="0"/>
            <c:bubble3D val="0"/>
            <c:spPr>
              <a:solidFill>
                <a:srgbClr val="CCFF99"/>
              </a:solidFill>
              <a:effectLst/>
            </c:spPr>
            <c:extLst>
              <c:ext xmlns:c16="http://schemas.microsoft.com/office/drawing/2014/chart" uri="{C3380CC4-5D6E-409C-BE32-E72D297353CC}">
                <c16:uniqueId val="{00000013-C996-45E3-AC90-F4E846A8CCE6}"/>
              </c:ext>
            </c:extLst>
          </c:dPt>
          <c:dPt>
            <c:idx val="10"/>
            <c:invertIfNegative val="0"/>
            <c:bubble3D val="0"/>
            <c:spPr>
              <a:solidFill>
                <a:srgbClr val="CCFF99"/>
              </a:solidFill>
              <a:effectLst/>
            </c:spPr>
            <c:extLst>
              <c:ext xmlns:c16="http://schemas.microsoft.com/office/drawing/2014/chart" uri="{C3380CC4-5D6E-409C-BE32-E72D297353CC}">
                <c16:uniqueId val="{00000015-C996-45E3-AC90-F4E846A8CCE6}"/>
              </c:ext>
            </c:extLst>
          </c:dPt>
          <c:dPt>
            <c:idx val="11"/>
            <c:invertIfNegative val="0"/>
            <c:bubble3D val="0"/>
            <c:spPr>
              <a:solidFill>
                <a:srgbClr val="CCFF99"/>
              </a:solidFill>
              <a:effectLst/>
            </c:spPr>
            <c:extLst>
              <c:ext xmlns:c16="http://schemas.microsoft.com/office/drawing/2014/chart" uri="{C3380CC4-5D6E-409C-BE32-E72D297353CC}">
                <c16:uniqueId val="{00000017-C996-45E3-AC90-F4E846A8CCE6}"/>
              </c:ext>
            </c:extLst>
          </c:dPt>
          <c:dPt>
            <c:idx val="12"/>
            <c:invertIfNegative val="0"/>
            <c:bubble3D val="0"/>
            <c:spPr>
              <a:solidFill>
                <a:srgbClr val="CCFF99"/>
              </a:solidFill>
              <a:effectLst/>
            </c:spPr>
            <c:extLst>
              <c:ext xmlns:c16="http://schemas.microsoft.com/office/drawing/2014/chart" uri="{C3380CC4-5D6E-409C-BE32-E72D297353CC}">
                <c16:uniqueId val="{00000019-C996-45E3-AC90-F4E846A8CCE6}"/>
              </c:ext>
            </c:extLst>
          </c:dPt>
          <c:dPt>
            <c:idx val="13"/>
            <c:invertIfNegative val="0"/>
            <c:bubble3D val="0"/>
            <c:spPr>
              <a:solidFill>
                <a:srgbClr val="CCFF99"/>
              </a:solidFill>
              <a:effectLst/>
            </c:spPr>
            <c:extLst>
              <c:ext xmlns:c16="http://schemas.microsoft.com/office/drawing/2014/chart" uri="{C3380CC4-5D6E-409C-BE32-E72D297353CC}">
                <c16:uniqueId val="{0000001B-C996-45E3-AC90-F4E846A8CCE6}"/>
              </c:ext>
            </c:extLst>
          </c:dPt>
          <c:dPt>
            <c:idx val="14"/>
            <c:invertIfNegative val="0"/>
            <c:bubble3D val="0"/>
            <c:spPr>
              <a:solidFill>
                <a:srgbClr val="CCFF99"/>
              </a:solidFill>
              <a:effectLst/>
            </c:spPr>
            <c:extLst>
              <c:ext xmlns:c16="http://schemas.microsoft.com/office/drawing/2014/chart" uri="{C3380CC4-5D6E-409C-BE32-E72D297353CC}">
                <c16:uniqueId val="{0000001D-C996-45E3-AC90-F4E846A8CCE6}"/>
              </c:ext>
            </c:extLst>
          </c:dPt>
          <c:dPt>
            <c:idx val="15"/>
            <c:invertIfNegative val="0"/>
            <c:bubble3D val="0"/>
            <c:spPr>
              <a:solidFill>
                <a:srgbClr val="CCFF99"/>
              </a:solidFill>
              <a:effectLst/>
            </c:spPr>
            <c:extLst>
              <c:ext xmlns:c16="http://schemas.microsoft.com/office/drawing/2014/chart" uri="{C3380CC4-5D6E-409C-BE32-E72D297353CC}">
                <c16:uniqueId val="{0000001F-C996-45E3-AC90-F4E846A8CCE6}"/>
              </c:ext>
            </c:extLst>
          </c:dPt>
          <c:dPt>
            <c:idx val="16"/>
            <c:invertIfNegative val="0"/>
            <c:bubble3D val="0"/>
            <c:spPr>
              <a:solidFill>
                <a:srgbClr val="CCFF99"/>
              </a:solidFill>
              <a:effectLst/>
            </c:spPr>
            <c:extLst>
              <c:ext xmlns:c16="http://schemas.microsoft.com/office/drawing/2014/chart" uri="{C3380CC4-5D6E-409C-BE32-E72D297353CC}">
                <c16:uniqueId val="{00000021-C996-45E3-AC90-F4E846A8CCE6}"/>
              </c:ext>
            </c:extLst>
          </c:dPt>
          <c:dPt>
            <c:idx val="17"/>
            <c:invertIfNegative val="0"/>
            <c:bubble3D val="0"/>
            <c:spPr>
              <a:solidFill>
                <a:srgbClr val="CCFF99"/>
              </a:solidFill>
              <a:effectLst/>
            </c:spPr>
            <c:extLst>
              <c:ext xmlns:c16="http://schemas.microsoft.com/office/drawing/2014/chart" uri="{C3380CC4-5D6E-409C-BE32-E72D297353CC}">
                <c16:uniqueId val="{00000023-C996-45E3-AC90-F4E846A8CCE6}"/>
              </c:ext>
            </c:extLst>
          </c:dPt>
          <c:dPt>
            <c:idx val="18"/>
            <c:invertIfNegative val="0"/>
            <c:bubble3D val="0"/>
            <c:spPr>
              <a:solidFill>
                <a:srgbClr val="CCFF99"/>
              </a:solidFill>
              <a:effectLst/>
            </c:spPr>
            <c:extLst>
              <c:ext xmlns:c16="http://schemas.microsoft.com/office/drawing/2014/chart" uri="{C3380CC4-5D6E-409C-BE32-E72D297353CC}">
                <c16:uniqueId val="{00000025-C996-45E3-AC90-F4E846A8CCE6}"/>
              </c:ext>
            </c:extLst>
          </c:dPt>
          <c:dPt>
            <c:idx val="19"/>
            <c:invertIfNegative val="0"/>
            <c:bubble3D val="0"/>
            <c:spPr>
              <a:solidFill>
                <a:srgbClr val="CCFF99"/>
              </a:solidFill>
              <a:effectLst/>
            </c:spPr>
            <c:extLst>
              <c:ext xmlns:c16="http://schemas.microsoft.com/office/drawing/2014/chart" uri="{C3380CC4-5D6E-409C-BE32-E72D297353CC}">
                <c16:uniqueId val="{00000027-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0.20507390797138214</c:v>
              </c:pt>
              <c:pt idx="1">
                <c:v>0.52505022287368774</c:v>
              </c:pt>
              <c:pt idx="2">
                <c:v>0.16427050530910492</c:v>
              </c:pt>
              <c:pt idx="3">
                <c:v>0.13179180026054382</c:v>
              </c:pt>
              <c:pt idx="4">
                <c:v>0.21146021783351898</c:v>
              </c:pt>
              <c:pt idx="5">
                <c:v>0.1686551421880722</c:v>
              </c:pt>
              <c:pt idx="6">
                <c:v>8.4253259003162384E-2</c:v>
              </c:pt>
              <c:pt idx="7">
                <c:v>0.1228451207280159</c:v>
              </c:pt>
              <c:pt idx="8">
                <c:v>8.3198301494121552E-2</c:v>
              </c:pt>
              <c:pt idx="9">
                <c:v>0.27423030138015747</c:v>
              </c:pt>
              <c:pt idx="10">
                <c:v>0.24570438265800476</c:v>
              </c:pt>
              <c:pt idx="11">
                <c:v>0.11165175586938858</c:v>
              </c:pt>
              <c:pt idx="12">
                <c:v>0.16804562509059906</c:v>
              </c:pt>
              <c:pt idx="13">
                <c:v>0.11585886776447296</c:v>
              </c:pt>
              <c:pt idx="14">
                <c:v>0.16693873703479767</c:v>
              </c:pt>
              <c:pt idx="15">
                <c:v>7.2312526404857635E-2</c:v>
              </c:pt>
              <c:pt idx="16">
                <c:v>0.18704821169376373</c:v>
              </c:pt>
              <c:pt idx="17">
                <c:v>0.12967750430107117</c:v>
              </c:pt>
              <c:pt idx="18">
                <c:v>0.14830309152603149</c:v>
              </c:pt>
              <c:pt idx="19">
                <c:v>0.50375610589981079</c:v>
              </c:pt>
            </c:numLit>
          </c:val>
          <c:extLst>
            <c:ext xmlns:c16="http://schemas.microsoft.com/office/drawing/2014/chart" uri="{C3380CC4-5D6E-409C-BE32-E72D297353CC}">
              <c16:uniqueId val="{00000028-C996-45E3-AC90-F4E846A8CCE6}"/>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2A-C996-45E3-AC90-F4E846A8CCE6}"/>
              </c:ext>
            </c:extLst>
          </c:dPt>
          <c:dPt>
            <c:idx val="1"/>
            <c:invertIfNegative val="0"/>
            <c:bubble3D val="0"/>
            <c:spPr>
              <a:solidFill>
                <a:srgbClr val="66CC00"/>
              </a:solidFill>
              <a:effectLst/>
            </c:spPr>
            <c:extLst>
              <c:ext xmlns:c16="http://schemas.microsoft.com/office/drawing/2014/chart" uri="{C3380CC4-5D6E-409C-BE32-E72D297353CC}">
                <c16:uniqueId val="{0000002C-C996-45E3-AC90-F4E846A8CCE6}"/>
              </c:ext>
            </c:extLst>
          </c:dPt>
          <c:dPt>
            <c:idx val="2"/>
            <c:invertIfNegative val="0"/>
            <c:bubble3D val="0"/>
            <c:spPr>
              <a:solidFill>
                <a:srgbClr val="66CC00"/>
              </a:solidFill>
              <a:effectLst/>
            </c:spPr>
            <c:extLst>
              <c:ext xmlns:c16="http://schemas.microsoft.com/office/drawing/2014/chart" uri="{C3380CC4-5D6E-409C-BE32-E72D297353CC}">
                <c16:uniqueId val="{0000002E-C996-45E3-AC90-F4E846A8CCE6}"/>
              </c:ext>
            </c:extLst>
          </c:dPt>
          <c:dPt>
            <c:idx val="3"/>
            <c:invertIfNegative val="0"/>
            <c:bubble3D val="0"/>
            <c:spPr>
              <a:solidFill>
                <a:srgbClr val="66CC00"/>
              </a:solidFill>
              <a:effectLst/>
            </c:spPr>
            <c:extLst>
              <c:ext xmlns:c16="http://schemas.microsoft.com/office/drawing/2014/chart" uri="{C3380CC4-5D6E-409C-BE32-E72D297353CC}">
                <c16:uniqueId val="{00000030-C996-45E3-AC90-F4E846A8CCE6}"/>
              </c:ext>
            </c:extLst>
          </c:dPt>
          <c:dPt>
            <c:idx val="4"/>
            <c:invertIfNegative val="0"/>
            <c:bubble3D val="0"/>
            <c:spPr>
              <a:solidFill>
                <a:srgbClr val="66CC00"/>
              </a:solidFill>
              <a:effectLst/>
            </c:spPr>
            <c:extLst>
              <c:ext xmlns:c16="http://schemas.microsoft.com/office/drawing/2014/chart" uri="{C3380CC4-5D6E-409C-BE32-E72D297353CC}">
                <c16:uniqueId val="{00000032-C996-45E3-AC90-F4E846A8CCE6}"/>
              </c:ext>
            </c:extLst>
          </c:dPt>
          <c:dPt>
            <c:idx val="5"/>
            <c:invertIfNegative val="0"/>
            <c:bubble3D val="0"/>
            <c:spPr>
              <a:solidFill>
                <a:srgbClr val="66CC00"/>
              </a:solidFill>
              <a:effectLst/>
            </c:spPr>
            <c:extLst>
              <c:ext xmlns:c16="http://schemas.microsoft.com/office/drawing/2014/chart" uri="{C3380CC4-5D6E-409C-BE32-E72D297353CC}">
                <c16:uniqueId val="{00000034-C996-45E3-AC90-F4E846A8CCE6}"/>
              </c:ext>
            </c:extLst>
          </c:dPt>
          <c:dPt>
            <c:idx val="6"/>
            <c:invertIfNegative val="0"/>
            <c:bubble3D val="0"/>
            <c:spPr>
              <a:solidFill>
                <a:srgbClr val="66CC00"/>
              </a:solidFill>
              <a:effectLst/>
            </c:spPr>
            <c:extLst>
              <c:ext xmlns:c16="http://schemas.microsoft.com/office/drawing/2014/chart" uri="{C3380CC4-5D6E-409C-BE32-E72D297353CC}">
                <c16:uniqueId val="{00000036-C996-45E3-AC90-F4E846A8CCE6}"/>
              </c:ext>
            </c:extLst>
          </c:dPt>
          <c:dPt>
            <c:idx val="7"/>
            <c:invertIfNegative val="0"/>
            <c:bubble3D val="0"/>
            <c:spPr>
              <a:solidFill>
                <a:srgbClr val="66CC00"/>
              </a:solidFill>
              <a:effectLst/>
            </c:spPr>
            <c:extLst>
              <c:ext xmlns:c16="http://schemas.microsoft.com/office/drawing/2014/chart" uri="{C3380CC4-5D6E-409C-BE32-E72D297353CC}">
                <c16:uniqueId val="{00000038-C996-45E3-AC90-F4E846A8CCE6}"/>
              </c:ext>
            </c:extLst>
          </c:dPt>
          <c:dPt>
            <c:idx val="8"/>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3A-C996-45E3-AC90-F4E846A8CCE6}"/>
              </c:ext>
            </c:extLst>
          </c:dPt>
          <c:dPt>
            <c:idx val="9"/>
            <c:invertIfNegative val="0"/>
            <c:bubble3D val="0"/>
            <c:spPr>
              <a:solidFill>
                <a:srgbClr val="66CC00"/>
              </a:solidFill>
              <a:effectLst/>
            </c:spPr>
            <c:extLst>
              <c:ext xmlns:c16="http://schemas.microsoft.com/office/drawing/2014/chart" uri="{C3380CC4-5D6E-409C-BE32-E72D297353CC}">
                <c16:uniqueId val="{0000003C-C996-45E3-AC90-F4E846A8CCE6}"/>
              </c:ext>
            </c:extLst>
          </c:dPt>
          <c:dPt>
            <c:idx val="10"/>
            <c:invertIfNegative val="0"/>
            <c:bubble3D val="0"/>
            <c:spPr>
              <a:solidFill>
                <a:srgbClr val="66CC00"/>
              </a:solidFill>
              <a:effectLst/>
            </c:spPr>
            <c:extLst>
              <c:ext xmlns:c16="http://schemas.microsoft.com/office/drawing/2014/chart" uri="{C3380CC4-5D6E-409C-BE32-E72D297353CC}">
                <c16:uniqueId val="{0000003E-C996-45E3-AC90-F4E846A8CCE6}"/>
              </c:ext>
            </c:extLst>
          </c:dPt>
          <c:dPt>
            <c:idx val="11"/>
            <c:invertIfNegative val="0"/>
            <c:bubble3D val="0"/>
            <c:spPr>
              <a:solidFill>
                <a:srgbClr val="66CC00"/>
              </a:solidFill>
              <a:effectLst/>
            </c:spPr>
            <c:extLst>
              <c:ext xmlns:c16="http://schemas.microsoft.com/office/drawing/2014/chart" uri="{C3380CC4-5D6E-409C-BE32-E72D297353CC}">
                <c16:uniqueId val="{00000040-C996-45E3-AC90-F4E846A8CCE6}"/>
              </c:ext>
            </c:extLst>
          </c:dPt>
          <c:dPt>
            <c:idx val="12"/>
            <c:invertIfNegative val="0"/>
            <c:bubble3D val="0"/>
            <c:spPr>
              <a:solidFill>
                <a:srgbClr val="66CC00"/>
              </a:solidFill>
              <a:effectLst/>
            </c:spPr>
            <c:extLst>
              <c:ext xmlns:c16="http://schemas.microsoft.com/office/drawing/2014/chart" uri="{C3380CC4-5D6E-409C-BE32-E72D297353CC}">
                <c16:uniqueId val="{00000042-C996-45E3-AC90-F4E846A8CCE6}"/>
              </c:ext>
            </c:extLst>
          </c:dPt>
          <c:dPt>
            <c:idx val="13"/>
            <c:invertIfNegative val="0"/>
            <c:bubble3D val="0"/>
            <c:spPr>
              <a:solidFill>
                <a:srgbClr val="66CC00"/>
              </a:solidFill>
              <a:effectLst/>
            </c:spPr>
            <c:extLst>
              <c:ext xmlns:c16="http://schemas.microsoft.com/office/drawing/2014/chart" uri="{C3380CC4-5D6E-409C-BE32-E72D297353CC}">
                <c16:uniqueId val="{00000044-C996-45E3-AC90-F4E846A8CCE6}"/>
              </c:ext>
            </c:extLst>
          </c:dPt>
          <c:dPt>
            <c:idx val="14"/>
            <c:invertIfNegative val="0"/>
            <c:bubble3D val="0"/>
            <c:spPr>
              <a:solidFill>
                <a:srgbClr val="66CC00"/>
              </a:solidFill>
              <a:effectLst/>
            </c:spPr>
            <c:extLst>
              <c:ext xmlns:c16="http://schemas.microsoft.com/office/drawing/2014/chart" uri="{C3380CC4-5D6E-409C-BE32-E72D297353CC}">
                <c16:uniqueId val="{00000046-C996-45E3-AC90-F4E846A8CCE6}"/>
              </c:ext>
            </c:extLst>
          </c:dPt>
          <c:dPt>
            <c:idx val="15"/>
            <c:invertIfNegative val="0"/>
            <c:bubble3D val="0"/>
            <c:spPr>
              <a:solidFill>
                <a:srgbClr val="66CC00"/>
              </a:solidFill>
              <a:effectLst/>
            </c:spPr>
            <c:extLst>
              <c:ext xmlns:c16="http://schemas.microsoft.com/office/drawing/2014/chart" uri="{C3380CC4-5D6E-409C-BE32-E72D297353CC}">
                <c16:uniqueId val="{00000048-C996-45E3-AC90-F4E846A8CCE6}"/>
              </c:ext>
            </c:extLst>
          </c:dPt>
          <c:dPt>
            <c:idx val="16"/>
            <c:invertIfNegative val="0"/>
            <c:bubble3D val="0"/>
            <c:spPr>
              <a:solidFill>
                <a:srgbClr val="66CC00"/>
              </a:solidFill>
              <a:effectLst/>
            </c:spPr>
            <c:extLst>
              <c:ext xmlns:c16="http://schemas.microsoft.com/office/drawing/2014/chart" uri="{C3380CC4-5D6E-409C-BE32-E72D297353CC}">
                <c16:uniqueId val="{0000004A-C996-45E3-AC90-F4E846A8CCE6}"/>
              </c:ext>
            </c:extLst>
          </c:dPt>
          <c:dPt>
            <c:idx val="17"/>
            <c:invertIfNegative val="0"/>
            <c:bubble3D val="0"/>
            <c:spPr>
              <a:solidFill>
                <a:srgbClr val="66CC00"/>
              </a:solidFill>
              <a:effectLst/>
            </c:spPr>
            <c:extLst>
              <c:ext xmlns:c16="http://schemas.microsoft.com/office/drawing/2014/chart" uri="{C3380CC4-5D6E-409C-BE32-E72D297353CC}">
                <c16:uniqueId val="{0000004C-C996-45E3-AC90-F4E846A8CCE6}"/>
              </c:ext>
            </c:extLst>
          </c:dPt>
          <c:dPt>
            <c:idx val="18"/>
            <c:invertIfNegative val="0"/>
            <c:bubble3D val="0"/>
            <c:spPr>
              <a:solidFill>
                <a:srgbClr val="66CC00"/>
              </a:solidFill>
              <a:effectLst/>
            </c:spPr>
            <c:extLst>
              <c:ext xmlns:c16="http://schemas.microsoft.com/office/drawing/2014/chart" uri="{C3380CC4-5D6E-409C-BE32-E72D297353CC}">
                <c16:uniqueId val="{0000004E-C996-45E3-AC90-F4E846A8CCE6}"/>
              </c:ext>
            </c:extLst>
          </c:dPt>
          <c:dPt>
            <c:idx val="19"/>
            <c:invertIfNegative val="0"/>
            <c:bubble3D val="0"/>
            <c:spPr>
              <a:solidFill>
                <a:srgbClr val="66CC00"/>
              </a:solidFill>
              <a:effectLst/>
            </c:spPr>
            <c:extLst>
              <c:ext xmlns:c16="http://schemas.microsoft.com/office/drawing/2014/chart" uri="{C3380CC4-5D6E-409C-BE32-E72D297353CC}">
                <c16:uniqueId val="{00000050-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3.9415024220943451E-2</c:v>
              </c:pt>
              <c:pt idx="1">
                <c:v>0.11363841593265533</c:v>
              </c:pt>
              <c:pt idx="2">
                <c:v>9.305795282125473E-2</c:v>
              </c:pt>
              <c:pt idx="3">
                <c:v>0.11548909544944763</c:v>
              </c:pt>
              <c:pt idx="4">
                <c:v>0.14984481036663055</c:v>
              </c:pt>
              <c:pt idx="5">
                <c:v>0.12467028200626373</c:v>
              </c:pt>
              <c:pt idx="6">
                <c:v>0.17887480556964874</c:v>
              </c:pt>
              <c:pt idx="7">
                <c:v>0.14631830155849457</c:v>
              </c:pt>
              <c:pt idx="8">
                <c:v>0.16049352288246155</c:v>
              </c:pt>
              <c:pt idx="9">
                <c:v>0.14684115350246429</c:v>
              </c:pt>
              <c:pt idx="10">
                <c:v>0.10878356546163559</c:v>
              </c:pt>
              <c:pt idx="11">
                <c:v>0.12340922653675079</c:v>
              </c:pt>
              <c:pt idx="12">
                <c:v>0.1376161128282547</c:v>
              </c:pt>
              <c:pt idx="13">
                <c:v>0.18908700346946716</c:v>
              </c:pt>
              <c:pt idx="14">
                <c:v>0.17008969187736511</c:v>
              </c:pt>
              <c:pt idx="15">
                <c:v>0.23301750421524048</c:v>
              </c:pt>
              <c:pt idx="16">
                <c:v>0.13114365935325623</c:v>
              </c:pt>
              <c:pt idx="17">
                <c:v>0.18611307442188263</c:v>
              </c:pt>
              <c:pt idx="18">
                <c:v>0.19168518483638763</c:v>
              </c:pt>
              <c:pt idx="19">
                <c:v>0.19526092708110809</c:v>
              </c:pt>
            </c:numLit>
          </c:val>
          <c:extLst>
            <c:ext xmlns:c16="http://schemas.microsoft.com/office/drawing/2014/chart" uri="{C3380CC4-5D6E-409C-BE32-E72D297353CC}">
              <c16:uniqueId val="{00000051-C996-45E3-AC90-F4E846A8CCE6}"/>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53-C996-45E3-AC90-F4E846A8CCE6}"/>
              </c:ext>
            </c:extLst>
          </c:dPt>
          <c:dPt>
            <c:idx val="1"/>
            <c:invertIfNegative val="0"/>
            <c:bubble3D val="0"/>
            <c:spPr>
              <a:solidFill>
                <a:srgbClr val="99CCFF"/>
              </a:solidFill>
              <a:effectLst/>
            </c:spPr>
            <c:extLst>
              <c:ext xmlns:c16="http://schemas.microsoft.com/office/drawing/2014/chart" uri="{C3380CC4-5D6E-409C-BE32-E72D297353CC}">
                <c16:uniqueId val="{00000055-C996-45E3-AC90-F4E846A8CCE6}"/>
              </c:ext>
            </c:extLst>
          </c:dPt>
          <c:dPt>
            <c:idx val="2"/>
            <c:invertIfNegative val="0"/>
            <c:bubble3D val="0"/>
            <c:spPr>
              <a:solidFill>
                <a:srgbClr val="99CCFF"/>
              </a:solidFill>
              <a:effectLst/>
            </c:spPr>
            <c:extLst>
              <c:ext xmlns:c16="http://schemas.microsoft.com/office/drawing/2014/chart" uri="{C3380CC4-5D6E-409C-BE32-E72D297353CC}">
                <c16:uniqueId val="{00000057-C996-45E3-AC90-F4E846A8CCE6}"/>
              </c:ext>
            </c:extLst>
          </c:dPt>
          <c:dPt>
            <c:idx val="3"/>
            <c:invertIfNegative val="0"/>
            <c:bubble3D val="0"/>
            <c:spPr>
              <a:solidFill>
                <a:srgbClr val="99CCFF"/>
              </a:solidFill>
              <a:effectLst/>
            </c:spPr>
            <c:extLst>
              <c:ext xmlns:c16="http://schemas.microsoft.com/office/drawing/2014/chart" uri="{C3380CC4-5D6E-409C-BE32-E72D297353CC}">
                <c16:uniqueId val="{00000059-C996-45E3-AC90-F4E846A8CCE6}"/>
              </c:ext>
            </c:extLst>
          </c:dPt>
          <c:dPt>
            <c:idx val="4"/>
            <c:invertIfNegative val="0"/>
            <c:bubble3D val="0"/>
            <c:spPr>
              <a:solidFill>
                <a:srgbClr val="99CCFF"/>
              </a:solidFill>
              <a:effectLst/>
            </c:spPr>
            <c:extLst>
              <c:ext xmlns:c16="http://schemas.microsoft.com/office/drawing/2014/chart" uri="{C3380CC4-5D6E-409C-BE32-E72D297353CC}">
                <c16:uniqueId val="{0000005B-C996-45E3-AC90-F4E846A8CCE6}"/>
              </c:ext>
            </c:extLst>
          </c:dPt>
          <c:dPt>
            <c:idx val="5"/>
            <c:invertIfNegative val="0"/>
            <c:bubble3D val="0"/>
            <c:spPr>
              <a:solidFill>
                <a:srgbClr val="99CCFF"/>
              </a:solidFill>
              <a:effectLst/>
            </c:spPr>
            <c:extLst>
              <c:ext xmlns:c16="http://schemas.microsoft.com/office/drawing/2014/chart" uri="{C3380CC4-5D6E-409C-BE32-E72D297353CC}">
                <c16:uniqueId val="{0000005D-C996-45E3-AC90-F4E846A8CCE6}"/>
              </c:ext>
            </c:extLst>
          </c:dPt>
          <c:dPt>
            <c:idx val="6"/>
            <c:invertIfNegative val="0"/>
            <c:bubble3D val="0"/>
            <c:spPr>
              <a:solidFill>
                <a:srgbClr val="99CCFF"/>
              </a:solidFill>
              <a:effectLst/>
            </c:spPr>
            <c:extLst>
              <c:ext xmlns:c16="http://schemas.microsoft.com/office/drawing/2014/chart" uri="{C3380CC4-5D6E-409C-BE32-E72D297353CC}">
                <c16:uniqueId val="{0000005F-C996-45E3-AC90-F4E846A8CCE6}"/>
              </c:ext>
            </c:extLst>
          </c:dPt>
          <c:dPt>
            <c:idx val="7"/>
            <c:invertIfNegative val="0"/>
            <c:bubble3D val="0"/>
            <c:spPr>
              <a:solidFill>
                <a:srgbClr val="99CCFF"/>
              </a:solidFill>
              <a:effectLst/>
            </c:spPr>
            <c:extLst>
              <c:ext xmlns:c16="http://schemas.microsoft.com/office/drawing/2014/chart" uri="{C3380CC4-5D6E-409C-BE32-E72D297353CC}">
                <c16:uniqueId val="{00000061-C996-45E3-AC90-F4E846A8CCE6}"/>
              </c:ext>
            </c:extLst>
          </c:dPt>
          <c:dPt>
            <c:idx val="8"/>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63-C996-45E3-AC90-F4E846A8CCE6}"/>
              </c:ext>
            </c:extLst>
          </c:dPt>
          <c:dPt>
            <c:idx val="9"/>
            <c:invertIfNegative val="0"/>
            <c:bubble3D val="0"/>
            <c:spPr>
              <a:solidFill>
                <a:srgbClr val="99CCFF"/>
              </a:solidFill>
              <a:effectLst/>
            </c:spPr>
            <c:extLst>
              <c:ext xmlns:c16="http://schemas.microsoft.com/office/drawing/2014/chart" uri="{C3380CC4-5D6E-409C-BE32-E72D297353CC}">
                <c16:uniqueId val="{00000065-C996-45E3-AC90-F4E846A8CCE6}"/>
              </c:ext>
            </c:extLst>
          </c:dPt>
          <c:dPt>
            <c:idx val="10"/>
            <c:invertIfNegative val="0"/>
            <c:bubble3D val="0"/>
            <c:spPr>
              <a:solidFill>
                <a:srgbClr val="99CCFF"/>
              </a:solidFill>
              <a:effectLst/>
            </c:spPr>
            <c:extLst>
              <c:ext xmlns:c16="http://schemas.microsoft.com/office/drawing/2014/chart" uri="{C3380CC4-5D6E-409C-BE32-E72D297353CC}">
                <c16:uniqueId val="{00000067-C996-45E3-AC90-F4E846A8CCE6}"/>
              </c:ext>
            </c:extLst>
          </c:dPt>
          <c:dPt>
            <c:idx val="11"/>
            <c:invertIfNegative val="0"/>
            <c:bubble3D val="0"/>
            <c:spPr>
              <a:solidFill>
                <a:srgbClr val="99CCFF"/>
              </a:solidFill>
              <a:effectLst/>
            </c:spPr>
            <c:extLst>
              <c:ext xmlns:c16="http://schemas.microsoft.com/office/drawing/2014/chart" uri="{C3380CC4-5D6E-409C-BE32-E72D297353CC}">
                <c16:uniqueId val="{00000069-C996-45E3-AC90-F4E846A8CCE6}"/>
              </c:ext>
            </c:extLst>
          </c:dPt>
          <c:dPt>
            <c:idx val="12"/>
            <c:invertIfNegative val="0"/>
            <c:bubble3D val="0"/>
            <c:spPr>
              <a:solidFill>
                <a:srgbClr val="99CCFF"/>
              </a:solidFill>
              <a:effectLst/>
            </c:spPr>
            <c:extLst>
              <c:ext xmlns:c16="http://schemas.microsoft.com/office/drawing/2014/chart" uri="{C3380CC4-5D6E-409C-BE32-E72D297353CC}">
                <c16:uniqueId val="{0000006B-C996-45E3-AC90-F4E846A8CCE6}"/>
              </c:ext>
            </c:extLst>
          </c:dPt>
          <c:dPt>
            <c:idx val="13"/>
            <c:invertIfNegative val="0"/>
            <c:bubble3D val="0"/>
            <c:spPr>
              <a:solidFill>
                <a:srgbClr val="99CCFF"/>
              </a:solidFill>
              <a:effectLst/>
            </c:spPr>
            <c:extLst>
              <c:ext xmlns:c16="http://schemas.microsoft.com/office/drawing/2014/chart" uri="{C3380CC4-5D6E-409C-BE32-E72D297353CC}">
                <c16:uniqueId val="{0000006D-C996-45E3-AC90-F4E846A8CCE6}"/>
              </c:ext>
            </c:extLst>
          </c:dPt>
          <c:dPt>
            <c:idx val="14"/>
            <c:invertIfNegative val="0"/>
            <c:bubble3D val="0"/>
            <c:spPr>
              <a:solidFill>
                <a:srgbClr val="99CCFF"/>
              </a:solidFill>
              <a:effectLst/>
            </c:spPr>
            <c:extLst>
              <c:ext xmlns:c16="http://schemas.microsoft.com/office/drawing/2014/chart" uri="{C3380CC4-5D6E-409C-BE32-E72D297353CC}">
                <c16:uniqueId val="{0000006F-C996-45E3-AC90-F4E846A8CCE6}"/>
              </c:ext>
            </c:extLst>
          </c:dPt>
          <c:dPt>
            <c:idx val="15"/>
            <c:invertIfNegative val="0"/>
            <c:bubble3D val="0"/>
            <c:spPr>
              <a:solidFill>
                <a:srgbClr val="99CCFF"/>
              </a:solidFill>
              <a:effectLst/>
            </c:spPr>
            <c:extLst>
              <c:ext xmlns:c16="http://schemas.microsoft.com/office/drawing/2014/chart" uri="{C3380CC4-5D6E-409C-BE32-E72D297353CC}">
                <c16:uniqueId val="{00000071-C996-45E3-AC90-F4E846A8CCE6}"/>
              </c:ext>
            </c:extLst>
          </c:dPt>
          <c:dPt>
            <c:idx val="16"/>
            <c:invertIfNegative val="0"/>
            <c:bubble3D val="0"/>
            <c:spPr>
              <a:solidFill>
                <a:srgbClr val="99CCFF"/>
              </a:solidFill>
              <a:effectLst/>
            </c:spPr>
            <c:extLst>
              <c:ext xmlns:c16="http://schemas.microsoft.com/office/drawing/2014/chart" uri="{C3380CC4-5D6E-409C-BE32-E72D297353CC}">
                <c16:uniqueId val="{00000073-C996-45E3-AC90-F4E846A8CCE6}"/>
              </c:ext>
            </c:extLst>
          </c:dPt>
          <c:dPt>
            <c:idx val="17"/>
            <c:invertIfNegative val="0"/>
            <c:bubble3D val="0"/>
            <c:spPr>
              <a:solidFill>
                <a:srgbClr val="99CCFF"/>
              </a:solidFill>
              <a:effectLst/>
            </c:spPr>
            <c:extLst>
              <c:ext xmlns:c16="http://schemas.microsoft.com/office/drawing/2014/chart" uri="{C3380CC4-5D6E-409C-BE32-E72D297353CC}">
                <c16:uniqueId val="{00000075-C996-45E3-AC90-F4E846A8CCE6}"/>
              </c:ext>
            </c:extLst>
          </c:dPt>
          <c:dPt>
            <c:idx val="18"/>
            <c:invertIfNegative val="0"/>
            <c:bubble3D val="0"/>
            <c:spPr>
              <a:solidFill>
                <a:srgbClr val="99CCFF"/>
              </a:solidFill>
              <a:effectLst/>
            </c:spPr>
            <c:extLst>
              <c:ext xmlns:c16="http://schemas.microsoft.com/office/drawing/2014/chart" uri="{C3380CC4-5D6E-409C-BE32-E72D297353CC}">
                <c16:uniqueId val="{00000077-C996-45E3-AC90-F4E846A8CCE6}"/>
              </c:ext>
            </c:extLst>
          </c:dPt>
          <c:dPt>
            <c:idx val="19"/>
            <c:invertIfNegative val="0"/>
            <c:bubble3D val="0"/>
            <c:spPr>
              <a:solidFill>
                <a:srgbClr val="99CCFF"/>
              </a:solidFill>
              <a:effectLst/>
            </c:spPr>
            <c:extLst>
              <c:ext xmlns:c16="http://schemas.microsoft.com/office/drawing/2014/chart" uri="{C3380CC4-5D6E-409C-BE32-E72D297353CC}">
                <c16:uniqueId val="{00000079-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8.5251936689019203E-3</c:v>
              </c:pt>
              <c:pt idx="1">
                <c:v>1.4258134178817272E-2</c:v>
              </c:pt>
              <c:pt idx="2">
                <c:v>1.0296505875885487E-2</c:v>
              </c:pt>
              <c:pt idx="3">
                <c:v>1.6429491341114044E-2</c:v>
              </c:pt>
              <c:pt idx="4">
                <c:v>1.4842416159808636E-2</c:v>
              </c:pt>
              <c:pt idx="5">
                <c:v>6.2776217237114906E-3</c:v>
              </c:pt>
              <c:pt idx="6">
                <c:v>2.189958468079567E-2</c:v>
              </c:pt>
              <c:pt idx="7">
                <c:v>2.5319552049040794E-2</c:v>
              </c:pt>
              <c:pt idx="8">
                <c:v>2.1455401554703712E-2</c:v>
              </c:pt>
              <c:pt idx="9">
                <c:v>1.1549342423677444E-2</c:v>
              </c:pt>
              <c:pt idx="10">
                <c:v>5.497458390891552E-3</c:v>
              </c:pt>
              <c:pt idx="11">
                <c:v>1.0920976288616657E-2</c:v>
              </c:pt>
              <c:pt idx="12">
                <c:v>1.1524735949933529E-2</c:v>
              </c:pt>
              <c:pt idx="13">
                <c:v>9.7070913761854172E-3</c:v>
              </c:pt>
              <c:pt idx="14">
                <c:v>8.1999590620398521E-3</c:v>
              </c:pt>
              <c:pt idx="15">
                <c:v>4.406447522342205E-3</c:v>
              </c:pt>
              <c:pt idx="16">
                <c:v>5.6930878199636936E-3</c:v>
              </c:pt>
              <c:pt idx="17">
                <c:v>3.4553301520645618E-3</c:v>
              </c:pt>
              <c:pt idx="18">
                <c:v>6.7677004262804985E-3</c:v>
              </c:pt>
              <c:pt idx="19">
                <c:v>6.5875588916242123E-3</c:v>
              </c:pt>
            </c:numLit>
          </c:val>
          <c:extLst>
            <c:ext xmlns:c16="http://schemas.microsoft.com/office/drawing/2014/chart" uri="{C3380CC4-5D6E-409C-BE32-E72D297353CC}">
              <c16:uniqueId val="{0000007A-C996-45E3-AC90-F4E846A8CCE6}"/>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7C-C996-45E3-AC90-F4E846A8CCE6}"/>
              </c:ext>
            </c:extLst>
          </c:dPt>
          <c:dPt>
            <c:idx val="1"/>
            <c:invertIfNegative val="0"/>
            <c:bubble3D val="0"/>
            <c:spPr>
              <a:solidFill>
                <a:srgbClr val="99FFFF"/>
              </a:solidFill>
              <a:effectLst/>
            </c:spPr>
            <c:extLst>
              <c:ext xmlns:c16="http://schemas.microsoft.com/office/drawing/2014/chart" uri="{C3380CC4-5D6E-409C-BE32-E72D297353CC}">
                <c16:uniqueId val="{0000007E-C996-45E3-AC90-F4E846A8CCE6}"/>
              </c:ext>
            </c:extLst>
          </c:dPt>
          <c:dPt>
            <c:idx val="2"/>
            <c:invertIfNegative val="0"/>
            <c:bubble3D val="0"/>
            <c:spPr>
              <a:solidFill>
                <a:srgbClr val="99FFFF"/>
              </a:solidFill>
              <a:effectLst/>
            </c:spPr>
            <c:extLst>
              <c:ext xmlns:c16="http://schemas.microsoft.com/office/drawing/2014/chart" uri="{C3380CC4-5D6E-409C-BE32-E72D297353CC}">
                <c16:uniqueId val="{00000080-C996-45E3-AC90-F4E846A8CCE6}"/>
              </c:ext>
            </c:extLst>
          </c:dPt>
          <c:dPt>
            <c:idx val="3"/>
            <c:invertIfNegative val="0"/>
            <c:bubble3D val="0"/>
            <c:spPr>
              <a:solidFill>
                <a:srgbClr val="99FFFF"/>
              </a:solidFill>
              <a:effectLst/>
            </c:spPr>
            <c:extLst>
              <c:ext xmlns:c16="http://schemas.microsoft.com/office/drawing/2014/chart" uri="{C3380CC4-5D6E-409C-BE32-E72D297353CC}">
                <c16:uniqueId val="{00000082-C996-45E3-AC90-F4E846A8CCE6}"/>
              </c:ext>
            </c:extLst>
          </c:dPt>
          <c:dPt>
            <c:idx val="4"/>
            <c:invertIfNegative val="0"/>
            <c:bubble3D val="0"/>
            <c:spPr>
              <a:solidFill>
                <a:srgbClr val="99FFFF"/>
              </a:solidFill>
              <a:effectLst/>
            </c:spPr>
            <c:extLst>
              <c:ext xmlns:c16="http://schemas.microsoft.com/office/drawing/2014/chart" uri="{C3380CC4-5D6E-409C-BE32-E72D297353CC}">
                <c16:uniqueId val="{00000084-C996-45E3-AC90-F4E846A8CCE6}"/>
              </c:ext>
            </c:extLst>
          </c:dPt>
          <c:dPt>
            <c:idx val="5"/>
            <c:invertIfNegative val="0"/>
            <c:bubble3D val="0"/>
            <c:spPr>
              <a:solidFill>
                <a:srgbClr val="99FFFF"/>
              </a:solidFill>
              <a:effectLst/>
            </c:spPr>
            <c:extLst>
              <c:ext xmlns:c16="http://schemas.microsoft.com/office/drawing/2014/chart" uri="{C3380CC4-5D6E-409C-BE32-E72D297353CC}">
                <c16:uniqueId val="{00000086-C996-45E3-AC90-F4E846A8CCE6}"/>
              </c:ext>
            </c:extLst>
          </c:dPt>
          <c:dPt>
            <c:idx val="6"/>
            <c:invertIfNegative val="0"/>
            <c:bubble3D val="0"/>
            <c:spPr>
              <a:solidFill>
                <a:srgbClr val="99FFFF"/>
              </a:solidFill>
              <a:effectLst/>
            </c:spPr>
            <c:extLst>
              <c:ext xmlns:c16="http://schemas.microsoft.com/office/drawing/2014/chart" uri="{C3380CC4-5D6E-409C-BE32-E72D297353CC}">
                <c16:uniqueId val="{00000088-C996-45E3-AC90-F4E846A8CCE6}"/>
              </c:ext>
            </c:extLst>
          </c:dPt>
          <c:dPt>
            <c:idx val="7"/>
            <c:invertIfNegative val="0"/>
            <c:bubble3D val="0"/>
            <c:spPr>
              <a:solidFill>
                <a:srgbClr val="99FFFF"/>
              </a:solidFill>
              <a:effectLst/>
            </c:spPr>
            <c:extLst>
              <c:ext xmlns:c16="http://schemas.microsoft.com/office/drawing/2014/chart" uri="{C3380CC4-5D6E-409C-BE32-E72D297353CC}">
                <c16:uniqueId val="{0000008A-C996-45E3-AC90-F4E846A8CCE6}"/>
              </c:ext>
            </c:extLst>
          </c:dPt>
          <c:dPt>
            <c:idx val="8"/>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8C-C996-45E3-AC90-F4E846A8CCE6}"/>
              </c:ext>
            </c:extLst>
          </c:dPt>
          <c:dPt>
            <c:idx val="9"/>
            <c:invertIfNegative val="0"/>
            <c:bubble3D val="0"/>
            <c:spPr>
              <a:solidFill>
                <a:srgbClr val="99FFFF"/>
              </a:solidFill>
              <a:effectLst/>
            </c:spPr>
            <c:extLst>
              <c:ext xmlns:c16="http://schemas.microsoft.com/office/drawing/2014/chart" uri="{C3380CC4-5D6E-409C-BE32-E72D297353CC}">
                <c16:uniqueId val="{0000008E-C996-45E3-AC90-F4E846A8CCE6}"/>
              </c:ext>
            </c:extLst>
          </c:dPt>
          <c:dPt>
            <c:idx val="10"/>
            <c:invertIfNegative val="0"/>
            <c:bubble3D val="0"/>
            <c:spPr>
              <a:solidFill>
                <a:srgbClr val="99FFFF"/>
              </a:solidFill>
              <a:effectLst/>
            </c:spPr>
            <c:extLst>
              <c:ext xmlns:c16="http://schemas.microsoft.com/office/drawing/2014/chart" uri="{C3380CC4-5D6E-409C-BE32-E72D297353CC}">
                <c16:uniqueId val="{00000090-C996-45E3-AC90-F4E846A8CCE6}"/>
              </c:ext>
            </c:extLst>
          </c:dPt>
          <c:dPt>
            <c:idx val="11"/>
            <c:invertIfNegative val="0"/>
            <c:bubble3D val="0"/>
            <c:spPr>
              <a:solidFill>
                <a:srgbClr val="99FFFF"/>
              </a:solidFill>
              <a:effectLst/>
            </c:spPr>
            <c:extLst>
              <c:ext xmlns:c16="http://schemas.microsoft.com/office/drawing/2014/chart" uri="{C3380CC4-5D6E-409C-BE32-E72D297353CC}">
                <c16:uniqueId val="{00000092-C996-45E3-AC90-F4E846A8CCE6}"/>
              </c:ext>
            </c:extLst>
          </c:dPt>
          <c:dPt>
            <c:idx val="12"/>
            <c:invertIfNegative val="0"/>
            <c:bubble3D val="0"/>
            <c:spPr>
              <a:solidFill>
                <a:srgbClr val="99FFFF"/>
              </a:solidFill>
              <a:effectLst/>
            </c:spPr>
            <c:extLst>
              <c:ext xmlns:c16="http://schemas.microsoft.com/office/drawing/2014/chart" uri="{C3380CC4-5D6E-409C-BE32-E72D297353CC}">
                <c16:uniqueId val="{00000094-C996-45E3-AC90-F4E846A8CCE6}"/>
              </c:ext>
            </c:extLst>
          </c:dPt>
          <c:dPt>
            <c:idx val="13"/>
            <c:invertIfNegative val="0"/>
            <c:bubble3D val="0"/>
            <c:spPr>
              <a:solidFill>
                <a:srgbClr val="99FFFF"/>
              </a:solidFill>
              <a:effectLst/>
            </c:spPr>
            <c:extLst>
              <c:ext xmlns:c16="http://schemas.microsoft.com/office/drawing/2014/chart" uri="{C3380CC4-5D6E-409C-BE32-E72D297353CC}">
                <c16:uniqueId val="{00000096-C996-45E3-AC90-F4E846A8CCE6}"/>
              </c:ext>
            </c:extLst>
          </c:dPt>
          <c:dPt>
            <c:idx val="14"/>
            <c:invertIfNegative val="0"/>
            <c:bubble3D val="0"/>
            <c:spPr>
              <a:solidFill>
                <a:srgbClr val="99FFFF"/>
              </a:solidFill>
              <a:effectLst/>
            </c:spPr>
            <c:extLst>
              <c:ext xmlns:c16="http://schemas.microsoft.com/office/drawing/2014/chart" uri="{C3380CC4-5D6E-409C-BE32-E72D297353CC}">
                <c16:uniqueId val="{00000098-C996-45E3-AC90-F4E846A8CCE6}"/>
              </c:ext>
            </c:extLst>
          </c:dPt>
          <c:dPt>
            <c:idx val="15"/>
            <c:invertIfNegative val="0"/>
            <c:bubble3D val="0"/>
            <c:spPr>
              <a:solidFill>
                <a:srgbClr val="99FFFF"/>
              </a:solidFill>
              <a:effectLst/>
            </c:spPr>
            <c:extLst>
              <c:ext xmlns:c16="http://schemas.microsoft.com/office/drawing/2014/chart" uri="{C3380CC4-5D6E-409C-BE32-E72D297353CC}">
                <c16:uniqueId val="{0000009A-C996-45E3-AC90-F4E846A8CCE6}"/>
              </c:ext>
            </c:extLst>
          </c:dPt>
          <c:dPt>
            <c:idx val="16"/>
            <c:invertIfNegative val="0"/>
            <c:bubble3D val="0"/>
            <c:spPr>
              <a:solidFill>
                <a:srgbClr val="99FFFF"/>
              </a:solidFill>
              <a:effectLst/>
            </c:spPr>
            <c:extLst>
              <c:ext xmlns:c16="http://schemas.microsoft.com/office/drawing/2014/chart" uri="{C3380CC4-5D6E-409C-BE32-E72D297353CC}">
                <c16:uniqueId val="{0000009C-C996-45E3-AC90-F4E846A8CCE6}"/>
              </c:ext>
            </c:extLst>
          </c:dPt>
          <c:dPt>
            <c:idx val="17"/>
            <c:invertIfNegative val="0"/>
            <c:bubble3D val="0"/>
            <c:spPr>
              <a:solidFill>
                <a:srgbClr val="99FFFF"/>
              </a:solidFill>
              <a:effectLst/>
            </c:spPr>
            <c:extLst>
              <c:ext xmlns:c16="http://schemas.microsoft.com/office/drawing/2014/chart" uri="{C3380CC4-5D6E-409C-BE32-E72D297353CC}">
                <c16:uniqueId val="{0000009E-C996-45E3-AC90-F4E846A8CCE6}"/>
              </c:ext>
            </c:extLst>
          </c:dPt>
          <c:dPt>
            <c:idx val="18"/>
            <c:invertIfNegative val="0"/>
            <c:bubble3D val="0"/>
            <c:spPr>
              <a:solidFill>
                <a:srgbClr val="99FFFF"/>
              </a:solidFill>
              <a:effectLst/>
            </c:spPr>
            <c:extLst>
              <c:ext xmlns:c16="http://schemas.microsoft.com/office/drawing/2014/chart" uri="{C3380CC4-5D6E-409C-BE32-E72D297353CC}">
                <c16:uniqueId val="{000000A0-C996-45E3-AC90-F4E846A8CCE6}"/>
              </c:ext>
            </c:extLst>
          </c:dPt>
          <c:dPt>
            <c:idx val="19"/>
            <c:invertIfNegative val="0"/>
            <c:bubble3D val="0"/>
            <c:spPr>
              <a:solidFill>
                <a:srgbClr val="99FFFF"/>
              </a:solidFill>
              <a:effectLst/>
            </c:spPr>
            <c:extLst>
              <c:ext xmlns:c16="http://schemas.microsoft.com/office/drawing/2014/chart" uri="{C3380CC4-5D6E-409C-BE32-E72D297353CC}">
                <c16:uniqueId val="{000000A2-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0.27093759179115295</c:v>
              </c:pt>
              <c:pt idx="1">
                <c:v>0.16447451710700989</c:v>
              </c:pt>
              <c:pt idx="2">
                <c:v>0.24941396713256836</c:v>
              </c:pt>
              <c:pt idx="3">
                <c:v>0.10809178650379181</c:v>
              </c:pt>
              <c:pt idx="4">
                <c:v>4.9188897013664246E-2</c:v>
              </c:pt>
              <c:pt idx="5">
                <c:v>7.3985382914543152E-3</c:v>
              </c:pt>
              <c:pt idx="6">
                <c:v>9.8651163280010223E-2</c:v>
              </c:pt>
              <c:pt idx="7">
                <c:v>1.8066110787913203E-3</c:v>
              </c:pt>
              <c:pt idx="8">
                <c:v>3.5660350695252419E-3</c:v>
              </c:pt>
              <c:pt idx="9">
                <c:v>3.3296216279268265E-2</c:v>
              </c:pt>
              <c:pt idx="10">
                <c:v>9.3258112668991089E-2</c:v>
              </c:pt>
              <c:pt idx="11">
                <c:v>2.4283444508910179E-2</c:v>
              </c:pt>
              <c:pt idx="12">
                <c:v>0.61761718988418579</c:v>
              </c:pt>
              <c:pt idx="13">
                <c:v>8.7054604664444923E-3</c:v>
              </c:pt>
              <c:pt idx="14">
                <c:v>0</c:v>
              </c:pt>
              <c:pt idx="15">
                <c:v>3.5904824733734131E-2</c:v>
              </c:pt>
              <c:pt idx="16">
                <c:v>0.1500493586063385</c:v>
              </c:pt>
              <c:pt idx="17">
                <c:v>1.4107591472566128E-2</c:v>
              </c:pt>
              <c:pt idx="18">
                <c:v>3.8412753492593765E-2</c:v>
              </c:pt>
              <c:pt idx="19">
                <c:v>0.26352861523628235</c:v>
              </c:pt>
            </c:numLit>
          </c:val>
          <c:extLst>
            <c:ext xmlns:c16="http://schemas.microsoft.com/office/drawing/2014/chart" uri="{C3380CC4-5D6E-409C-BE32-E72D297353CC}">
              <c16:uniqueId val="{000000A3-C996-45E3-AC90-F4E846A8CCE6}"/>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A5-C996-45E3-AC90-F4E846A8CCE6}"/>
              </c:ext>
            </c:extLst>
          </c:dPt>
          <c:dPt>
            <c:idx val="1"/>
            <c:invertIfNegative val="0"/>
            <c:bubble3D val="0"/>
            <c:spPr>
              <a:solidFill>
                <a:srgbClr val="00CCCC"/>
              </a:solidFill>
              <a:effectLst/>
            </c:spPr>
            <c:extLst>
              <c:ext xmlns:c16="http://schemas.microsoft.com/office/drawing/2014/chart" uri="{C3380CC4-5D6E-409C-BE32-E72D297353CC}">
                <c16:uniqueId val="{000000A7-C996-45E3-AC90-F4E846A8CCE6}"/>
              </c:ext>
            </c:extLst>
          </c:dPt>
          <c:dPt>
            <c:idx val="2"/>
            <c:invertIfNegative val="0"/>
            <c:bubble3D val="0"/>
            <c:spPr>
              <a:solidFill>
                <a:srgbClr val="00CCCC"/>
              </a:solidFill>
              <a:effectLst/>
            </c:spPr>
            <c:extLst>
              <c:ext xmlns:c16="http://schemas.microsoft.com/office/drawing/2014/chart" uri="{C3380CC4-5D6E-409C-BE32-E72D297353CC}">
                <c16:uniqueId val="{000000A9-C996-45E3-AC90-F4E846A8CCE6}"/>
              </c:ext>
            </c:extLst>
          </c:dPt>
          <c:dPt>
            <c:idx val="3"/>
            <c:invertIfNegative val="0"/>
            <c:bubble3D val="0"/>
            <c:spPr>
              <a:solidFill>
                <a:srgbClr val="00CCCC"/>
              </a:solidFill>
              <a:effectLst/>
            </c:spPr>
            <c:extLst>
              <c:ext xmlns:c16="http://schemas.microsoft.com/office/drawing/2014/chart" uri="{C3380CC4-5D6E-409C-BE32-E72D297353CC}">
                <c16:uniqueId val="{000000AB-C996-45E3-AC90-F4E846A8CCE6}"/>
              </c:ext>
            </c:extLst>
          </c:dPt>
          <c:dPt>
            <c:idx val="4"/>
            <c:invertIfNegative val="0"/>
            <c:bubble3D val="0"/>
            <c:spPr>
              <a:solidFill>
                <a:srgbClr val="00CCCC"/>
              </a:solidFill>
              <a:effectLst/>
            </c:spPr>
            <c:extLst>
              <c:ext xmlns:c16="http://schemas.microsoft.com/office/drawing/2014/chart" uri="{C3380CC4-5D6E-409C-BE32-E72D297353CC}">
                <c16:uniqueId val="{000000AD-C996-45E3-AC90-F4E846A8CCE6}"/>
              </c:ext>
            </c:extLst>
          </c:dPt>
          <c:dPt>
            <c:idx val="5"/>
            <c:invertIfNegative val="0"/>
            <c:bubble3D val="0"/>
            <c:spPr>
              <a:solidFill>
                <a:srgbClr val="00CCCC"/>
              </a:solidFill>
              <a:effectLst/>
            </c:spPr>
            <c:extLst>
              <c:ext xmlns:c16="http://schemas.microsoft.com/office/drawing/2014/chart" uri="{C3380CC4-5D6E-409C-BE32-E72D297353CC}">
                <c16:uniqueId val="{000000AF-C996-45E3-AC90-F4E846A8CCE6}"/>
              </c:ext>
            </c:extLst>
          </c:dPt>
          <c:dPt>
            <c:idx val="6"/>
            <c:invertIfNegative val="0"/>
            <c:bubble3D val="0"/>
            <c:spPr>
              <a:solidFill>
                <a:srgbClr val="00CCCC"/>
              </a:solidFill>
              <a:effectLst/>
            </c:spPr>
            <c:extLst>
              <c:ext xmlns:c16="http://schemas.microsoft.com/office/drawing/2014/chart" uri="{C3380CC4-5D6E-409C-BE32-E72D297353CC}">
                <c16:uniqueId val="{000000B1-C996-45E3-AC90-F4E846A8CCE6}"/>
              </c:ext>
            </c:extLst>
          </c:dPt>
          <c:dPt>
            <c:idx val="7"/>
            <c:invertIfNegative val="0"/>
            <c:bubble3D val="0"/>
            <c:spPr>
              <a:solidFill>
                <a:srgbClr val="00CCCC"/>
              </a:solidFill>
              <a:effectLst/>
            </c:spPr>
            <c:extLst>
              <c:ext xmlns:c16="http://schemas.microsoft.com/office/drawing/2014/chart" uri="{C3380CC4-5D6E-409C-BE32-E72D297353CC}">
                <c16:uniqueId val="{000000B3-C996-45E3-AC90-F4E846A8CCE6}"/>
              </c:ext>
            </c:extLst>
          </c:dPt>
          <c:dPt>
            <c:idx val="8"/>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B5-C996-45E3-AC90-F4E846A8CCE6}"/>
              </c:ext>
            </c:extLst>
          </c:dPt>
          <c:dPt>
            <c:idx val="9"/>
            <c:invertIfNegative val="0"/>
            <c:bubble3D val="0"/>
            <c:spPr>
              <a:solidFill>
                <a:srgbClr val="00CCCC"/>
              </a:solidFill>
              <a:effectLst/>
            </c:spPr>
            <c:extLst>
              <c:ext xmlns:c16="http://schemas.microsoft.com/office/drawing/2014/chart" uri="{C3380CC4-5D6E-409C-BE32-E72D297353CC}">
                <c16:uniqueId val="{000000B7-C996-45E3-AC90-F4E846A8CCE6}"/>
              </c:ext>
            </c:extLst>
          </c:dPt>
          <c:dPt>
            <c:idx val="10"/>
            <c:invertIfNegative val="0"/>
            <c:bubble3D val="0"/>
            <c:spPr>
              <a:solidFill>
                <a:srgbClr val="00CCCC"/>
              </a:solidFill>
              <a:effectLst/>
            </c:spPr>
            <c:extLst>
              <c:ext xmlns:c16="http://schemas.microsoft.com/office/drawing/2014/chart" uri="{C3380CC4-5D6E-409C-BE32-E72D297353CC}">
                <c16:uniqueId val="{000000B9-C996-45E3-AC90-F4E846A8CCE6}"/>
              </c:ext>
            </c:extLst>
          </c:dPt>
          <c:dPt>
            <c:idx val="11"/>
            <c:invertIfNegative val="0"/>
            <c:bubble3D val="0"/>
            <c:spPr>
              <a:solidFill>
                <a:srgbClr val="00CCCC"/>
              </a:solidFill>
              <a:effectLst/>
            </c:spPr>
            <c:extLst>
              <c:ext xmlns:c16="http://schemas.microsoft.com/office/drawing/2014/chart" uri="{C3380CC4-5D6E-409C-BE32-E72D297353CC}">
                <c16:uniqueId val="{000000BB-C996-45E3-AC90-F4E846A8CCE6}"/>
              </c:ext>
            </c:extLst>
          </c:dPt>
          <c:dPt>
            <c:idx val="12"/>
            <c:invertIfNegative val="0"/>
            <c:bubble3D val="0"/>
            <c:spPr>
              <a:solidFill>
                <a:srgbClr val="00CCCC"/>
              </a:solidFill>
              <a:effectLst/>
            </c:spPr>
            <c:extLst>
              <c:ext xmlns:c16="http://schemas.microsoft.com/office/drawing/2014/chart" uri="{C3380CC4-5D6E-409C-BE32-E72D297353CC}">
                <c16:uniqueId val="{000000BD-C996-45E3-AC90-F4E846A8CCE6}"/>
              </c:ext>
            </c:extLst>
          </c:dPt>
          <c:dPt>
            <c:idx val="13"/>
            <c:invertIfNegative val="0"/>
            <c:bubble3D val="0"/>
            <c:spPr>
              <a:solidFill>
                <a:srgbClr val="00CCCC"/>
              </a:solidFill>
              <a:effectLst/>
            </c:spPr>
            <c:extLst>
              <c:ext xmlns:c16="http://schemas.microsoft.com/office/drawing/2014/chart" uri="{C3380CC4-5D6E-409C-BE32-E72D297353CC}">
                <c16:uniqueId val="{000000BF-C996-45E3-AC90-F4E846A8CCE6}"/>
              </c:ext>
            </c:extLst>
          </c:dPt>
          <c:dPt>
            <c:idx val="14"/>
            <c:invertIfNegative val="0"/>
            <c:bubble3D val="0"/>
            <c:spPr>
              <a:solidFill>
                <a:srgbClr val="00CCCC"/>
              </a:solidFill>
              <a:effectLst/>
            </c:spPr>
            <c:extLst>
              <c:ext xmlns:c16="http://schemas.microsoft.com/office/drawing/2014/chart" uri="{C3380CC4-5D6E-409C-BE32-E72D297353CC}">
                <c16:uniqueId val="{000000C1-C996-45E3-AC90-F4E846A8CCE6}"/>
              </c:ext>
            </c:extLst>
          </c:dPt>
          <c:dPt>
            <c:idx val="15"/>
            <c:invertIfNegative val="0"/>
            <c:bubble3D val="0"/>
            <c:spPr>
              <a:solidFill>
                <a:srgbClr val="00CCCC"/>
              </a:solidFill>
              <a:effectLst/>
            </c:spPr>
            <c:extLst>
              <c:ext xmlns:c16="http://schemas.microsoft.com/office/drawing/2014/chart" uri="{C3380CC4-5D6E-409C-BE32-E72D297353CC}">
                <c16:uniqueId val="{000000C3-C996-45E3-AC90-F4E846A8CCE6}"/>
              </c:ext>
            </c:extLst>
          </c:dPt>
          <c:dPt>
            <c:idx val="16"/>
            <c:invertIfNegative val="0"/>
            <c:bubble3D val="0"/>
            <c:spPr>
              <a:solidFill>
                <a:srgbClr val="00CCCC"/>
              </a:solidFill>
              <a:effectLst/>
            </c:spPr>
            <c:extLst>
              <c:ext xmlns:c16="http://schemas.microsoft.com/office/drawing/2014/chart" uri="{C3380CC4-5D6E-409C-BE32-E72D297353CC}">
                <c16:uniqueId val="{000000C5-C996-45E3-AC90-F4E846A8CCE6}"/>
              </c:ext>
            </c:extLst>
          </c:dPt>
          <c:dPt>
            <c:idx val="17"/>
            <c:invertIfNegative val="0"/>
            <c:bubble3D val="0"/>
            <c:spPr>
              <a:solidFill>
                <a:srgbClr val="00CCCC"/>
              </a:solidFill>
              <a:effectLst/>
            </c:spPr>
            <c:extLst>
              <c:ext xmlns:c16="http://schemas.microsoft.com/office/drawing/2014/chart" uri="{C3380CC4-5D6E-409C-BE32-E72D297353CC}">
                <c16:uniqueId val="{000000C7-C996-45E3-AC90-F4E846A8CCE6}"/>
              </c:ext>
            </c:extLst>
          </c:dPt>
          <c:dPt>
            <c:idx val="18"/>
            <c:invertIfNegative val="0"/>
            <c:bubble3D val="0"/>
            <c:spPr>
              <a:solidFill>
                <a:srgbClr val="00CCCC"/>
              </a:solidFill>
              <a:effectLst/>
            </c:spPr>
            <c:extLst>
              <c:ext xmlns:c16="http://schemas.microsoft.com/office/drawing/2014/chart" uri="{C3380CC4-5D6E-409C-BE32-E72D297353CC}">
                <c16:uniqueId val="{000000C9-C996-45E3-AC90-F4E846A8CCE6}"/>
              </c:ext>
            </c:extLst>
          </c:dPt>
          <c:dPt>
            <c:idx val="19"/>
            <c:invertIfNegative val="0"/>
            <c:bubble3D val="0"/>
            <c:spPr>
              <a:solidFill>
                <a:srgbClr val="00CCCC"/>
              </a:solidFill>
              <a:effectLst/>
            </c:spPr>
            <c:extLst>
              <c:ext xmlns:c16="http://schemas.microsoft.com/office/drawing/2014/chart" uri="{C3380CC4-5D6E-409C-BE32-E72D297353CC}">
                <c16:uniqueId val="{000000CB-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0.12242883443832397</c:v>
              </c:pt>
              <c:pt idx="1">
                <c:v>0.2192637026309967</c:v>
              </c:pt>
              <c:pt idx="2">
                <c:v>0.19146904349327087</c:v>
              </c:pt>
              <c:pt idx="3">
                <c:v>0.29470273852348328</c:v>
              </c:pt>
              <c:pt idx="4">
                <c:v>0.42192444205284119</c:v>
              </c:pt>
              <c:pt idx="5">
                <c:v>0.4525047242641449</c:v>
              </c:pt>
              <c:pt idx="6">
                <c:v>0.32485979795455933</c:v>
              </c:pt>
              <c:pt idx="7">
                <c:v>0.3406413197517395</c:v>
              </c:pt>
              <c:pt idx="8">
                <c:v>0.26922091841697693</c:v>
              </c:pt>
              <c:pt idx="9">
                <c:v>0.14204017817974091</c:v>
              </c:pt>
              <c:pt idx="10">
                <c:v>0.25030562281608582</c:v>
              </c:pt>
              <c:pt idx="11">
                <c:v>0.39480730891227722</c:v>
              </c:pt>
              <c:pt idx="12">
                <c:v>0.43267819285392761</c:v>
              </c:pt>
              <c:pt idx="13">
                <c:v>0.40264996886253357</c:v>
              </c:pt>
              <c:pt idx="14">
                <c:v>0.37172585725784302</c:v>
              </c:pt>
              <c:pt idx="15">
                <c:v>0.4243488609790802</c:v>
              </c:pt>
              <c:pt idx="16">
                <c:v>0.27014461159706116</c:v>
              </c:pt>
              <c:pt idx="17">
                <c:v>0.43821695446968079</c:v>
              </c:pt>
              <c:pt idx="18">
                <c:v>0.61994713544845581</c:v>
              </c:pt>
              <c:pt idx="19">
                <c:v>0.4323844313621521</c:v>
              </c:pt>
            </c:numLit>
          </c:val>
          <c:extLst>
            <c:ext xmlns:c16="http://schemas.microsoft.com/office/drawing/2014/chart" uri="{C3380CC4-5D6E-409C-BE32-E72D297353CC}">
              <c16:uniqueId val="{000000CC-C996-45E3-AC90-F4E846A8CCE6}"/>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CE-C996-45E3-AC90-F4E846A8CCE6}"/>
              </c:ext>
            </c:extLst>
          </c:dPt>
          <c:dPt>
            <c:idx val="1"/>
            <c:invertIfNegative val="0"/>
            <c:bubble3D val="0"/>
            <c:spPr>
              <a:solidFill>
                <a:srgbClr val="006666"/>
              </a:solidFill>
              <a:effectLst/>
            </c:spPr>
            <c:extLst>
              <c:ext xmlns:c16="http://schemas.microsoft.com/office/drawing/2014/chart" uri="{C3380CC4-5D6E-409C-BE32-E72D297353CC}">
                <c16:uniqueId val="{000000D0-C996-45E3-AC90-F4E846A8CCE6}"/>
              </c:ext>
            </c:extLst>
          </c:dPt>
          <c:dPt>
            <c:idx val="2"/>
            <c:invertIfNegative val="0"/>
            <c:bubble3D val="0"/>
            <c:spPr>
              <a:solidFill>
                <a:srgbClr val="006666"/>
              </a:solidFill>
              <a:effectLst/>
            </c:spPr>
            <c:extLst>
              <c:ext xmlns:c16="http://schemas.microsoft.com/office/drawing/2014/chart" uri="{C3380CC4-5D6E-409C-BE32-E72D297353CC}">
                <c16:uniqueId val="{000000D2-C996-45E3-AC90-F4E846A8CCE6}"/>
              </c:ext>
            </c:extLst>
          </c:dPt>
          <c:dPt>
            <c:idx val="3"/>
            <c:invertIfNegative val="0"/>
            <c:bubble3D val="0"/>
            <c:spPr>
              <a:solidFill>
                <a:srgbClr val="006666"/>
              </a:solidFill>
              <a:effectLst/>
            </c:spPr>
            <c:extLst>
              <c:ext xmlns:c16="http://schemas.microsoft.com/office/drawing/2014/chart" uri="{C3380CC4-5D6E-409C-BE32-E72D297353CC}">
                <c16:uniqueId val="{000000D4-C996-45E3-AC90-F4E846A8CCE6}"/>
              </c:ext>
            </c:extLst>
          </c:dPt>
          <c:dPt>
            <c:idx val="4"/>
            <c:invertIfNegative val="0"/>
            <c:bubble3D val="0"/>
            <c:spPr>
              <a:solidFill>
                <a:srgbClr val="006666"/>
              </a:solidFill>
              <a:effectLst/>
            </c:spPr>
            <c:extLst>
              <c:ext xmlns:c16="http://schemas.microsoft.com/office/drawing/2014/chart" uri="{C3380CC4-5D6E-409C-BE32-E72D297353CC}">
                <c16:uniqueId val="{000000D6-C996-45E3-AC90-F4E846A8CCE6}"/>
              </c:ext>
            </c:extLst>
          </c:dPt>
          <c:dPt>
            <c:idx val="5"/>
            <c:invertIfNegative val="0"/>
            <c:bubble3D val="0"/>
            <c:spPr>
              <a:solidFill>
                <a:srgbClr val="006666"/>
              </a:solidFill>
              <a:effectLst/>
            </c:spPr>
            <c:extLst>
              <c:ext xmlns:c16="http://schemas.microsoft.com/office/drawing/2014/chart" uri="{C3380CC4-5D6E-409C-BE32-E72D297353CC}">
                <c16:uniqueId val="{000000D8-C996-45E3-AC90-F4E846A8CCE6}"/>
              </c:ext>
            </c:extLst>
          </c:dPt>
          <c:dPt>
            <c:idx val="6"/>
            <c:invertIfNegative val="0"/>
            <c:bubble3D val="0"/>
            <c:spPr>
              <a:solidFill>
                <a:srgbClr val="006666"/>
              </a:solidFill>
              <a:effectLst/>
            </c:spPr>
            <c:extLst>
              <c:ext xmlns:c16="http://schemas.microsoft.com/office/drawing/2014/chart" uri="{C3380CC4-5D6E-409C-BE32-E72D297353CC}">
                <c16:uniqueId val="{000000DA-C996-45E3-AC90-F4E846A8CCE6}"/>
              </c:ext>
            </c:extLst>
          </c:dPt>
          <c:dPt>
            <c:idx val="7"/>
            <c:invertIfNegative val="0"/>
            <c:bubble3D val="0"/>
            <c:spPr>
              <a:solidFill>
                <a:srgbClr val="006666"/>
              </a:solidFill>
              <a:effectLst/>
            </c:spPr>
            <c:extLst>
              <c:ext xmlns:c16="http://schemas.microsoft.com/office/drawing/2014/chart" uri="{C3380CC4-5D6E-409C-BE32-E72D297353CC}">
                <c16:uniqueId val="{000000DC-C996-45E3-AC90-F4E846A8CCE6}"/>
              </c:ext>
            </c:extLst>
          </c:dPt>
          <c:dPt>
            <c:idx val="8"/>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0DE-C996-45E3-AC90-F4E846A8CCE6}"/>
              </c:ext>
            </c:extLst>
          </c:dPt>
          <c:dPt>
            <c:idx val="9"/>
            <c:invertIfNegative val="0"/>
            <c:bubble3D val="0"/>
            <c:spPr>
              <a:solidFill>
                <a:srgbClr val="006666"/>
              </a:solidFill>
              <a:effectLst/>
            </c:spPr>
            <c:extLst>
              <c:ext xmlns:c16="http://schemas.microsoft.com/office/drawing/2014/chart" uri="{C3380CC4-5D6E-409C-BE32-E72D297353CC}">
                <c16:uniqueId val="{000000E0-C996-45E3-AC90-F4E846A8CCE6}"/>
              </c:ext>
            </c:extLst>
          </c:dPt>
          <c:dPt>
            <c:idx val="10"/>
            <c:invertIfNegative val="0"/>
            <c:bubble3D val="0"/>
            <c:spPr>
              <a:solidFill>
                <a:srgbClr val="006666"/>
              </a:solidFill>
              <a:effectLst/>
            </c:spPr>
            <c:extLst>
              <c:ext xmlns:c16="http://schemas.microsoft.com/office/drawing/2014/chart" uri="{C3380CC4-5D6E-409C-BE32-E72D297353CC}">
                <c16:uniqueId val="{000000E2-C996-45E3-AC90-F4E846A8CCE6}"/>
              </c:ext>
            </c:extLst>
          </c:dPt>
          <c:dPt>
            <c:idx val="11"/>
            <c:invertIfNegative val="0"/>
            <c:bubble3D val="0"/>
            <c:spPr>
              <a:solidFill>
                <a:srgbClr val="006666"/>
              </a:solidFill>
              <a:effectLst/>
            </c:spPr>
            <c:extLst>
              <c:ext xmlns:c16="http://schemas.microsoft.com/office/drawing/2014/chart" uri="{C3380CC4-5D6E-409C-BE32-E72D297353CC}">
                <c16:uniqueId val="{000000E4-C996-45E3-AC90-F4E846A8CCE6}"/>
              </c:ext>
            </c:extLst>
          </c:dPt>
          <c:dPt>
            <c:idx val="12"/>
            <c:invertIfNegative val="0"/>
            <c:bubble3D val="0"/>
            <c:spPr>
              <a:solidFill>
                <a:srgbClr val="006666"/>
              </a:solidFill>
              <a:effectLst/>
            </c:spPr>
            <c:extLst>
              <c:ext xmlns:c16="http://schemas.microsoft.com/office/drawing/2014/chart" uri="{C3380CC4-5D6E-409C-BE32-E72D297353CC}">
                <c16:uniqueId val="{000000E6-C996-45E3-AC90-F4E846A8CCE6}"/>
              </c:ext>
            </c:extLst>
          </c:dPt>
          <c:dPt>
            <c:idx val="13"/>
            <c:invertIfNegative val="0"/>
            <c:bubble3D val="0"/>
            <c:spPr>
              <a:solidFill>
                <a:srgbClr val="006666"/>
              </a:solidFill>
              <a:effectLst/>
            </c:spPr>
            <c:extLst>
              <c:ext xmlns:c16="http://schemas.microsoft.com/office/drawing/2014/chart" uri="{C3380CC4-5D6E-409C-BE32-E72D297353CC}">
                <c16:uniqueId val="{000000E8-C996-45E3-AC90-F4E846A8CCE6}"/>
              </c:ext>
            </c:extLst>
          </c:dPt>
          <c:dPt>
            <c:idx val="14"/>
            <c:invertIfNegative val="0"/>
            <c:bubble3D val="0"/>
            <c:spPr>
              <a:solidFill>
                <a:srgbClr val="006666"/>
              </a:solidFill>
              <a:effectLst/>
            </c:spPr>
            <c:extLst>
              <c:ext xmlns:c16="http://schemas.microsoft.com/office/drawing/2014/chart" uri="{C3380CC4-5D6E-409C-BE32-E72D297353CC}">
                <c16:uniqueId val="{000000EA-C996-45E3-AC90-F4E846A8CCE6}"/>
              </c:ext>
            </c:extLst>
          </c:dPt>
          <c:dPt>
            <c:idx val="15"/>
            <c:invertIfNegative val="0"/>
            <c:bubble3D val="0"/>
            <c:spPr>
              <a:solidFill>
                <a:srgbClr val="006666"/>
              </a:solidFill>
              <a:effectLst/>
            </c:spPr>
            <c:extLst>
              <c:ext xmlns:c16="http://schemas.microsoft.com/office/drawing/2014/chart" uri="{C3380CC4-5D6E-409C-BE32-E72D297353CC}">
                <c16:uniqueId val="{000000EC-C996-45E3-AC90-F4E846A8CCE6}"/>
              </c:ext>
            </c:extLst>
          </c:dPt>
          <c:dPt>
            <c:idx val="16"/>
            <c:invertIfNegative val="0"/>
            <c:bubble3D val="0"/>
            <c:spPr>
              <a:solidFill>
                <a:srgbClr val="006666"/>
              </a:solidFill>
              <a:effectLst/>
            </c:spPr>
            <c:extLst>
              <c:ext xmlns:c16="http://schemas.microsoft.com/office/drawing/2014/chart" uri="{C3380CC4-5D6E-409C-BE32-E72D297353CC}">
                <c16:uniqueId val="{000000EE-C996-45E3-AC90-F4E846A8CCE6}"/>
              </c:ext>
            </c:extLst>
          </c:dPt>
          <c:dPt>
            <c:idx val="17"/>
            <c:invertIfNegative val="0"/>
            <c:bubble3D val="0"/>
            <c:spPr>
              <a:solidFill>
                <a:srgbClr val="006666"/>
              </a:solidFill>
              <a:effectLst/>
            </c:spPr>
            <c:extLst>
              <c:ext xmlns:c16="http://schemas.microsoft.com/office/drawing/2014/chart" uri="{C3380CC4-5D6E-409C-BE32-E72D297353CC}">
                <c16:uniqueId val="{000000F0-C996-45E3-AC90-F4E846A8CCE6}"/>
              </c:ext>
            </c:extLst>
          </c:dPt>
          <c:dPt>
            <c:idx val="18"/>
            <c:invertIfNegative val="0"/>
            <c:bubble3D val="0"/>
            <c:spPr>
              <a:solidFill>
                <a:srgbClr val="006666"/>
              </a:solidFill>
              <a:effectLst/>
            </c:spPr>
            <c:extLst>
              <c:ext xmlns:c16="http://schemas.microsoft.com/office/drawing/2014/chart" uri="{C3380CC4-5D6E-409C-BE32-E72D297353CC}">
                <c16:uniqueId val="{000000F2-C996-45E3-AC90-F4E846A8CCE6}"/>
              </c:ext>
            </c:extLst>
          </c:dPt>
          <c:dPt>
            <c:idx val="19"/>
            <c:invertIfNegative val="0"/>
            <c:bubble3D val="0"/>
            <c:spPr>
              <a:solidFill>
                <a:srgbClr val="006666"/>
              </a:solidFill>
              <a:effectLst/>
            </c:spPr>
            <c:extLst>
              <c:ext xmlns:c16="http://schemas.microsoft.com/office/drawing/2014/chart" uri="{C3380CC4-5D6E-409C-BE32-E72D297353CC}">
                <c16:uniqueId val="{000000F4-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0.67324191331863403</c:v>
              </c:pt>
              <c:pt idx="1">
                <c:v>0.92721271514892578</c:v>
              </c:pt>
              <c:pt idx="2">
                <c:v>1.6842868328094482</c:v>
              </c:pt>
              <c:pt idx="3">
                <c:v>1.7804093360900879</c:v>
              </c:pt>
              <c:pt idx="4">
                <c:v>1.4181605577468872</c:v>
              </c:pt>
              <c:pt idx="5">
                <c:v>1.3836715221405029</c:v>
              </c:pt>
              <c:pt idx="6">
                <c:v>1.96222984790802</c:v>
              </c:pt>
              <c:pt idx="7">
                <c:v>2.1522359848022461</c:v>
              </c:pt>
              <c:pt idx="8">
                <c:v>1.1210175752639771</c:v>
              </c:pt>
              <c:pt idx="9">
                <c:v>1.8904716968536377</c:v>
              </c:pt>
              <c:pt idx="10">
                <c:v>3.3398149013519287</c:v>
              </c:pt>
              <c:pt idx="11">
                <c:v>2.4637715816497803</c:v>
              </c:pt>
              <c:pt idx="12">
                <c:v>2.8097271919250488</c:v>
              </c:pt>
              <c:pt idx="13">
                <c:v>3.1800456047058105</c:v>
              </c:pt>
              <c:pt idx="14">
                <c:v>2.1462650299072266</c:v>
              </c:pt>
              <c:pt idx="15">
                <c:v>3.1208994388580322</c:v>
              </c:pt>
              <c:pt idx="16">
                <c:v>2.8942024707794189</c:v>
              </c:pt>
              <c:pt idx="17">
                <c:v>2.053821325302124</c:v>
              </c:pt>
              <c:pt idx="18">
                <c:v>2.7301175594329834</c:v>
              </c:pt>
              <c:pt idx="19">
                <c:v>4.1154265403747559</c:v>
              </c:pt>
            </c:numLit>
          </c:val>
          <c:extLst>
            <c:ext xmlns:c16="http://schemas.microsoft.com/office/drawing/2014/chart" uri="{C3380CC4-5D6E-409C-BE32-E72D297353CC}">
              <c16:uniqueId val="{000000F5-C996-45E3-AC90-F4E846A8CCE6}"/>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0F7-C996-45E3-AC90-F4E846A8CCE6}"/>
              </c:ext>
            </c:extLst>
          </c:dPt>
          <c:dPt>
            <c:idx val="1"/>
            <c:invertIfNegative val="0"/>
            <c:bubble3D val="0"/>
            <c:spPr>
              <a:solidFill>
                <a:srgbClr val="0080FF"/>
              </a:solidFill>
              <a:effectLst/>
            </c:spPr>
            <c:extLst>
              <c:ext xmlns:c16="http://schemas.microsoft.com/office/drawing/2014/chart" uri="{C3380CC4-5D6E-409C-BE32-E72D297353CC}">
                <c16:uniqueId val="{000000F9-C996-45E3-AC90-F4E846A8CCE6}"/>
              </c:ext>
            </c:extLst>
          </c:dPt>
          <c:dPt>
            <c:idx val="2"/>
            <c:invertIfNegative val="0"/>
            <c:bubble3D val="0"/>
            <c:spPr>
              <a:solidFill>
                <a:srgbClr val="0080FF"/>
              </a:solidFill>
              <a:effectLst/>
            </c:spPr>
            <c:extLst>
              <c:ext xmlns:c16="http://schemas.microsoft.com/office/drawing/2014/chart" uri="{C3380CC4-5D6E-409C-BE32-E72D297353CC}">
                <c16:uniqueId val="{000000FB-C996-45E3-AC90-F4E846A8CCE6}"/>
              </c:ext>
            </c:extLst>
          </c:dPt>
          <c:dPt>
            <c:idx val="3"/>
            <c:invertIfNegative val="0"/>
            <c:bubble3D val="0"/>
            <c:spPr>
              <a:solidFill>
                <a:srgbClr val="0080FF"/>
              </a:solidFill>
              <a:effectLst/>
            </c:spPr>
            <c:extLst>
              <c:ext xmlns:c16="http://schemas.microsoft.com/office/drawing/2014/chart" uri="{C3380CC4-5D6E-409C-BE32-E72D297353CC}">
                <c16:uniqueId val="{000000FD-C996-45E3-AC90-F4E846A8CCE6}"/>
              </c:ext>
            </c:extLst>
          </c:dPt>
          <c:dPt>
            <c:idx val="4"/>
            <c:invertIfNegative val="0"/>
            <c:bubble3D val="0"/>
            <c:spPr>
              <a:solidFill>
                <a:srgbClr val="0080FF"/>
              </a:solidFill>
              <a:effectLst/>
            </c:spPr>
            <c:extLst>
              <c:ext xmlns:c16="http://schemas.microsoft.com/office/drawing/2014/chart" uri="{C3380CC4-5D6E-409C-BE32-E72D297353CC}">
                <c16:uniqueId val="{000000FF-C996-45E3-AC90-F4E846A8CCE6}"/>
              </c:ext>
            </c:extLst>
          </c:dPt>
          <c:dPt>
            <c:idx val="5"/>
            <c:invertIfNegative val="0"/>
            <c:bubble3D val="0"/>
            <c:spPr>
              <a:solidFill>
                <a:srgbClr val="0080FF"/>
              </a:solidFill>
              <a:effectLst/>
            </c:spPr>
            <c:extLst>
              <c:ext xmlns:c16="http://schemas.microsoft.com/office/drawing/2014/chart" uri="{C3380CC4-5D6E-409C-BE32-E72D297353CC}">
                <c16:uniqueId val="{00000101-C996-45E3-AC90-F4E846A8CCE6}"/>
              </c:ext>
            </c:extLst>
          </c:dPt>
          <c:dPt>
            <c:idx val="6"/>
            <c:invertIfNegative val="0"/>
            <c:bubble3D val="0"/>
            <c:spPr>
              <a:solidFill>
                <a:srgbClr val="0080FF"/>
              </a:solidFill>
              <a:effectLst/>
            </c:spPr>
            <c:extLst>
              <c:ext xmlns:c16="http://schemas.microsoft.com/office/drawing/2014/chart" uri="{C3380CC4-5D6E-409C-BE32-E72D297353CC}">
                <c16:uniqueId val="{00000103-C996-45E3-AC90-F4E846A8CCE6}"/>
              </c:ext>
            </c:extLst>
          </c:dPt>
          <c:dPt>
            <c:idx val="7"/>
            <c:invertIfNegative val="0"/>
            <c:bubble3D val="0"/>
            <c:spPr>
              <a:solidFill>
                <a:srgbClr val="0080FF"/>
              </a:solidFill>
              <a:effectLst/>
            </c:spPr>
            <c:extLst>
              <c:ext xmlns:c16="http://schemas.microsoft.com/office/drawing/2014/chart" uri="{C3380CC4-5D6E-409C-BE32-E72D297353CC}">
                <c16:uniqueId val="{00000105-C996-45E3-AC90-F4E846A8CCE6}"/>
              </c:ext>
            </c:extLst>
          </c:dPt>
          <c:dPt>
            <c:idx val="8"/>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107-C996-45E3-AC90-F4E846A8CCE6}"/>
              </c:ext>
            </c:extLst>
          </c:dPt>
          <c:dPt>
            <c:idx val="9"/>
            <c:invertIfNegative val="0"/>
            <c:bubble3D val="0"/>
            <c:spPr>
              <a:solidFill>
                <a:srgbClr val="0080FF"/>
              </a:solidFill>
              <a:effectLst/>
            </c:spPr>
            <c:extLst>
              <c:ext xmlns:c16="http://schemas.microsoft.com/office/drawing/2014/chart" uri="{C3380CC4-5D6E-409C-BE32-E72D297353CC}">
                <c16:uniqueId val="{00000109-C996-45E3-AC90-F4E846A8CCE6}"/>
              </c:ext>
            </c:extLst>
          </c:dPt>
          <c:dPt>
            <c:idx val="10"/>
            <c:invertIfNegative val="0"/>
            <c:bubble3D val="0"/>
            <c:spPr>
              <a:solidFill>
                <a:srgbClr val="0080FF"/>
              </a:solidFill>
              <a:effectLst/>
            </c:spPr>
            <c:extLst>
              <c:ext xmlns:c16="http://schemas.microsoft.com/office/drawing/2014/chart" uri="{C3380CC4-5D6E-409C-BE32-E72D297353CC}">
                <c16:uniqueId val="{0000010B-C996-45E3-AC90-F4E846A8CCE6}"/>
              </c:ext>
            </c:extLst>
          </c:dPt>
          <c:dPt>
            <c:idx val="11"/>
            <c:invertIfNegative val="0"/>
            <c:bubble3D val="0"/>
            <c:spPr>
              <a:solidFill>
                <a:srgbClr val="0080FF"/>
              </a:solidFill>
              <a:effectLst/>
            </c:spPr>
            <c:extLst>
              <c:ext xmlns:c16="http://schemas.microsoft.com/office/drawing/2014/chart" uri="{C3380CC4-5D6E-409C-BE32-E72D297353CC}">
                <c16:uniqueId val="{0000010D-C996-45E3-AC90-F4E846A8CCE6}"/>
              </c:ext>
            </c:extLst>
          </c:dPt>
          <c:dPt>
            <c:idx val="12"/>
            <c:invertIfNegative val="0"/>
            <c:bubble3D val="0"/>
            <c:spPr>
              <a:solidFill>
                <a:srgbClr val="0080FF"/>
              </a:solidFill>
              <a:effectLst/>
            </c:spPr>
            <c:extLst>
              <c:ext xmlns:c16="http://schemas.microsoft.com/office/drawing/2014/chart" uri="{C3380CC4-5D6E-409C-BE32-E72D297353CC}">
                <c16:uniqueId val="{0000010F-C996-45E3-AC90-F4E846A8CCE6}"/>
              </c:ext>
            </c:extLst>
          </c:dPt>
          <c:dPt>
            <c:idx val="13"/>
            <c:invertIfNegative val="0"/>
            <c:bubble3D val="0"/>
            <c:spPr>
              <a:solidFill>
                <a:srgbClr val="0080FF"/>
              </a:solidFill>
              <a:effectLst/>
            </c:spPr>
            <c:extLst>
              <c:ext xmlns:c16="http://schemas.microsoft.com/office/drawing/2014/chart" uri="{C3380CC4-5D6E-409C-BE32-E72D297353CC}">
                <c16:uniqueId val="{00000111-C996-45E3-AC90-F4E846A8CCE6}"/>
              </c:ext>
            </c:extLst>
          </c:dPt>
          <c:dPt>
            <c:idx val="14"/>
            <c:invertIfNegative val="0"/>
            <c:bubble3D val="0"/>
            <c:spPr>
              <a:solidFill>
                <a:srgbClr val="0080FF"/>
              </a:solidFill>
              <a:effectLst/>
            </c:spPr>
            <c:extLst>
              <c:ext xmlns:c16="http://schemas.microsoft.com/office/drawing/2014/chart" uri="{C3380CC4-5D6E-409C-BE32-E72D297353CC}">
                <c16:uniqueId val="{00000113-C996-45E3-AC90-F4E846A8CCE6}"/>
              </c:ext>
            </c:extLst>
          </c:dPt>
          <c:dPt>
            <c:idx val="15"/>
            <c:invertIfNegative val="0"/>
            <c:bubble3D val="0"/>
            <c:spPr>
              <a:solidFill>
                <a:srgbClr val="0080FF"/>
              </a:solidFill>
              <a:effectLst/>
            </c:spPr>
            <c:extLst>
              <c:ext xmlns:c16="http://schemas.microsoft.com/office/drawing/2014/chart" uri="{C3380CC4-5D6E-409C-BE32-E72D297353CC}">
                <c16:uniqueId val="{00000115-C996-45E3-AC90-F4E846A8CCE6}"/>
              </c:ext>
            </c:extLst>
          </c:dPt>
          <c:dPt>
            <c:idx val="16"/>
            <c:invertIfNegative val="0"/>
            <c:bubble3D val="0"/>
            <c:spPr>
              <a:solidFill>
                <a:srgbClr val="0080FF"/>
              </a:solidFill>
              <a:effectLst/>
            </c:spPr>
            <c:extLst>
              <c:ext xmlns:c16="http://schemas.microsoft.com/office/drawing/2014/chart" uri="{C3380CC4-5D6E-409C-BE32-E72D297353CC}">
                <c16:uniqueId val="{00000117-C996-45E3-AC90-F4E846A8CCE6}"/>
              </c:ext>
            </c:extLst>
          </c:dPt>
          <c:dPt>
            <c:idx val="17"/>
            <c:invertIfNegative val="0"/>
            <c:bubble3D val="0"/>
            <c:spPr>
              <a:solidFill>
                <a:srgbClr val="0080FF"/>
              </a:solidFill>
              <a:effectLst/>
            </c:spPr>
            <c:extLst>
              <c:ext xmlns:c16="http://schemas.microsoft.com/office/drawing/2014/chart" uri="{C3380CC4-5D6E-409C-BE32-E72D297353CC}">
                <c16:uniqueId val="{00000119-C996-45E3-AC90-F4E846A8CCE6}"/>
              </c:ext>
            </c:extLst>
          </c:dPt>
          <c:dPt>
            <c:idx val="18"/>
            <c:invertIfNegative val="0"/>
            <c:bubble3D val="0"/>
            <c:spPr>
              <a:solidFill>
                <a:srgbClr val="0080FF"/>
              </a:solidFill>
              <a:effectLst/>
            </c:spPr>
            <c:extLst>
              <c:ext xmlns:c16="http://schemas.microsoft.com/office/drawing/2014/chart" uri="{C3380CC4-5D6E-409C-BE32-E72D297353CC}">
                <c16:uniqueId val="{0000011B-C996-45E3-AC90-F4E846A8CCE6}"/>
              </c:ext>
            </c:extLst>
          </c:dPt>
          <c:dPt>
            <c:idx val="19"/>
            <c:invertIfNegative val="0"/>
            <c:bubble3D val="0"/>
            <c:spPr>
              <a:solidFill>
                <a:srgbClr val="0080FF"/>
              </a:solidFill>
              <a:effectLst/>
            </c:spPr>
            <c:extLst>
              <c:ext xmlns:c16="http://schemas.microsoft.com/office/drawing/2014/chart" uri="{C3380CC4-5D6E-409C-BE32-E72D297353CC}">
                <c16:uniqueId val="{0000011D-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2.5762857869267464E-2</c:v>
              </c:pt>
              <c:pt idx="1">
                <c:v>0.29074466228485107</c:v>
              </c:pt>
              <c:pt idx="2">
                <c:v>1.9960967823863029E-2</c:v>
              </c:pt>
              <c:pt idx="3">
                <c:v>0.10011109709739685</c:v>
              </c:pt>
              <c:pt idx="4">
                <c:v>0.93368011713027954</c:v>
              </c:pt>
              <c:pt idx="5">
                <c:v>1.052851676940918</c:v>
              </c:pt>
              <c:pt idx="6">
                <c:v>0.86345839500427246</c:v>
              </c:pt>
              <c:pt idx="7">
                <c:v>0.75383394956588745</c:v>
              </c:pt>
              <c:pt idx="8">
                <c:v>2.1200690269470215</c:v>
              </c:pt>
              <c:pt idx="9">
                <c:v>1.7452576160430908</c:v>
              </c:pt>
              <c:pt idx="10">
                <c:v>1.0168781280517578</c:v>
              </c:pt>
              <c:pt idx="11">
                <c:v>1.9503935575485229</c:v>
              </c:pt>
              <c:pt idx="12">
                <c:v>1.5281009674072266</c:v>
              </c:pt>
              <c:pt idx="13">
                <c:v>2.3452658653259277</c:v>
              </c:pt>
              <c:pt idx="14">
                <c:v>3.49367356300354</c:v>
              </c:pt>
              <c:pt idx="15">
                <c:v>2.978198766708374</c:v>
              </c:pt>
              <c:pt idx="16">
                <c:v>3.8792815208435059</c:v>
              </c:pt>
              <c:pt idx="17">
                <c:v>5.5082836151123047</c:v>
              </c:pt>
              <c:pt idx="18">
                <c:v>5.1447415351867676</c:v>
              </c:pt>
              <c:pt idx="19">
                <c:v>14.324542045593262</c:v>
              </c:pt>
            </c:numLit>
          </c:val>
          <c:extLst>
            <c:ext xmlns:c16="http://schemas.microsoft.com/office/drawing/2014/chart" uri="{C3380CC4-5D6E-409C-BE32-E72D297353CC}">
              <c16:uniqueId val="{0000011E-C996-45E3-AC90-F4E846A8CCE6}"/>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120-C996-45E3-AC90-F4E846A8CCE6}"/>
              </c:ext>
            </c:extLst>
          </c:dPt>
          <c:dPt>
            <c:idx val="1"/>
            <c:invertIfNegative val="0"/>
            <c:bubble3D val="0"/>
            <c:spPr>
              <a:solidFill>
                <a:srgbClr val="004C99"/>
              </a:solidFill>
              <a:effectLst/>
            </c:spPr>
            <c:extLst>
              <c:ext xmlns:c16="http://schemas.microsoft.com/office/drawing/2014/chart" uri="{C3380CC4-5D6E-409C-BE32-E72D297353CC}">
                <c16:uniqueId val="{00000122-C996-45E3-AC90-F4E846A8CCE6}"/>
              </c:ext>
            </c:extLst>
          </c:dPt>
          <c:dPt>
            <c:idx val="2"/>
            <c:invertIfNegative val="0"/>
            <c:bubble3D val="0"/>
            <c:spPr>
              <a:solidFill>
                <a:srgbClr val="004C99"/>
              </a:solidFill>
              <a:effectLst/>
            </c:spPr>
            <c:extLst>
              <c:ext xmlns:c16="http://schemas.microsoft.com/office/drawing/2014/chart" uri="{C3380CC4-5D6E-409C-BE32-E72D297353CC}">
                <c16:uniqueId val="{00000124-C996-45E3-AC90-F4E846A8CCE6}"/>
              </c:ext>
            </c:extLst>
          </c:dPt>
          <c:dPt>
            <c:idx val="3"/>
            <c:invertIfNegative val="0"/>
            <c:bubble3D val="0"/>
            <c:spPr>
              <a:solidFill>
                <a:srgbClr val="004C99"/>
              </a:solidFill>
              <a:effectLst/>
            </c:spPr>
            <c:extLst>
              <c:ext xmlns:c16="http://schemas.microsoft.com/office/drawing/2014/chart" uri="{C3380CC4-5D6E-409C-BE32-E72D297353CC}">
                <c16:uniqueId val="{00000126-C996-45E3-AC90-F4E846A8CCE6}"/>
              </c:ext>
            </c:extLst>
          </c:dPt>
          <c:dPt>
            <c:idx val="4"/>
            <c:invertIfNegative val="0"/>
            <c:bubble3D val="0"/>
            <c:spPr>
              <a:solidFill>
                <a:srgbClr val="004C99"/>
              </a:solidFill>
              <a:effectLst/>
            </c:spPr>
            <c:extLst>
              <c:ext xmlns:c16="http://schemas.microsoft.com/office/drawing/2014/chart" uri="{C3380CC4-5D6E-409C-BE32-E72D297353CC}">
                <c16:uniqueId val="{00000128-C996-45E3-AC90-F4E846A8CCE6}"/>
              </c:ext>
            </c:extLst>
          </c:dPt>
          <c:dPt>
            <c:idx val="5"/>
            <c:invertIfNegative val="0"/>
            <c:bubble3D val="0"/>
            <c:spPr>
              <a:solidFill>
                <a:srgbClr val="004C99"/>
              </a:solidFill>
              <a:effectLst/>
            </c:spPr>
            <c:extLst>
              <c:ext xmlns:c16="http://schemas.microsoft.com/office/drawing/2014/chart" uri="{C3380CC4-5D6E-409C-BE32-E72D297353CC}">
                <c16:uniqueId val="{0000012A-C996-45E3-AC90-F4E846A8CCE6}"/>
              </c:ext>
            </c:extLst>
          </c:dPt>
          <c:dPt>
            <c:idx val="6"/>
            <c:invertIfNegative val="0"/>
            <c:bubble3D val="0"/>
            <c:spPr>
              <a:solidFill>
                <a:srgbClr val="004C99"/>
              </a:solidFill>
              <a:effectLst/>
            </c:spPr>
            <c:extLst>
              <c:ext xmlns:c16="http://schemas.microsoft.com/office/drawing/2014/chart" uri="{C3380CC4-5D6E-409C-BE32-E72D297353CC}">
                <c16:uniqueId val="{0000012C-C996-45E3-AC90-F4E846A8CCE6}"/>
              </c:ext>
            </c:extLst>
          </c:dPt>
          <c:dPt>
            <c:idx val="7"/>
            <c:invertIfNegative val="0"/>
            <c:bubble3D val="0"/>
            <c:spPr>
              <a:solidFill>
                <a:srgbClr val="004C99"/>
              </a:solidFill>
              <a:effectLst/>
            </c:spPr>
            <c:extLst>
              <c:ext xmlns:c16="http://schemas.microsoft.com/office/drawing/2014/chart" uri="{C3380CC4-5D6E-409C-BE32-E72D297353CC}">
                <c16:uniqueId val="{0000012E-C996-45E3-AC90-F4E846A8CCE6}"/>
              </c:ext>
            </c:extLst>
          </c:dPt>
          <c:dPt>
            <c:idx val="8"/>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130-C996-45E3-AC90-F4E846A8CCE6}"/>
              </c:ext>
            </c:extLst>
          </c:dPt>
          <c:dPt>
            <c:idx val="9"/>
            <c:invertIfNegative val="0"/>
            <c:bubble3D val="0"/>
            <c:spPr>
              <a:solidFill>
                <a:srgbClr val="004C99"/>
              </a:solidFill>
              <a:effectLst/>
            </c:spPr>
            <c:extLst>
              <c:ext xmlns:c16="http://schemas.microsoft.com/office/drawing/2014/chart" uri="{C3380CC4-5D6E-409C-BE32-E72D297353CC}">
                <c16:uniqueId val="{00000132-C996-45E3-AC90-F4E846A8CCE6}"/>
              </c:ext>
            </c:extLst>
          </c:dPt>
          <c:dPt>
            <c:idx val="10"/>
            <c:invertIfNegative val="0"/>
            <c:bubble3D val="0"/>
            <c:spPr>
              <a:solidFill>
                <a:srgbClr val="004C99"/>
              </a:solidFill>
              <a:effectLst/>
            </c:spPr>
            <c:extLst>
              <c:ext xmlns:c16="http://schemas.microsoft.com/office/drawing/2014/chart" uri="{C3380CC4-5D6E-409C-BE32-E72D297353CC}">
                <c16:uniqueId val="{00000134-C996-45E3-AC90-F4E846A8CCE6}"/>
              </c:ext>
            </c:extLst>
          </c:dPt>
          <c:dPt>
            <c:idx val="11"/>
            <c:invertIfNegative val="0"/>
            <c:bubble3D val="0"/>
            <c:spPr>
              <a:solidFill>
                <a:srgbClr val="004C99"/>
              </a:solidFill>
              <a:effectLst/>
            </c:spPr>
            <c:extLst>
              <c:ext xmlns:c16="http://schemas.microsoft.com/office/drawing/2014/chart" uri="{C3380CC4-5D6E-409C-BE32-E72D297353CC}">
                <c16:uniqueId val="{00000136-C996-45E3-AC90-F4E846A8CCE6}"/>
              </c:ext>
            </c:extLst>
          </c:dPt>
          <c:dPt>
            <c:idx val="12"/>
            <c:invertIfNegative val="0"/>
            <c:bubble3D val="0"/>
            <c:spPr>
              <a:solidFill>
                <a:srgbClr val="004C99"/>
              </a:solidFill>
              <a:effectLst/>
            </c:spPr>
            <c:extLst>
              <c:ext xmlns:c16="http://schemas.microsoft.com/office/drawing/2014/chart" uri="{C3380CC4-5D6E-409C-BE32-E72D297353CC}">
                <c16:uniqueId val="{00000138-C996-45E3-AC90-F4E846A8CCE6}"/>
              </c:ext>
            </c:extLst>
          </c:dPt>
          <c:dPt>
            <c:idx val="13"/>
            <c:invertIfNegative val="0"/>
            <c:bubble3D val="0"/>
            <c:spPr>
              <a:solidFill>
                <a:srgbClr val="004C99"/>
              </a:solidFill>
              <a:effectLst/>
            </c:spPr>
            <c:extLst>
              <c:ext xmlns:c16="http://schemas.microsoft.com/office/drawing/2014/chart" uri="{C3380CC4-5D6E-409C-BE32-E72D297353CC}">
                <c16:uniqueId val="{0000013A-C996-45E3-AC90-F4E846A8CCE6}"/>
              </c:ext>
            </c:extLst>
          </c:dPt>
          <c:dPt>
            <c:idx val="14"/>
            <c:invertIfNegative val="0"/>
            <c:bubble3D val="0"/>
            <c:spPr>
              <a:solidFill>
                <a:srgbClr val="004C99"/>
              </a:solidFill>
              <a:effectLst/>
            </c:spPr>
            <c:extLst>
              <c:ext xmlns:c16="http://schemas.microsoft.com/office/drawing/2014/chart" uri="{C3380CC4-5D6E-409C-BE32-E72D297353CC}">
                <c16:uniqueId val="{0000013C-C996-45E3-AC90-F4E846A8CCE6}"/>
              </c:ext>
            </c:extLst>
          </c:dPt>
          <c:dPt>
            <c:idx val="15"/>
            <c:invertIfNegative val="0"/>
            <c:bubble3D val="0"/>
            <c:spPr>
              <a:solidFill>
                <a:srgbClr val="004C99"/>
              </a:solidFill>
              <a:effectLst/>
            </c:spPr>
            <c:extLst>
              <c:ext xmlns:c16="http://schemas.microsoft.com/office/drawing/2014/chart" uri="{C3380CC4-5D6E-409C-BE32-E72D297353CC}">
                <c16:uniqueId val="{0000013E-C996-45E3-AC90-F4E846A8CCE6}"/>
              </c:ext>
            </c:extLst>
          </c:dPt>
          <c:dPt>
            <c:idx val="16"/>
            <c:invertIfNegative val="0"/>
            <c:bubble3D val="0"/>
            <c:spPr>
              <a:solidFill>
                <a:srgbClr val="004C99"/>
              </a:solidFill>
              <a:effectLst/>
            </c:spPr>
            <c:extLst>
              <c:ext xmlns:c16="http://schemas.microsoft.com/office/drawing/2014/chart" uri="{C3380CC4-5D6E-409C-BE32-E72D297353CC}">
                <c16:uniqueId val="{00000140-C996-45E3-AC90-F4E846A8CCE6}"/>
              </c:ext>
            </c:extLst>
          </c:dPt>
          <c:dPt>
            <c:idx val="17"/>
            <c:invertIfNegative val="0"/>
            <c:bubble3D val="0"/>
            <c:spPr>
              <a:solidFill>
                <a:srgbClr val="004C99"/>
              </a:solidFill>
              <a:effectLst/>
            </c:spPr>
            <c:extLst>
              <c:ext xmlns:c16="http://schemas.microsoft.com/office/drawing/2014/chart" uri="{C3380CC4-5D6E-409C-BE32-E72D297353CC}">
                <c16:uniqueId val="{00000142-C996-45E3-AC90-F4E846A8CCE6}"/>
              </c:ext>
            </c:extLst>
          </c:dPt>
          <c:dPt>
            <c:idx val="18"/>
            <c:invertIfNegative val="0"/>
            <c:bubble3D val="0"/>
            <c:spPr>
              <a:solidFill>
                <a:srgbClr val="004C99"/>
              </a:solidFill>
              <a:effectLst/>
            </c:spPr>
            <c:extLst>
              <c:ext xmlns:c16="http://schemas.microsoft.com/office/drawing/2014/chart" uri="{C3380CC4-5D6E-409C-BE32-E72D297353CC}">
                <c16:uniqueId val="{00000144-C996-45E3-AC90-F4E846A8CCE6}"/>
              </c:ext>
            </c:extLst>
          </c:dPt>
          <c:dPt>
            <c:idx val="19"/>
            <c:invertIfNegative val="0"/>
            <c:bubble3D val="0"/>
            <c:spPr>
              <a:solidFill>
                <a:srgbClr val="004C99"/>
              </a:solidFill>
              <a:effectLst/>
            </c:spPr>
            <c:extLst>
              <c:ext xmlns:c16="http://schemas.microsoft.com/office/drawing/2014/chart" uri="{C3380CC4-5D6E-409C-BE32-E72D297353CC}">
                <c16:uniqueId val="{00000146-C996-45E3-AC90-F4E846A8CCE6}"/>
              </c:ext>
            </c:extLst>
          </c:dPt>
          <c:cat>
            <c:strLit>
              <c:ptCount val="20"/>
              <c:pt idx="0">
                <c:v>Turku</c:v>
              </c:pt>
              <c:pt idx="1">
                <c:v>Naantali</c:v>
              </c:pt>
              <c:pt idx="2">
                <c:v>Raisio</c:v>
              </c:pt>
              <c:pt idx="3">
                <c:v>Kaarina</c:v>
              </c:pt>
              <c:pt idx="4">
                <c:v>Parainen</c:v>
              </c:pt>
              <c:pt idx="5">
                <c:v>Uusikaupunki</c:v>
              </c:pt>
              <c:pt idx="6">
                <c:v>Lieto</c:v>
              </c:pt>
              <c:pt idx="7">
                <c:v>Masku</c:v>
              </c:pt>
              <c:pt idx="8">
                <c:v>--&gt;  Rusko</c:v>
              </c:pt>
              <c:pt idx="9">
                <c:v>Kemiönsaari</c:v>
              </c:pt>
              <c:pt idx="10">
                <c:v>Paimio</c:v>
              </c:pt>
              <c:pt idx="11">
                <c:v>Nousiainen</c:v>
              </c:pt>
              <c:pt idx="12">
                <c:v>Salo</c:v>
              </c:pt>
              <c:pt idx="13">
                <c:v>Aura</c:v>
              </c:pt>
              <c:pt idx="14">
                <c:v>Sauvo</c:v>
              </c:pt>
              <c:pt idx="15">
                <c:v>Laitila</c:v>
              </c:pt>
              <c:pt idx="16">
                <c:v>Mynämäki</c:v>
              </c:pt>
              <c:pt idx="17">
                <c:v>Somero</c:v>
              </c:pt>
              <c:pt idx="18">
                <c:v>Loimaa</c:v>
              </c:pt>
              <c:pt idx="19">
                <c:v>Oripää</c:v>
              </c:pt>
            </c:strLit>
          </c:cat>
          <c:val>
            <c:numLit>
              <c:formatCode>General</c:formatCode>
              <c:ptCount val="20"/>
              <c:pt idx="0">
                <c:v>6.3184395432472229E-2</c:v>
              </c:pt>
              <c:pt idx="1">
                <c:v>7.7866792678833008E-2</c:v>
              </c:pt>
              <c:pt idx="2">
                <c:v>6.3507869839668274E-2</c:v>
              </c:pt>
              <c:pt idx="3">
                <c:v>6.6147617995738983E-2</c:v>
              </c:pt>
              <c:pt idx="4">
                <c:v>0.12840931117534637</c:v>
              </c:pt>
              <c:pt idx="5">
                <c:v>0.22816057503223419</c:v>
              </c:pt>
              <c:pt idx="6">
                <c:v>8.0691434442996979E-2</c:v>
              </c:pt>
              <c:pt idx="7">
                <c:v>8.3777196705341339E-2</c:v>
              </c:pt>
              <c:pt idx="8">
                <c:v>0.22020478546619415</c:v>
              </c:pt>
              <c:pt idx="9">
                <c:v>0.20858992636203766</c:v>
              </c:pt>
              <c:pt idx="10">
                <c:v>0.11950201541185379</c:v>
              </c:pt>
              <c:pt idx="11">
                <c:v>0.10281015932559967</c:v>
              </c:pt>
              <c:pt idx="12">
                <c:v>0.12716379761695862</c:v>
              </c:pt>
              <c:pt idx="13">
                <c:v>9.9985271692276001E-2</c:v>
              </c:pt>
              <c:pt idx="14">
                <c:v>0.17102654278278351</c:v>
              </c:pt>
              <c:pt idx="15">
                <c:v>0.21947012841701508</c:v>
              </c:pt>
              <c:pt idx="16">
                <c:v>0.10645557940006256</c:v>
              </c:pt>
              <c:pt idx="17">
                <c:v>0.30631640553474426</c:v>
              </c:pt>
              <c:pt idx="18">
                <c:v>0.13836447894573212</c:v>
              </c:pt>
              <c:pt idx="19">
                <c:v>0.15760111808776855</c:v>
              </c:pt>
            </c:numLit>
          </c:val>
          <c:extLst>
            <c:ext xmlns:c16="http://schemas.microsoft.com/office/drawing/2014/chart" uri="{C3380CC4-5D6E-409C-BE32-E72D297353CC}">
              <c16:uniqueId val="{00000147-C996-45E3-AC90-F4E846A8CCE6}"/>
            </c:ext>
          </c:extLst>
        </c:ser>
        <c:dLbls>
          <c:showLegendKey val="0"/>
          <c:showVal val="0"/>
          <c:showCatName val="0"/>
          <c:showSerName val="0"/>
          <c:showPercent val="0"/>
          <c:showBubbleSize val="0"/>
        </c:dLbls>
        <c:gapWidth val="75"/>
        <c:overlap val="100"/>
        <c:axId val="234762240"/>
        <c:axId val="234763776"/>
      </c:barChart>
      <c:catAx>
        <c:axId val="234762240"/>
        <c:scaling>
          <c:orientation val="minMax"/>
        </c:scaling>
        <c:delete val="0"/>
        <c:axPos val="b"/>
        <c:numFmt formatCode="General" sourceLinked="0"/>
        <c:majorTickMark val="none"/>
        <c:minorTickMark val="none"/>
        <c:tickLblPos val="nextTo"/>
        <c:crossAx val="234763776"/>
        <c:crosses val="autoZero"/>
        <c:auto val="1"/>
        <c:lblAlgn val="ctr"/>
        <c:lblOffset val="100"/>
        <c:tickLblSkip val="1"/>
        <c:noMultiLvlLbl val="0"/>
      </c:catAx>
      <c:valAx>
        <c:axId val="23476377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crossAx val="234762240"/>
        <c:crosses val="autoZero"/>
        <c:crossBetween val="between"/>
      </c:valAx>
    </c:plotArea>
    <c:legend>
      <c:legendPos val="b"/>
      <c:layout>
        <c:manualLayout>
          <c:xMode val="edge"/>
          <c:yMode val="edge"/>
          <c:x val="0.04"/>
          <c:y val="9.7560975609756097E-3"/>
          <c:w val="0.82352941176470584"/>
          <c:h val="8.5365853658536592E-2"/>
        </c:manualLayout>
      </c:layout>
      <c:overlay val="0"/>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latin typeface="Abadi ExtraLight" panose="020B0204020104020204" pitchFamily="34" charset="0"/>
        </a:defRPr>
      </a:pPr>
      <a:endParaRPr lang="fi-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0.03498</cdr:x>
      <cdr:y>0.08037</cdr:y>
    </cdr:from>
    <cdr:to>
      <cdr:x>0.05898</cdr:x>
      <cdr:y>0.2199</cdr:y>
    </cdr:to>
    <cdr:sp macro="" textlink="">
      <cdr:nvSpPr>
        <cdr:cNvPr id="2" name="TextBox 1"/>
        <cdr:cNvSpPr txBox="1">
          <a:spLocks xmlns:a="http://schemas.openxmlformats.org/drawingml/2006/main"/>
        </cdr:cNvSpPr>
      </cdr:nvSpPr>
      <cdr:spPr>
        <a:xfrm xmlns:a="http://schemas.openxmlformats.org/drawingml/2006/main" rot="-5400000">
          <a:off x="-8114" y="724649"/>
          <a:ext cx="761973"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0.00449</cdr:x>
      <cdr:y>0.10605</cdr:y>
    </cdr:from>
    <cdr:to>
      <cdr:x>0.04602</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67044" y="1270000"/>
          <a:ext cx="1905000" cy="4694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0.00587</cdr:x>
      <cdr:y>0.10611</cdr:y>
    </cdr:from>
    <cdr:to>
      <cdr:x>0.04745</cdr:x>
      <cdr:y>0.47196</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162" y="1270000"/>
          <a:ext cx="1905000" cy="4699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0.00256</cdr:x>
      <cdr:y>0.10606</cdr:y>
    </cdr:from>
    <cdr:to>
      <cdr:x>0.0441</cdr:x>
      <cdr:y>0.47192</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88801" y="1270000"/>
          <a:ext cx="1905000" cy="469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0.00586</cdr:x>
      <cdr:y>0.10605</cdr:y>
    </cdr:from>
    <cdr:to>
      <cdr:x>0.04739</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558" y="1270000"/>
          <a:ext cx="1905000" cy="469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kt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0.05736</cdr:x>
      <cdr:y>0.06154</cdr:y>
    </cdr:from>
    <cdr:to>
      <cdr:x>0.09736</cdr:x>
      <cdr:y>0.30261</cdr:y>
    </cdr:to>
    <cdr:sp macro="" textlink="">
      <cdr:nvSpPr>
        <cdr:cNvPr id="4" name="TextBox 1">
          <a:extLst xmlns:a="http://schemas.openxmlformats.org/drawingml/2006/main">
            <a:ext uri="{FF2B5EF4-FFF2-40B4-BE49-F238E27FC236}">
              <a16:creationId xmlns:a16="http://schemas.microsoft.com/office/drawing/2014/main" id="{7C9EE1BE-6E4A-417E-B6EE-63E76B1CFB4D}"/>
            </a:ext>
          </a:extLst>
        </cdr:cNvPr>
        <cdr:cNvSpPr txBox="1">
          <a:spLocks xmlns:a="http://schemas.openxmlformats.org/drawingml/2006/main" noChangeAspect="1"/>
        </cdr:cNvSpPr>
      </cdr:nvSpPr>
      <cdr:spPr>
        <a:xfrm xmlns:a="http://schemas.openxmlformats.org/drawingml/2006/main" rot="-5400000">
          <a:off x="-55353" y="872582"/>
          <a:ext cx="1371051" cy="3258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latin typeface="Abadi ExtraLight" panose="020B0204020104020204" pitchFamily="34" charset="0"/>
            </a:rPr>
            <a:t>GWh</a:t>
          </a:r>
        </a:p>
      </cdr:txBody>
    </cdr:sp>
  </cdr:relSizeAnchor>
</c:userShapes>
</file>

<file path=ppt/drawings/drawing2.xml><?xml version="1.0" encoding="utf-8"?>
<c:userShapes xmlns:c="http://schemas.openxmlformats.org/drawingml/2006/chart">
  <cdr:relSizeAnchor xmlns:cdr="http://schemas.openxmlformats.org/drawingml/2006/chartDrawing">
    <cdr:from>
      <cdr:x>0.96552</cdr:x>
      <cdr:y>0.06564</cdr:y>
    </cdr:from>
    <cdr:to>
      <cdr:x>0.98851</cdr:x>
      <cdr:y>0.37334</cdr:y>
    </cdr:to>
    <cdr:sp macro="" textlink="">
      <cdr:nvSpPr>
        <cdr:cNvPr id="3" name="TextBox 1"/>
        <cdr:cNvSpPr txBox="1"/>
      </cdr:nvSpPr>
      <cdr:spPr>
        <a:xfrm xmlns:a="http://schemas.openxmlformats.org/drawingml/2006/main" rot="-5400000">
          <a:off x="10032973" y="960110"/>
          <a:ext cx="1524038" cy="254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dr:relSizeAnchor xmlns:cdr="http://schemas.openxmlformats.org/drawingml/2006/chartDrawing">
    <cdr:from>
      <cdr:x>0.07701</cdr:x>
      <cdr:y>0.12821</cdr:y>
    </cdr:from>
    <cdr:to>
      <cdr:x>0.11701</cdr:x>
      <cdr:y>0.4359</cdr:y>
    </cdr:to>
    <cdr:sp macro="" textlink="">
      <cdr:nvSpPr>
        <cdr:cNvPr id="4" name="TextBox 1"/>
        <cdr:cNvSpPr txBox="1"/>
      </cdr:nvSpPr>
      <cdr:spPr>
        <a:xfrm xmlns:a="http://schemas.openxmlformats.org/drawingml/2006/main" rot="-5400000">
          <a:off x="309911" y="1176014"/>
          <a:ext cx="1523988"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0.03523</cdr:x>
      <cdr:y>0.08372</cdr:y>
    </cdr:from>
    <cdr:to>
      <cdr:x>0.06023</cdr:x>
      <cdr:y>0.22325</cdr:y>
    </cdr:to>
    <cdr:sp macro="" textlink="">
      <cdr:nvSpPr>
        <cdr:cNvPr id="2" name="TextBox 1"/>
        <cdr:cNvSpPr txBox="1">
          <a:spLocks xmlns:a="http://schemas.openxmlformats.org/drawingml/2006/main"/>
        </cdr:cNvSpPr>
      </cdr:nvSpPr>
      <cdr:spPr>
        <a:xfrm xmlns:a="http://schemas.openxmlformats.org/drawingml/2006/main" rot="-5400000">
          <a:off x="-17283" y="742937"/>
          <a:ext cx="761973"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0.03763</cdr:x>
      <cdr:y>0.0854</cdr:y>
    </cdr:from>
    <cdr:to>
      <cdr:x>0.06263</cdr:x>
      <cdr:y>0.22493</cdr:y>
    </cdr:to>
    <cdr:sp macro="" textlink="">
      <cdr:nvSpPr>
        <cdr:cNvPr id="2" name="TextBox 1"/>
        <cdr:cNvSpPr txBox="1">
          <a:spLocks xmlns:a="http://schemas.openxmlformats.org/drawingml/2006/main"/>
        </cdr:cNvSpPr>
      </cdr:nvSpPr>
      <cdr:spPr>
        <a:xfrm xmlns:a="http://schemas.openxmlformats.org/drawingml/2006/main" rot="-5400000">
          <a:off x="1005" y="752081"/>
          <a:ext cx="761973"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0.07054</cdr:x>
      <cdr:y>0.09474</cdr:y>
    </cdr:from>
    <cdr:to>
      <cdr:x>0.10542</cdr:x>
      <cdr:y>0.3579</cdr:y>
    </cdr:to>
    <cdr:sp macro="" textlink="">
      <cdr:nvSpPr>
        <cdr:cNvPr id="3" name="TextBox 1"/>
        <cdr:cNvSpPr txBox="1"/>
      </cdr:nvSpPr>
      <cdr:spPr>
        <a:xfrm xmlns:a="http://schemas.openxmlformats.org/drawingml/2006/main" rot="-5400000">
          <a:off x="325954" y="901725"/>
          <a:ext cx="1270010" cy="380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0.0714</cdr:x>
      <cdr:y>0.17771</cdr:y>
    </cdr:from>
    <cdr:to>
      <cdr:x>0.10629</cdr:x>
      <cdr:y>0.33093</cdr:y>
    </cdr:to>
    <cdr:sp macro="" textlink="">
      <cdr:nvSpPr>
        <cdr:cNvPr id="2" name="TextBox 1"/>
        <cdr:cNvSpPr txBox="1">
          <a:spLocks xmlns:a="http://schemas.openxmlformats.org/drawingml/2006/main" noChangeAspect="1"/>
        </cdr:cNvSpPr>
      </cdr:nvSpPr>
      <cdr:spPr>
        <a:xfrm xmlns:a="http://schemas.openxmlformats.org/drawingml/2006/main" rot="-5400000">
          <a:off x="600611" y="1036792"/>
          <a:ext cx="739439" cy="381068"/>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0.03058</cdr:x>
      <cdr:y>0.19865</cdr:y>
    </cdr:from>
    <cdr:to>
      <cdr:x>0.06546</cdr:x>
      <cdr:y>0.35187</cdr:y>
    </cdr:to>
    <cdr:sp macro="" textlink="">
      <cdr:nvSpPr>
        <cdr:cNvPr id="2" name="TextBox 1"/>
        <cdr:cNvSpPr txBox="1">
          <a:spLocks xmlns:a="http://schemas.openxmlformats.org/drawingml/2006/main" noChangeAspect="1"/>
        </cdr:cNvSpPr>
      </cdr:nvSpPr>
      <cdr:spPr>
        <a:xfrm xmlns:a="http://schemas.openxmlformats.org/drawingml/2006/main" rot="-5400000">
          <a:off x="154726" y="1137927"/>
          <a:ext cx="739440" cy="38096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dirty="0">
              <a:latin typeface="Abadi ExtraLight" panose="020B0204020104020204" pitchFamily="34" charset="0"/>
            </a:rPr>
            <a:t>kt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endParaRPr lang="en-US" sz="900" b="0" dirty="0">
            <a:latin typeface="Abadi ExtraLight" panose="020B0204020104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dirty="0">
              <a:latin typeface="Abadi ExtraLight" panose="020B0204020104020204" pitchFamily="34" charset="0"/>
            </a:rPr>
            <a:t>t</a:t>
          </a:r>
          <a:r>
            <a:rPr lang="en-US" sz="900" b="0" baseline="0" dirty="0">
              <a:latin typeface="Abadi ExtraLight" panose="020B0204020104020204" pitchFamily="34" charset="0"/>
            </a:rPr>
            <a:t> CO</a:t>
          </a:r>
          <a:r>
            <a:rPr lang="en-US" sz="900" b="0" baseline="-25000" dirty="0">
              <a:latin typeface="Abadi ExtraLight" panose="020B0204020104020204" pitchFamily="34" charset="0"/>
            </a:rPr>
            <a:t>2 </a:t>
          </a:r>
          <a:r>
            <a:rPr lang="en-US" sz="900" b="0" baseline="0" dirty="0">
              <a:latin typeface="Abadi ExtraLight" panose="020B0204020104020204" pitchFamily="34" charset="0"/>
            </a:rPr>
            <a:t>-</a:t>
          </a:r>
          <a:r>
            <a:rPr lang="en-US" sz="900" b="0" baseline="0" dirty="0" err="1">
              <a:latin typeface="Abadi ExtraLight" panose="020B0204020104020204" pitchFamily="34" charset="0"/>
            </a:rPr>
            <a:t>ekv</a:t>
          </a:r>
          <a:r>
            <a:rPr lang="en-US" sz="900" b="0" baseline="0" dirty="0">
              <a:latin typeface="Abadi ExtraLight" panose="020B0204020104020204" pitchFamily="34" charset="0"/>
            </a:rPr>
            <a:t> / </a:t>
          </a:r>
          <a:r>
            <a:rPr lang="en-US" sz="900" b="0" baseline="0" dirty="0" err="1">
              <a:latin typeface="Abadi ExtraLight" panose="020B0204020104020204" pitchFamily="34" charset="0"/>
            </a:rPr>
            <a:t>asukas</a:t>
          </a:r>
          <a:endParaRPr lang="en-US" sz="900" b="0" dirty="0">
            <a:latin typeface="Abadi ExtraLight" panose="020B0204020104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512FB-CFA0-4826-A34C-FA2A585D4925}" type="datetimeFigureOut">
              <a:rPr lang="fi-FI" smtClean="0"/>
              <a:t>19.2.2026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54C98-BDB5-4188-8C09-E434BEAFA54A}" type="slidenum">
              <a:rPr lang="fi-FI" smtClean="0"/>
              <a:t>‹#›</a:t>
            </a:fld>
            <a:endParaRPr lang="fi-FI"/>
          </a:p>
        </p:txBody>
      </p:sp>
    </p:spTree>
    <p:extLst>
      <p:ext uri="{BB962C8B-B14F-4D97-AF65-F5344CB8AC3E}">
        <p14:creationId xmlns:p14="http://schemas.microsoft.com/office/powerpoint/2010/main" val="215528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a:t>
            </a:fld>
            <a:endParaRPr lang="fi-FI"/>
          </a:p>
        </p:txBody>
      </p:sp>
    </p:spTree>
    <p:extLst>
      <p:ext uri="{BB962C8B-B14F-4D97-AF65-F5344CB8AC3E}">
        <p14:creationId xmlns:p14="http://schemas.microsoft.com/office/powerpoint/2010/main" val="237208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16</a:t>
            </a:fld>
            <a:endParaRPr lang="fi-FI"/>
          </a:p>
        </p:txBody>
      </p:sp>
    </p:spTree>
    <p:extLst>
      <p:ext uri="{BB962C8B-B14F-4D97-AF65-F5344CB8AC3E}">
        <p14:creationId xmlns:p14="http://schemas.microsoft.com/office/powerpoint/2010/main" val="2479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17</a:t>
            </a:fld>
            <a:endParaRPr lang="fi-FI"/>
          </a:p>
        </p:txBody>
      </p:sp>
    </p:spTree>
    <p:extLst>
      <p:ext uri="{BB962C8B-B14F-4D97-AF65-F5344CB8AC3E}">
        <p14:creationId xmlns:p14="http://schemas.microsoft.com/office/powerpoint/2010/main" val="392420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18</a:t>
            </a:fld>
            <a:endParaRPr lang="fi-FI"/>
          </a:p>
        </p:txBody>
      </p:sp>
    </p:spTree>
    <p:extLst>
      <p:ext uri="{BB962C8B-B14F-4D97-AF65-F5344CB8AC3E}">
        <p14:creationId xmlns:p14="http://schemas.microsoft.com/office/powerpoint/2010/main" val="350980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19</a:t>
            </a:fld>
            <a:endParaRPr lang="fi-FI"/>
          </a:p>
        </p:txBody>
      </p:sp>
    </p:spTree>
    <p:extLst>
      <p:ext uri="{BB962C8B-B14F-4D97-AF65-F5344CB8AC3E}">
        <p14:creationId xmlns:p14="http://schemas.microsoft.com/office/powerpoint/2010/main" val="405378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21</a:t>
            </a:fld>
            <a:endParaRPr lang="fi-FI"/>
          </a:p>
        </p:txBody>
      </p:sp>
    </p:spTree>
    <p:extLst>
      <p:ext uri="{BB962C8B-B14F-4D97-AF65-F5344CB8AC3E}">
        <p14:creationId xmlns:p14="http://schemas.microsoft.com/office/powerpoint/2010/main" val="172122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30</a:t>
            </a:fld>
            <a:endParaRPr lang="fi-FI"/>
          </a:p>
        </p:txBody>
      </p:sp>
    </p:spTree>
    <p:extLst>
      <p:ext uri="{BB962C8B-B14F-4D97-AF65-F5344CB8AC3E}">
        <p14:creationId xmlns:p14="http://schemas.microsoft.com/office/powerpoint/2010/main" val="82889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32</a:t>
            </a:fld>
            <a:endParaRPr lang="fi-FI"/>
          </a:p>
        </p:txBody>
      </p:sp>
    </p:spTree>
    <p:extLst>
      <p:ext uri="{BB962C8B-B14F-4D97-AF65-F5344CB8AC3E}">
        <p14:creationId xmlns:p14="http://schemas.microsoft.com/office/powerpoint/2010/main" val="111746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33</a:t>
            </a:fld>
            <a:endParaRPr lang="fi-FI"/>
          </a:p>
        </p:txBody>
      </p:sp>
    </p:spTree>
    <p:extLst>
      <p:ext uri="{BB962C8B-B14F-4D97-AF65-F5344CB8AC3E}">
        <p14:creationId xmlns:p14="http://schemas.microsoft.com/office/powerpoint/2010/main" val="300348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34</a:t>
            </a:fld>
            <a:endParaRPr lang="fi-FI"/>
          </a:p>
        </p:txBody>
      </p:sp>
    </p:spTree>
    <p:extLst>
      <p:ext uri="{BB962C8B-B14F-4D97-AF65-F5344CB8AC3E}">
        <p14:creationId xmlns:p14="http://schemas.microsoft.com/office/powerpoint/2010/main" val="333292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A4BE-56B6-9F5A-4EB4-BF05EA3EF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7DC9C-A01E-13C3-67DF-4CAEBD358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030DA-030B-D207-01A6-3DB15E8DBB51}"/>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3438C600-0616-2500-28D9-5142BDB03A66}"/>
              </a:ext>
            </a:extLst>
          </p:cNvPr>
          <p:cNvSpPr>
            <a:spLocks noGrp="1"/>
          </p:cNvSpPr>
          <p:nvPr>
            <p:ph type="sldNum" sz="quarter" idx="5"/>
          </p:nvPr>
        </p:nvSpPr>
        <p:spPr/>
        <p:txBody>
          <a:bodyPr/>
          <a:lstStyle/>
          <a:p>
            <a:fld id="{78D54C98-BDB5-4188-8C09-E434BEAFA54A}" type="slidenum">
              <a:rPr lang="fi-FI" smtClean="0"/>
              <a:t>35</a:t>
            </a:fld>
            <a:endParaRPr lang="fi-FI"/>
          </a:p>
        </p:txBody>
      </p:sp>
    </p:spTree>
    <p:extLst>
      <p:ext uri="{BB962C8B-B14F-4D97-AF65-F5344CB8AC3E}">
        <p14:creationId xmlns:p14="http://schemas.microsoft.com/office/powerpoint/2010/main" val="256957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Lisätään kuva</a:t>
            </a:r>
          </a:p>
        </p:txBody>
      </p:sp>
      <p:sp>
        <p:nvSpPr>
          <p:cNvPr id="4" name="Slide Number Placeholder 3"/>
          <p:cNvSpPr>
            <a:spLocks noGrp="1"/>
          </p:cNvSpPr>
          <p:nvPr>
            <p:ph type="sldNum" sz="quarter" idx="5"/>
          </p:nvPr>
        </p:nvSpPr>
        <p:spPr/>
        <p:txBody>
          <a:bodyPr/>
          <a:lstStyle/>
          <a:p>
            <a:fld id="{78D54C98-BDB5-4188-8C09-E434BEAFA54A}" type="slidenum">
              <a:rPr lang="fi-FI" smtClean="0"/>
              <a:t>2</a:t>
            </a:fld>
            <a:endParaRPr lang="fi-FI"/>
          </a:p>
        </p:txBody>
      </p:sp>
    </p:spTree>
    <p:extLst>
      <p:ext uri="{BB962C8B-B14F-4D97-AF65-F5344CB8AC3E}">
        <p14:creationId xmlns:p14="http://schemas.microsoft.com/office/powerpoint/2010/main" val="156967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36</a:t>
            </a:fld>
            <a:endParaRPr lang="fi-FI"/>
          </a:p>
        </p:txBody>
      </p:sp>
    </p:spTree>
    <p:extLst>
      <p:ext uri="{BB962C8B-B14F-4D97-AF65-F5344CB8AC3E}">
        <p14:creationId xmlns:p14="http://schemas.microsoft.com/office/powerpoint/2010/main" val="95799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40</a:t>
            </a:fld>
            <a:endParaRPr lang="fi-FI"/>
          </a:p>
        </p:txBody>
      </p:sp>
    </p:spTree>
    <p:extLst>
      <p:ext uri="{BB962C8B-B14F-4D97-AF65-F5344CB8AC3E}">
        <p14:creationId xmlns:p14="http://schemas.microsoft.com/office/powerpoint/2010/main" val="231263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a:t>
            </a:fld>
            <a:endParaRPr lang="fi-FI"/>
          </a:p>
        </p:txBody>
      </p:sp>
    </p:spTree>
    <p:extLst>
      <p:ext uri="{BB962C8B-B14F-4D97-AF65-F5344CB8AC3E}">
        <p14:creationId xmlns:p14="http://schemas.microsoft.com/office/powerpoint/2010/main" val="419451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a:t>
            </a:fld>
            <a:endParaRPr lang="fi-FI"/>
          </a:p>
        </p:txBody>
      </p:sp>
    </p:spTree>
    <p:extLst>
      <p:ext uri="{BB962C8B-B14F-4D97-AF65-F5344CB8AC3E}">
        <p14:creationId xmlns:p14="http://schemas.microsoft.com/office/powerpoint/2010/main" val="14887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7</a:t>
            </a:fld>
            <a:endParaRPr lang="fi-FI"/>
          </a:p>
        </p:txBody>
      </p:sp>
    </p:spTree>
    <p:extLst>
      <p:ext uri="{BB962C8B-B14F-4D97-AF65-F5344CB8AC3E}">
        <p14:creationId xmlns:p14="http://schemas.microsoft.com/office/powerpoint/2010/main" val="98422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8</a:t>
            </a:fld>
            <a:endParaRPr lang="fi-FI"/>
          </a:p>
        </p:txBody>
      </p:sp>
    </p:spTree>
    <p:extLst>
      <p:ext uri="{BB962C8B-B14F-4D97-AF65-F5344CB8AC3E}">
        <p14:creationId xmlns:p14="http://schemas.microsoft.com/office/powerpoint/2010/main" val="67952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11</a:t>
            </a:fld>
            <a:endParaRPr lang="fi-FI"/>
          </a:p>
        </p:txBody>
      </p:sp>
    </p:spTree>
    <p:extLst>
      <p:ext uri="{BB962C8B-B14F-4D97-AF65-F5344CB8AC3E}">
        <p14:creationId xmlns:p14="http://schemas.microsoft.com/office/powerpoint/2010/main" val="2772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13</a:t>
            </a:fld>
            <a:endParaRPr lang="fi-FI"/>
          </a:p>
        </p:txBody>
      </p:sp>
    </p:spTree>
    <p:extLst>
      <p:ext uri="{BB962C8B-B14F-4D97-AF65-F5344CB8AC3E}">
        <p14:creationId xmlns:p14="http://schemas.microsoft.com/office/powerpoint/2010/main" val="286260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5"/>
          </p:nvPr>
        </p:nvSpPr>
        <p:spPr/>
        <p:txBody>
          <a:bodyPr/>
          <a:lstStyle/>
          <a:p>
            <a:fld id="{78D54C98-BDB5-4188-8C09-E434BEAFA54A}" type="slidenum">
              <a:rPr lang="fi-FI" smtClean="0"/>
              <a:t>15</a:t>
            </a:fld>
            <a:endParaRPr lang="fi-FI"/>
          </a:p>
        </p:txBody>
      </p:sp>
    </p:spTree>
    <p:extLst>
      <p:ext uri="{BB962C8B-B14F-4D97-AF65-F5344CB8AC3E}">
        <p14:creationId xmlns:p14="http://schemas.microsoft.com/office/powerpoint/2010/main" val="358487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55EC-8EF0-4CA3-949E-0B0568313B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EE802C0-260C-4DD6-9F14-62EF5B524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2A69FF-23B5-4F55-8DA0-9AE1BB48F24F}"/>
              </a:ext>
            </a:extLst>
          </p:cNvPr>
          <p:cNvSpPr>
            <a:spLocks noGrp="1"/>
          </p:cNvSpPr>
          <p:nvPr>
            <p:ph type="dt" sz="half" idx="10"/>
          </p:nvPr>
        </p:nvSpPr>
        <p:spPr/>
        <p:txBody>
          <a:bodyPr/>
          <a:lstStyle/>
          <a:p>
            <a:fld id="{2A09729A-B364-4830-918F-3FA57B1CFBB6}" type="datetime1">
              <a:rPr lang="fi-FI" smtClean="0"/>
              <a:t>19.2.2026</a:t>
            </a:fld>
            <a:endParaRPr lang="fi-FI"/>
          </a:p>
        </p:txBody>
      </p:sp>
      <p:sp>
        <p:nvSpPr>
          <p:cNvPr id="5" name="Alatunnisteen paikkamerkki 4">
            <a:extLst>
              <a:ext uri="{FF2B5EF4-FFF2-40B4-BE49-F238E27FC236}">
                <a16:creationId xmlns:a16="http://schemas.microsoft.com/office/drawing/2014/main" id="{40175DA4-087D-4446-A7D0-A11B392F02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1231CC1-669D-47E9-BB8C-0707F224448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4346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62FC1-81BE-4C91-95AC-6E17A67CA26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42B354-5418-47EC-AB1D-9031372ED5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40EE0D-D04A-4913-B482-3B5EB7486EDD}"/>
              </a:ext>
            </a:extLst>
          </p:cNvPr>
          <p:cNvSpPr>
            <a:spLocks noGrp="1"/>
          </p:cNvSpPr>
          <p:nvPr>
            <p:ph type="dt" sz="half" idx="10"/>
          </p:nvPr>
        </p:nvSpPr>
        <p:spPr/>
        <p:txBody>
          <a:bodyPr/>
          <a:lstStyle/>
          <a:p>
            <a:fld id="{13E7DDD7-4860-4938-9CFF-EBBC029A43BD}" type="datetime1">
              <a:rPr lang="fi-FI" smtClean="0"/>
              <a:t>19.2.2026</a:t>
            </a:fld>
            <a:endParaRPr lang="fi-FI"/>
          </a:p>
        </p:txBody>
      </p:sp>
      <p:sp>
        <p:nvSpPr>
          <p:cNvPr id="5" name="Alatunnisteen paikkamerkki 4">
            <a:extLst>
              <a:ext uri="{FF2B5EF4-FFF2-40B4-BE49-F238E27FC236}">
                <a16:creationId xmlns:a16="http://schemas.microsoft.com/office/drawing/2014/main" id="{C38C698B-373E-4BEB-BB0A-697FCB0256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CF07C65-17D7-4F65-BA22-F5D1B926EA70}"/>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7140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997232B-9683-4421-8E17-ECD9CC6E981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14BD17-A39D-46F5-8A63-1CFD380AE02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AD2A426-BA1F-4942-8C21-A83FBDB6D756}"/>
              </a:ext>
            </a:extLst>
          </p:cNvPr>
          <p:cNvSpPr>
            <a:spLocks noGrp="1"/>
          </p:cNvSpPr>
          <p:nvPr>
            <p:ph type="dt" sz="half" idx="10"/>
          </p:nvPr>
        </p:nvSpPr>
        <p:spPr/>
        <p:txBody>
          <a:bodyPr/>
          <a:lstStyle/>
          <a:p>
            <a:fld id="{1A7A5FE4-B2AB-4FCD-93FB-EECFAAC197F2}" type="datetime1">
              <a:rPr lang="fi-FI" smtClean="0"/>
              <a:t>19.2.2026</a:t>
            </a:fld>
            <a:endParaRPr lang="fi-FI"/>
          </a:p>
        </p:txBody>
      </p:sp>
      <p:sp>
        <p:nvSpPr>
          <p:cNvPr id="5" name="Alatunnisteen paikkamerkki 4">
            <a:extLst>
              <a:ext uri="{FF2B5EF4-FFF2-40B4-BE49-F238E27FC236}">
                <a16:creationId xmlns:a16="http://schemas.microsoft.com/office/drawing/2014/main" id="{D6BD9082-47B0-4A0C-BF76-0E3F93DEEA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886E91-1868-4D90-B9B1-5C22B794D492}"/>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27901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5B497-D03E-4C9D-9BB4-EF87CEADC05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034EC0-8421-40FF-9BC1-285DBC7A5F3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2A4FC5A-5689-4022-B4B6-F60F8CEE20CE}"/>
              </a:ext>
            </a:extLst>
          </p:cNvPr>
          <p:cNvSpPr>
            <a:spLocks noGrp="1"/>
          </p:cNvSpPr>
          <p:nvPr>
            <p:ph type="dt" sz="half" idx="10"/>
          </p:nvPr>
        </p:nvSpPr>
        <p:spPr/>
        <p:txBody>
          <a:bodyPr/>
          <a:lstStyle/>
          <a:p>
            <a:fld id="{CFE29331-A1FC-4501-8453-C3D57E1CE4E4}" type="datetime1">
              <a:rPr lang="fi-FI" smtClean="0"/>
              <a:t>19.2.2026</a:t>
            </a:fld>
            <a:endParaRPr lang="fi-FI"/>
          </a:p>
        </p:txBody>
      </p:sp>
      <p:sp>
        <p:nvSpPr>
          <p:cNvPr id="5" name="Alatunnisteen paikkamerkki 4">
            <a:extLst>
              <a:ext uri="{FF2B5EF4-FFF2-40B4-BE49-F238E27FC236}">
                <a16:creationId xmlns:a16="http://schemas.microsoft.com/office/drawing/2014/main" id="{D2EDA50B-5139-4106-8F9A-4CCE14D93F7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2265DB-0500-4B64-91FC-CB6B766C62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5795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E522B3-34C5-4E60-B2C8-A9ADED42562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805EDFD-E418-4D28-BFE6-DFBC42BA0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F06EF4F-C8C9-4A3D-A98B-1F627F100E28}"/>
              </a:ext>
            </a:extLst>
          </p:cNvPr>
          <p:cNvSpPr>
            <a:spLocks noGrp="1"/>
          </p:cNvSpPr>
          <p:nvPr>
            <p:ph type="dt" sz="half" idx="10"/>
          </p:nvPr>
        </p:nvSpPr>
        <p:spPr/>
        <p:txBody>
          <a:bodyPr/>
          <a:lstStyle/>
          <a:p>
            <a:fld id="{7CEBE8FE-8B21-42FB-A8B3-7601DAFC4509}" type="datetime1">
              <a:rPr lang="fi-FI" smtClean="0"/>
              <a:t>19.2.2026</a:t>
            </a:fld>
            <a:endParaRPr lang="fi-FI"/>
          </a:p>
        </p:txBody>
      </p:sp>
      <p:sp>
        <p:nvSpPr>
          <p:cNvPr id="5" name="Alatunnisteen paikkamerkki 4">
            <a:extLst>
              <a:ext uri="{FF2B5EF4-FFF2-40B4-BE49-F238E27FC236}">
                <a16:creationId xmlns:a16="http://schemas.microsoft.com/office/drawing/2014/main" id="{1865AEE1-FAE7-4515-AB94-3CEE790120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9F315C-8538-4FBB-BB45-B93ED3C0968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33073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8F1BB0-FDB5-4CB1-8FB9-9197CCE7486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3C0FFB3-5F5A-45BE-B1E8-5A615535E65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A0A8919-80A7-4B7F-9D84-7EDFBED070C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6D49F70-4238-4940-92B6-A480BECAD808}"/>
              </a:ext>
            </a:extLst>
          </p:cNvPr>
          <p:cNvSpPr>
            <a:spLocks noGrp="1"/>
          </p:cNvSpPr>
          <p:nvPr>
            <p:ph type="dt" sz="half" idx="10"/>
          </p:nvPr>
        </p:nvSpPr>
        <p:spPr/>
        <p:txBody>
          <a:bodyPr/>
          <a:lstStyle/>
          <a:p>
            <a:fld id="{2AAD2E48-8932-41BB-9021-E14A17746E13}" type="datetime1">
              <a:rPr lang="fi-FI" smtClean="0"/>
              <a:t>19.2.2026</a:t>
            </a:fld>
            <a:endParaRPr lang="fi-FI"/>
          </a:p>
        </p:txBody>
      </p:sp>
      <p:sp>
        <p:nvSpPr>
          <p:cNvPr id="6" name="Alatunnisteen paikkamerkki 5">
            <a:extLst>
              <a:ext uri="{FF2B5EF4-FFF2-40B4-BE49-F238E27FC236}">
                <a16:creationId xmlns:a16="http://schemas.microsoft.com/office/drawing/2014/main" id="{C2D9048E-8C30-496B-9A4E-715C65059B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3692EEA-0BCF-4CD4-965E-F90E8492EF7E}"/>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1776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3EBBA1-B4F6-43AC-9769-4FC37F53F9E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1CA17F2-7C9D-453E-8F38-D66B9A115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FA1B6D2-8BEC-4E2E-995B-71B0C056DEB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8D07693-9227-426D-9EC4-1F44E0097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3CB9216-2E3A-463F-B526-EBDB01E7A26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00D414E-3A8D-4384-A374-F1DC3C39D371}"/>
              </a:ext>
            </a:extLst>
          </p:cNvPr>
          <p:cNvSpPr>
            <a:spLocks noGrp="1"/>
          </p:cNvSpPr>
          <p:nvPr>
            <p:ph type="dt" sz="half" idx="10"/>
          </p:nvPr>
        </p:nvSpPr>
        <p:spPr/>
        <p:txBody>
          <a:bodyPr/>
          <a:lstStyle/>
          <a:p>
            <a:fld id="{FD94A61D-83E3-4FB5-9169-BC99F8089FA8}" type="datetime1">
              <a:rPr lang="fi-FI" smtClean="0"/>
              <a:t>19.2.2026</a:t>
            </a:fld>
            <a:endParaRPr lang="fi-FI"/>
          </a:p>
        </p:txBody>
      </p:sp>
      <p:sp>
        <p:nvSpPr>
          <p:cNvPr id="8" name="Alatunnisteen paikkamerkki 7">
            <a:extLst>
              <a:ext uri="{FF2B5EF4-FFF2-40B4-BE49-F238E27FC236}">
                <a16:creationId xmlns:a16="http://schemas.microsoft.com/office/drawing/2014/main" id="{E54D3A43-99E3-4852-BBFF-B0DB488A32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B682A8F-FB05-4E82-A71D-ED72B08A7FF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744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5BEE8-0906-4752-8F7C-2CDF21F5D39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C349E19-0A77-4E31-93DD-6CE494D9FF6D}"/>
              </a:ext>
            </a:extLst>
          </p:cNvPr>
          <p:cNvSpPr>
            <a:spLocks noGrp="1"/>
          </p:cNvSpPr>
          <p:nvPr>
            <p:ph type="dt" sz="half" idx="10"/>
          </p:nvPr>
        </p:nvSpPr>
        <p:spPr/>
        <p:txBody>
          <a:bodyPr/>
          <a:lstStyle/>
          <a:p>
            <a:fld id="{C524572C-8F60-4695-A2D7-F8B8499F2B40}" type="datetime1">
              <a:rPr lang="fi-FI" smtClean="0"/>
              <a:t>19.2.2026</a:t>
            </a:fld>
            <a:endParaRPr lang="fi-FI"/>
          </a:p>
        </p:txBody>
      </p:sp>
      <p:sp>
        <p:nvSpPr>
          <p:cNvPr id="4" name="Alatunnisteen paikkamerkki 3">
            <a:extLst>
              <a:ext uri="{FF2B5EF4-FFF2-40B4-BE49-F238E27FC236}">
                <a16:creationId xmlns:a16="http://schemas.microsoft.com/office/drawing/2014/main" id="{71AE581D-3120-4B04-A01C-687E8AD2161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D67767B-1463-40A9-B26D-12328EBC752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46179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2E13B47-6F3F-480A-A140-35BFBCC500B8}"/>
              </a:ext>
            </a:extLst>
          </p:cNvPr>
          <p:cNvSpPr>
            <a:spLocks noGrp="1"/>
          </p:cNvSpPr>
          <p:nvPr>
            <p:ph type="dt" sz="half" idx="10"/>
          </p:nvPr>
        </p:nvSpPr>
        <p:spPr/>
        <p:txBody>
          <a:bodyPr/>
          <a:lstStyle/>
          <a:p>
            <a:fld id="{86B9C3A1-CDBD-4FA2-BB7C-068BF1127882}" type="datetime1">
              <a:rPr lang="fi-FI" smtClean="0"/>
              <a:t>19.2.2026</a:t>
            </a:fld>
            <a:endParaRPr lang="fi-FI"/>
          </a:p>
        </p:txBody>
      </p:sp>
      <p:sp>
        <p:nvSpPr>
          <p:cNvPr id="3" name="Alatunnisteen paikkamerkki 2">
            <a:extLst>
              <a:ext uri="{FF2B5EF4-FFF2-40B4-BE49-F238E27FC236}">
                <a16:creationId xmlns:a16="http://schemas.microsoft.com/office/drawing/2014/main" id="{80DC3658-C981-4E76-8EE0-0BEBACBEC5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9A9935-6F67-407E-A315-EE943A7B7F93}"/>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02211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D1DE0B-66BD-4249-A065-ACD53EA4E9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2CA80CF-69C2-47FA-8C07-FE70A7B24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FCEE96B-FFC3-48EE-B78E-5FE03DD52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31A461A-8D86-4B3F-81AA-E23DE1108E24}"/>
              </a:ext>
            </a:extLst>
          </p:cNvPr>
          <p:cNvSpPr>
            <a:spLocks noGrp="1"/>
          </p:cNvSpPr>
          <p:nvPr>
            <p:ph type="dt" sz="half" idx="10"/>
          </p:nvPr>
        </p:nvSpPr>
        <p:spPr/>
        <p:txBody>
          <a:bodyPr/>
          <a:lstStyle/>
          <a:p>
            <a:fld id="{87C2B47E-3A5D-436D-B154-DE01AD238572}" type="datetime1">
              <a:rPr lang="fi-FI" smtClean="0"/>
              <a:t>19.2.2026</a:t>
            </a:fld>
            <a:endParaRPr lang="fi-FI"/>
          </a:p>
        </p:txBody>
      </p:sp>
      <p:sp>
        <p:nvSpPr>
          <p:cNvPr id="6" name="Alatunnisteen paikkamerkki 5">
            <a:extLst>
              <a:ext uri="{FF2B5EF4-FFF2-40B4-BE49-F238E27FC236}">
                <a16:creationId xmlns:a16="http://schemas.microsoft.com/office/drawing/2014/main" id="{73DB4E11-9BA3-4341-B88E-CC8C781F198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62FA52-A0FF-4970-99EB-BA0B25898CD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5066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BA4F0-74ED-4BB8-9207-739ECED52D8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B6D245A-3611-4437-A5D0-2A375B84F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98332A2-4199-48C6-9424-9CF23EC14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AFCC91-321C-4816-B9F2-69CCB00B12D1}"/>
              </a:ext>
            </a:extLst>
          </p:cNvPr>
          <p:cNvSpPr>
            <a:spLocks noGrp="1"/>
          </p:cNvSpPr>
          <p:nvPr>
            <p:ph type="dt" sz="half" idx="10"/>
          </p:nvPr>
        </p:nvSpPr>
        <p:spPr/>
        <p:txBody>
          <a:bodyPr/>
          <a:lstStyle/>
          <a:p>
            <a:fld id="{49B5A122-E29A-46A0-819F-902D6EC2D68A}" type="datetime1">
              <a:rPr lang="fi-FI" smtClean="0"/>
              <a:t>19.2.2026</a:t>
            </a:fld>
            <a:endParaRPr lang="fi-FI"/>
          </a:p>
        </p:txBody>
      </p:sp>
      <p:sp>
        <p:nvSpPr>
          <p:cNvPr id="6" name="Alatunnisteen paikkamerkki 5">
            <a:extLst>
              <a:ext uri="{FF2B5EF4-FFF2-40B4-BE49-F238E27FC236}">
                <a16:creationId xmlns:a16="http://schemas.microsoft.com/office/drawing/2014/main" id="{E6C8A917-999B-45EB-8A1E-79C4B5A7201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C94B21-BFB8-4330-924C-0F03DA799A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7736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1CED058-6171-41CF-92F3-40BBB8A05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68DA5A-035A-40D0-9BAB-020E3CC93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60C7B9-0C2E-40D5-A902-8B55C7509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A6FFF-3FFE-457C-8BCF-91C1C32B853F}" type="datetime1">
              <a:rPr lang="fi-FI" smtClean="0"/>
              <a:t>19.2.2026</a:t>
            </a:fld>
            <a:endParaRPr lang="fi-FI"/>
          </a:p>
        </p:txBody>
      </p:sp>
      <p:sp>
        <p:nvSpPr>
          <p:cNvPr id="5" name="Alatunnisteen paikkamerkki 4">
            <a:extLst>
              <a:ext uri="{FF2B5EF4-FFF2-40B4-BE49-F238E27FC236}">
                <a16:creationId xmlns:a16="http://schemas.microsoft.com/office/drawing/2014/main" id="{4A0C0D73-1836-4788-B5DC-4AFC8F64D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5BD97C9-8662-4E77-956A-303B021C9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73DD0-3AF0-420A-B1D9-9FF00C8EFB48}" type="slidenum">
              <a:rPr lang="fi-FI" smtClean="0"/>
              <a:t>‹#›</a:t>
            </a:fld>
            <a:endParaRPr lang="fi-FI"/>
          </a:p>
        </p:txBody>
      </p:sp>
    </p:spTree>
    <p:extLst>
      <p:ext uri="{BB962C8B-B14F-4D97-AF65-F5344CB8AC3E}">
        <p14:creationId xmlns:p14="http://schemas.microsoft.com/office/powerpoint/2010/main" val="34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towise.com/fi/co2-raportti"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co2.sitowise.com/CO2tilastot/"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hyperlink" Target="https://energia.fi/tilastot/sahkotilastot" TargetMode="External"/><Relationship Id="rId13" Type="http://schemas.openxmlformats.org/officeDocument/2006/relationships/hyperlink" Target="https://pxhopea2.stat.fi/sahkoiset_julkaisut/energia2024/html/suom0006.htm" TargetMode="External"/><Relationship Id="rId3" Type="http://schemas.openxmlformats.org/officeDocument/2006/relationships/hyperlink" Target="https://aut.fi/ymparisto/liikenteen-osuus-suomen-kasvihuonepaastoista/" TargetMode="External"/><Relationship Id="rId7" Type="http://schemas.openxmlformats.org/officeDocument/2006/relationships/hyperlink" Target="https://stat.fi/fi/julkaisu/cm1942l1d9jk606uk6ltkwntx" TargetMode="External"/><Relationship Id="rId12" Type="http://schemas.openxmlformats.org/officeDocument/2006/relationships/hyperlink" Target="https://stat.fi/tup/khkinv/khkaasut_polttoaineluokitus.html" TargetMode="External"/><Relationship Id="rId2" Type="http://schemas.openxmlformats.org/officeDocument/2006/relationships/hyperlink" Target="http://lipasto.vtt.fi/" TargetMode="Externa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hyperlink" Target="https://energia.fi/tilastot/kaukolampotilastot" TargetMode="External"/><Relationship Id="rId5" Type="http://schemas.openxmlformats.org/officeDocument/2006/relationships/image" Target="../media/image8.png"/><Relationship Id="rId10" Type="http://schemas.openxmlformats.org/officeDocument/2006/relationships/hyperlink" Target="https://www.motiva.fi/julkinen_sektori/kiinteiston_energiankaytto/kulutuksen_normitus" TargetMode="External"/><Relationship Id="rId4" Type="http://schemas.openxmlformats.org/officeDocument/2006/relationships/hyperlink" Target="https://www.luke.fi/fi/tilastot/kotielainten-lukumaara" TargetMode="External"/><Relationship Id="rId9" Type="http://schemas.openxmlformats.org/officeDocument/2006/relationships/hyperlink" Target="https://stat.fi/tilasto/rakk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Pohja1_Kuvituskuva_kansilehti">
    <p:spTree>
      <p:nvGrpSpPr>
        <p:cNvPr id="1" name=""/>
        <p:cNvGrpSpPr/>
        <p:nvPr/>
      </p:nvGrpSpPr>
      <p:grpSpPr>
        <a:xfrm>
          <a:off x="0" y="0"/>
          <a:ext cx="0" cy="0"/>
          <a:chOff x="0" y="0"/>
          <a:chExt cx="0" cy="0"/>
        </a:xfrm>
      </p:grpSpPr>
      <p:pic>
        <p:nvPicPr>
          <p:cNvPr id="3" name="Picture 2" descr="Kuvituskuva. Pieni poika leikkii rakennuspalikoilla ikkunan edessä.">
            <a:extLst>
              <a:ext uri="{FF2B5EF4-FFF2-40B4-BE49-F238E27FC236}">
                <a16:creationId xmlns:a16="http://schemas.microsoft.com/office/drawing/2014/main" id="{760DC774-9BA5-DFCE-1FE1-19EC12F0B8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a:scene3d>
            <a:camera prst="orthographicFront">
              <a:rot lat="0" lon="0" rev="0"/>
            </a:camera>
            <a:lightRig rig="threePt" dir="t"/>
          </a:scene3d>
        </p:spPr>
      </p:pic>
      <p:sp>
        <p:nvSpPr>
          <p:cNvPr id="2" name="Otsikko 1">
            <a:extLst>
              <a:ext uri="{FF2B5EF4-FFF2-40B4-BE49-F238E27FC236}">
                <a16:creationId xmlns:a16="http://schemas.microsoft.com/office/drawing/2014/main" id="{DA7FE602-FD39-4B4F-85EE-1FC3677830D8}"/>
              </a:ext>
            </a:extLst>
          </p:cNvPr>
          <p:cNvSpPr>
            <a:spLocks noGrp="1"/>
          </p:cNvSpPr>
          <p:nvPr>
            <p:ph type="ctrTitle"/>
          </p:nvPr>
        </p:nvSpPr>
        <p:spPr>
          <a:xfrm>
            <a:off x="413233" y="5152943"/>
            <a:ext cx="7906483" cy="1513127"/>
          </a:xfrm>
          <a:effectLst>
            <a:innerShdw blurRad="114300">
              <a:prstClr val="black"/>
            </a:innerShdw>
          </a:effectLst>
        </p:spPr>
        <p:txBody>
          <a:bodyPr>
            <a:noAutofit/>
          </a:bodyPr>
          <a:lstStyle/>
          <a:p>
            <a:pPr algn="l"/>
            <a:r>
              <a:rPr lang="fi-FI" sz="4200" dirty="0">
                <a:solidFill>
                  <a:schemeClr val="bg1"/>
                </a:solidFill>
                <a:effectLst>
                  <a:outerShdw blurRad="38100" dist="38100" dir="2700000" algn="tl">
                    <a:srgbClr val="000000">
                      <a:alpha val="43137"/>
                    </a:srgbClr>
                  </a:outerShdw>
                </a:effectLst>
                <a:latin typeface="Abadi ExtraLight" panose="020B0204020104020204" pitchFamily="34" charset="0"/>
              </a:rPr>
              <a:t>CO2-raportti 2026</a:t>
            </a:r>
            <a:br>
              <a:rPr lang="fi-FI" sz="4200" dirty="0">
                <a:solidFill>
                  <a:schemeClr val="bg1"/>
                </a:solidFill>
                <a:effectLst>
                  <a:outerShdw blurRad="38100" dist="38100" dir="2700000" algn="tl">
                    <a:srgbClr val="000000">
                      <a:alpha val="43137"/>
                    </a:srgbClr>
                  </a:outerShdw>
                </a:effectLst>
                <a:latin typeface="Abadi ExtraLight" panose="020B0204020104020204" pitchFamily="34" charset="0"/>
              </a:rPr>
            </a:br>
            <a:r>
              <a:rPr lang="fi-FI" sz="4200" dirty="0">
                <a:solidFill>
                  <a:schemeClr val="bg1"/>
                </a:solidFill>
                <a:effectLst>
                  <a:outerShdw blurRad="38100" dist="38100" dir="2700000" algn="tl">
                    <a:srgbClr val="000000">
                      <a:alpha val="43137"/>
                    </a:srgbClr>
                  </a:outerShdw>
                </a:effectLst>
                <a:latin typeface="Abadi ExtraLight" panose="020B0204020104020204" pitchFamily="34" charset="0"/>
              </a:rPr>
              <a:t>Rusko</a:t>
            </a:r>
          </a:p>
        </p:txBody>
      </p:sp>
      <p:pic>
        <p:nvPicPr>
          <p:cNvPr id="5" name="Picture 4" descr="Kuvituskuva. Pieni poika leikkii rakennuspalikoilla ikkunan edessä.">
            <a:extLst>
              <a:ext uri="{FF2B5EF4-FFF2-40B4-BE49-F238E27FC236}">
                <a16:creationId xmlns:a16="http://schemas.microsoft.com/office/drawing/2014/main" id="{9FCDD566-F39C-4F45-93AC-DD4D33F0E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0678" y="6116109"/>
            <a:ext cx="2222614" cy="396365"/>
          </a:xfrm>
          <a:prstGeom prst="rect">
            <a:avLst/>
          </a:prstGeom>
          <a:effectLst>
            <a:outerShdw blurRad="50800" dist="38100" dir="2700000" algn="tl" rotWithShape="0">
              <a:prstClr val="black">
                <a:alpha val="40000"/>
              </a:prstClr>
            </a:outerShdw>
          </a:effectLst>
        </p:spPr>
      </p:pic>
      <p:pic>
        <p:nvPicPr>
          <p:cNvPr id="7" name="Picture 6" descr="Kuvituskuva. Pieni poika leikkii rakennuspalikoilla ikkunan edessä.">
            <a:extLst>
              <a:ext uri="{FF2B5EF4-FFF2-40B4-BE49-F238E27FC236}">
                <a16:creationId xmlns:a16="http://schemas.microsoft.com/office/drawing/2014/main" id="{62425924-0AE1-4A81-87AF-046E189F80E9}"/>
              </a:ext>
            </a:extLst>
          </p:cNvPr>
          <p:cNvPicPr>
            <a:picLocks noChangeAspect="1"/>
          </p:cNvPicPr>
          <p:nvPr/>
        </p:nvPicPr>
        <p:blipFill>
          <a:blip r:embed="rId5"/>
          <a:stretch>
            <a:fillRect/>
          </a:stretch>
        </p:blipFill>
        <p:spPr>
          <a:xfrm>
            <a:off x="6091237" y="3424237"/>
            <a:ext cx="9525" cy="9525"/>
          </a:xfrm>
          <a:prstGeom prst="rect">
            <a:avLst/>
          </a:prstGeom>
        </p:spPr>
      </p:pic>
      <p:pic>
        <p:nvPicPr>
          <p:cNvPr id="21" name="Picture 20" descr="Kuvituskuva. Pieni poika leikkii rakennuspalikoilla ikkunan edessä.">
            <a:extLst>
              <a:ext uri="{FF2B5EF4-FFF2-40B4-BE49-F238E27FC236}">
                <a16:creationId xmlns:a16="http://schemas.microsoft.com/office/drawing/2014/main" id="{BBECBEE8-0BE0-48CB-AE7A-AFA04DBE04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9895" y="4927105"/>
            <a:ext cx="2948872" cy="1280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62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ohja10_Päästöt_yht_ja_as_koh_ilm_teoll">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496893" y="5856025"/>
            <a:ext cx="11160000" cy="276999"/>
          </a:xfrm>
          <a:prstGeom prst="rect">
            <a:avLst/>
          </a:prstGeom>
          <a:noFill/>
        </p:spPr>
        <p:txBody>
          <a:bodyPr wrap="square" rtlCol="0">
            <a:spAutoFit/>
          </a:bodyPr>
          <a:lstStyle/>
          <a:p>
            <a:r>
              <a:rPr lang="fi-FI" sz="1200" b="1" dirty="0">
                <a:latin typeface="Abadi ExtraLight" panose="020B0204020104020204" pitchFamily="34" charset="0"/>
              </a:rPr>
              <a:t>Kuva 3.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Päästöt yhteensä ja asukasta kohden Ruskossa vuosina 2015–2025 ilman teollisuutta.</a:t>
            </a:r>
            <a:r>
              <a:rPr lang="fi-FI" sz="1200" b="1" dirty="0">
                <a:solidFill>
                  <a:srgbClr val="000000"/>
                </a:solidFill>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Vuoden 2025 tieto on ennakkotieto. </a:t>
            </a:r>
            <a:r>
              <a:rPr lang="fi-FI" sz="1200" b="1" i="1" dirty="0">
                <a:effectLst/>
                <a:latin typeface="Abadi ExtraLight" panose="020B0204020104020204" pitchFamily="34" charset="0"/>
              </a:rPr>
              <a:t>(CO2-raportti, 2026)</a:t>
            </a:r>
            <a:endParaRPr lang="fi-FI" sz="1200" b="1" dirty="0">
              <a:latin typeface="Abadi ExtraLight" panose="020B0204020104020204" pitchFamily="34" charset="0"/>
            </a:endParaRPr>
          </a:p>
        </p:txBody>
      </p:sp>
      <p:pic>
        <p:nvPicPr>
          <p:cNvPr id="5" name="Picture 4"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2A11C1F-46BD-1E8A-D28D-9DA6687534C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10</a:t>
            </a:fld>
            <a:endParaRPr lang="fi-FI" dirty="0">
              <a:latin typeface="Abadi Extra Light" panose="020B0204020104020204" pitchFamily="34" charset="0"/>
            </a:endParaRPr>
          </a:p>
        </p:txBody>
      </p:sp>
      <p:graphicFrame>
        <p:nvGraphicFramePr>
          <p:cNvPr id="2" name="Chart 1"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2232525209"/>
              </p:ext>
            </p:extLst>
          </p:nvPr>
        </p:nvGraphicFramePr>
        <p:xfrm>
          <a:off x="584186" y="807000"/>
          <a:ext cx="1104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7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ohja12_Sähkönkulutu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Light" panose="020B0204020104020204" pitchFamily="34" charset="0"/>
              </a:rPr>
              <a:t>3. Sähkönkulutus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p:txBody>
          <a:bodyPr>
            <a:normAutofit/>
          </a:bodyPr>
          <a:lstStyle/>
          <a:p>
            <a:pPr marL="0" indent="0">
              <a:lnSpc>
                <a:spcPct val="110000"/>
              </a:lnSpc>
              <a:buNone/>
            </a:pPr>
            <a:r>
              <a:rPr lang="fi-FI" sz="1200" dirty="0">
                <a:latin typeface="Abadi ExtraLight" panose="020B0204020104020204" pitchFamily="34" charset="0"/>
              </a:rPr>
              <a:t>CO2-raportin sähkönkulutuksen päästölaskenta perustuu Energiateollisuus ry:n tilastoon kuntien sähkönkulutuksesta. Sähkönkulutuksen päästökertoimena laskennassa käytetään Suomen keskimääräistä sähkönkulutuksen päästökerrointa, joka on laskettu Tilastokeskuksen ja Energiateollisuus ry:n aineistoihin perustuen.</a:t>
            </a:r>
          </a:p>
          <a:p>
            <a:pPr marL="0" indent="0">
              <a:lnSpc>
                <a:spcPct val="110000"/>
              </a:lnSpc>
              <a:buNone/>
            </a:pPr>
            <a:r>
              <a:rPr lang="fi-FI" sz="1200" dirty="0">
                <a:latin typeface="Abadi ExtraLight" panose="020B0204020104020204" pitchFamily="34" charset="0"/>
              </a:rPr>
              <a:t>Energiateollisuus ry päivitti tilastoaan kuntien sähkönkulutuksesta vuonna 2025. Tässä yhteydessä joidenkin kuntien sähkönkulutusta vuosilta 2022 ja 2023 päivitettiin. Päivitetyt lukemat on korjattu CO2-raporttiin.  </a:t>
            </a:r>
          </a:p>
          <a:p>
            <a:pPr marL="0" indent="0">
              <a:lnSpc>
                <a:spcPct val="110000"/>
              </a:lnSpc>
              <a:buNone/>
            </a:pPr>
            <a:r>
              <a:rPr lang="fi-FI" sz="1200" dirty="0">
                <a:latin typeface="Abadi ExtraLight" panose="020B0204020104020204" pitchFamily="34" charset="0"/>
              </a:rPr>
              <a:t>Sähkönkulutuksen päästökerroin vaihtelee vuosittain riippuen muun muassa kotimaassa käytettyjen polttoaineiden osuuksista, päästökauppamarkkinoiden tilanteesta, tuonnista ja viennistä. Hiilidioksidineutraalin sähkön tuotannon kannalta keskiössä ovat uusiutuvat energiamuodot, kuten tuuli-, vesi- ja aurinkovoima. CO2-raportin laskennassa käytetyt sähkönkulutuksen päästökertoimet on esitetty taulukossa 1. Vuoden 2025 päästökertoimet ovat ennakkotietoja. </a:t>
            </a:r>
          </a:p>
          <a:p>
            <a:pPr marL="0" indent="0">
              <a:lnSpc>
                <a:spcPct val="110000"/>
              </a:lnSpc>
              <a:buNone/>
            </a:pPr>
            <a:r>
              <a:rPr lang="fi-FI" sz="1200" dirty="0">
                <a:latin typeface="Abadi ExtraLight" panose="020B0204020104020204" pitchFamily="34" charset="0"/>
              </a:rPr>
              <a:t>Kuvassa 4 on esitetty sähkönkulutuksen päästöjen kehitys Ruskossa vuosina 2015–2025. Vuoden 2025 tieto on ennakkotieto. Kuluttajien sähkönkulutuksen päästöt kasvoivat 9 prosenttia vuodesta 2023 vuoteen 2024. Ennakkotiedon perusteella sähkönkulutuksen päästöt laskivat hieman vuonna 2025, johtuen sähkön päästökertoimen laskusta. </a:t>
            </a: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p:txBody>
          <a:bodyPr>
            <a:normAutofit/>
          </a:bodyPr>
          <a:lstStyle/>
          <a:p>
            <a:pPr marL="0" indent="0">
              <a:buNone/>
            </a:pPr>
            <a:r>
              <a:rPr lang="fi-FI" sz="1200" b="1" dirty="0">
                <a:latin typeface="Abadi ExtraLight" panose="020B0204020104020204" pitchFamily="34" charset="0"/>
              </a:rPr>
              <a:t>Taulukko 1. Sähkönkulutuksen keskimääräiset päästökertoimet (t CO</a:t>
            </a:r>
            <a:r>
              <a:rPr lang="fi-FI" sz="1200" b="1" baseline="-25000" dirty="0">
                <a:latin typeface="Abadi ExtraLight" panose="020B0204020104020204" pitchFamily="34" charset="0"/>
              </a:rPr>
              <a:t>2</a:t>
            </a:r>
            <a:r>
              <a:rPr lang="fi-FI" sz="1200" b="1" dirty="0">
                <a:latin typeface="Abadi ExtraLight" panose="020B0204020104020204" pitchFamily="34" charset="0"/>
              </a:rPr>
              <a:t>-ekv/</a:t>
            </a:r>
            <a:r>
              <a:rPr lang="fi-FI" sz="1200" b="1" dirty="0" err="1">
                <a:latin typeface="Abadi ExtraLight" panose="020B0204020104020204" pitchFamily="34" charset="0"/>
              </a:rPr>
              <a:t>GWh</a:t>
            </a:r>
            <a:r>
              <a:rPr lang="fi-FI" sz="1200" b="1" dirty="0">
                <a:latin typeface="Abadi ExtraLight" panose="020B0204020104020204" pitchFamily="34" charset="0"/>
              </a:rPr>
              <a:t>) vuosina 2016–2025. Vuoden 2025 päästökerroin on ennakkotieto.</a:t>
            </a:r>
          </a:p>
        </p:txBody>
      </p:sp>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13" name="Taulukko 6" descr="Sähkönkulutusta kuvaava taulukko">
            <a:extLst>
              <a:ext uri="{FF2B5EF4-FFF2-40B4-BE49-F238E27FC236}">
                <a16:creationId xmlns:a16="http://schemas.microsoft.com/office/drawing/2014/main" id="{2E4FEB7C-A05C-42AA-8980-F0FD7B40E12D}"/>
              </a:ext>
            </a:extLst>
          </p:cNvPr>
          <p:cNvGraphicFramePr>
            <a:graphicFrameLocks/>
          </p:cNvGraphicFramePr>
          <p:nvPr>
            <p:extLst>
              <p:ext uri="{D42A27DB-BD31-4B8C-83A1-F6EECF244321}">
                <p14:modId xmlns:p14="http://schemas.microsoft.com/office/powerpoint/2010/main" val="3269699261"/>
              </p:ext>
            </p:extLst>
          </p:nvPr>
        </p:nvGraphicFramePr>
        <p:xfrm>
          <a:off x="6256176" y="2326992"/>
          <a:ext cx="5181600" cy="3856290"/>
        </p:xfrm>
        <a:graphic>
          <a:graphicData uri="http://schemas.openxmlformats.org/drawingml/2006/table">
            <a:tbl>
              <a:tblPr firstRow="1" bandRow="1">
                <a:tableStyleId>{2D5ABB26-0587-4C30-8999-92F81FD0307C}</a:tableStyleId>
              </a:tblPr>
              <a:tblGrid>
                <a:gridCol w="937727">
                  <a:extLst>
                    <a:ext uri="{9D8B030D-6E8A-4147-A177-3AD203B41FA5}">
                      <a16:colId xmlns:a16="http://schemas.microsoft.com/office/drawing/2014/main" val="3718026015"/>
                    </a:ext>
                  </a:extLst>
                </a:gridCol>
                <a:gridCol w="2067380">
                  <a:extLst>
                    <a:ext uri="{9D8B030D-6E8A-4147-A177-3AD203B41FA5}">
                      <a16:colId xmlns:a16="http://schemas.microsoft.com/office/drawing/2014/main" val="2847247937"/>
                    </a:ext>
                  </a:extLst>
                </a:gridCol>
                <a:gridCol w="2176493">
                  <a:extLst>
                    <a:ext uri="{9D8B030D-6E8A-4147-A177-3AD203B41FA5}">
                      <a16:colId xmlns:a16="http://schemas.microsoft.com/office/drawing/2014/main" val="639288935"/>
                    </a:ext>
                  </a:extLst>
                </a:gridCol>
              </a:tblGrid>
              <a:tr h="452908">
                <a:tc>
                  <a:txBody>
                    <a:bodyPr/>
                    <a:lstStyle/>
                    <a:p>
                      <a:r>
                        <a:rPr lang="fi-FI" sz="1200" b="1" dirty="0">
                          <a:solidFill>
                            <a:schemeClr val="tx1"/>
                          </a:solidFill>
                          <a:latin typeface="Abadi ExtraLight" panose="020B0204020104020204" pitchFamily="34" charset="0"/>
                        </a:rPr>
                        <a:t>Vuosi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r>
                        <a:rPr lang="fi-FI" sz="1200" b="1" dirty="0">
                          <a:solidFill>
                            <a:schemeClr val="tx1"/>
                          </a:solidFill>
                          <a:latin typeface="Abadi ExtraLight" panose="020B0204020104020204" pitchFamily="34" charset="0"/>
                        </a:rPr>
                        <a:t>Asuminen, maatalous, palvelut, rakentaminen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b="1" dirty="0">
                          <a:solidFill>
                            <a:schemeClr val="tx1"/>
                          </a:solidFill>
                          <a:latin typeface="Abadi ExtraLight" panose="020B0204020104020204" pitchFamily="34" charset="0"/>
                        </a:rPr>
                        <a:t>Teollisuus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687751"/>
                  </a:ext>
                </a:extLst>
              </a:tr>
              <a:tr h="339909">
                <a:tc>
                  <a:txBody>
                    <a:bodyPr/>
                    <a:lstStyle/>
                    <a:p>
                      <a:pPr algn="l"/>
                      <a:r>
                        <a:rPr lang="fi-FI" sz="1200" dirty="0">
                          <a:latin typeface="Abadi ExtraLight" panose="020B0204020104020204" pitchFamily="34" charset="0"/>
                        </a:rPr>
                        <a:t>2016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Light" panose="020B0204020104020204" pitchFamily="34" charset="0"/>
                          <a:ea typeface="+mn-ea"/>
                          <a:cs typeface="+mn-cs"/>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Light" panose="020B0204020104020204" pitchFamily="34" charset="0"/>
                          <a:ea typeface="+mn-ea"/>
                          <a:cs typeface="+mn-cs"/>
                        </a:rPr>
                        <a:t>100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4461"/>
                  </a:ext>
                </a:extLst>
              </a:tr>
              <a:tr h="339909">
                <a:tc>
                  <a:txBody>
                    <a:bodyPr/>
                    <a:lstStyle/>
                    <a:p>
                      <a:pPr marL="0" algn="l" defTabSz="914400" rtl="0" eaLnBrk="1" latinLnBrk="0" hangingPunct="1"/>
                      <a:r>
                        <a:rPr lang="fi-FI" sz="1200" kern="1200" dirty="0">
                          <a:solidFill>
                            <a:schemeClr val="tx1"/>
                          </a:solidFill>
                          <a:latin typeface="Abadi ExtraLight" panose="020B0204020104020204" pitchFamily="34" charset="0"/>
                          <a:ea typeface="+mn-ea"/>
                          <a:cs typeface="+mn-cs"/>
                        </a:rPr>
                        <a:t>2017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051405"/>
                  </a:ext>
                </a:extLst>
              </a:tr>
              <a:tr h="339909">
                <a:tc>
                  <a:txBody>
                    <a:bodyPr/>
                    <a:lstStyle/>
                    <a:p>
                      <a:pPr algn="l"/>
                      <a:r>
                        <a:rPr lang="fi-FI" sz="1200" dirty="0">
                          <a:latin typeface="Abadi ExtraLight" panose="020B0204020104020204" pitchFamily="34" charset="0"/>
                        </a:rPr>
                        <a:t>2018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105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475557"/>
                  </a:ext>
                </a:extLst>
              </a:tr>
              <a:tr h="339909">
                <a:tc>
                  <a:txBody>
                    <a:bodyPr/>
                    <a:lstStyle/>
                    <a:p>
                      <a:pPr algn="l"/>
                      <a:r>
                        <a:rPr lang="fi-FI" sz="1200" dirty="0">
                          <a:latin typeface="Abadi ExtraLight" panose="020B0204020104020204" pitchFamily="34" charset="0"/>
                        </a:rPr>
                        <a:t>2019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28878"/>
                  </a:ext>
                </a:extLst>
              </a:tr>
              <a:tr h="339909">
                <a:tc>
                  <a:txBody>
                    <a:bodyPr/>
                    <a:lstStyle/>
                    <a:p>
                      <a:pPr algn="l"/>
                      <a:r>
                        <a:rPr lang="fi-FI" sz="1200" dirty="0">
                          <a:latin typeface="Abadi ExtraLight" panose="020B0204020104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821106"/>
                  </a:ext>
                </a:extLst>
              </a:tr>
              <a:tr h="339909">
                <a:tc>
                  <a:txBody>
                    <a:bodyPr/>
                    <a:lstStyle/>
                    <a:p>
                      <a:pPr algn="l"/>
                      <a:r>
                        <a:rPr lang="fi-FI" sz="1200" dirty="0">
                          <a:latin typeface="Abadi ExtraLight" panose="020B0204020104020204" pitchFamily="34" charset="0"/>
                        </a:rPr>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112407"/>
                  </a:ext>
                </a:extLst>
              </a:tr>
              <a:tr h="339909">
                <a:tc>
                  <a:txBody>
                    <a:bodyPr/>
                    <a:lstStyle/>
                    <a:p>
                      <a:pPr algn="l"/>
                      <a:r>
                        <a:rPr lang="fi-FI" sz="1200" dirty="0">
                          <a:latin typeface="Abadi ExtraLight" panose="020B0204020104020204" pitchFamily="34" charset="0"/>
                        </a:rPr>
                        <a:t>2022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64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003526"/>
                  </a:ext>
                </a:extLst>
              </a:tr>
              <a:tr h="339909">
                <a:tc>
                  <a:txBody>
                    <a:bodyPr/>
                    <a:lstStyle/>
                    <a:p>
                      <a:pPr algn="l"/>
                      <a:r>
                        <a:rPr lang="fi-FI" sz="1200" dirty="0">
                          <a:latin typeface="Abadi ExtraLight" panose="020B0204020104020204" pitchFamily="34" charset="0"/>
                        </a:rPr>
                        <a:t>2023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808940"/>
                  </a:ext>
                </a:extLst>
              </a:tr>
              <a:tr h="339909">
                <a:tc>
                  <a:txBody>
                    <a:bodyPr/>
                    <a:lstStyle/>
                    <a:p>
                      <a:pPr algn="l"/>
                      <a:r>
                        <a:rPr lang="fi-FI" sz="1200" dirty="0">
                          <a:latin typeface="Abadi ExtraLight" panose="020B0204020104020204" pitchFamily="34" charset="0"/>
                        </a:rPr>
                        <a:t>2024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36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272431"/>
                  </a:ext>
                </a:extLst>
              </a:tr>
              <a:tr h="339909">
                <a:tc>
                  <a:txBody>
                    <a:bodyPr/>
                    <a:lstStyle/>
                    <a:p>
                      <a:pPr algn="l"/>
                      <a:r>
                        <a:rPr lang="fi-FI" sz="1200" dirty="0">
                          <a:latin typeface="Abadi ExtraLight" panose="020B0204020104020204" pitchFamily="34" charset="0"/>
                        </a:rPr>
                        <a:t>2025*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Light" panose="020B0204020104020204" pitchFamily="34" charset="0"/>
                        </a:rPr>
                        <a:t>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879289"/>
                  </a:ext>
                </a:extLst>
              </a:tr>
            </a:tbl>
          </a:graphicData>
        </a:graphic>
      </p:graphicFrame>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11</a:t>
            </a:fld>
            <a:endParaRPr lang="fi-FI" dirty="0">
              <a:latin typeface="Abadi Extra Light" panose="020B0204020104020204" pitchFamily="34" charset="0"/>
            </a:endParaRPr>
          </a:p>
        </p:txBody>
      </p:sp>
    </p:spTree>
    <p:extLst>
      <p:ext uri="{BB962C8B-B14F-4D97-AF65-F5344CB8AC3E}">
        <p14:creationId xmlns:p14="http://schemas.microsoft.com/office/powerpoint/2010/main" val="299502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ohja13_Kulutt_ja_teoll_sähkönkul">
    <p:spTree>
      <p:nvGrpSpPr>
        <p:cNvPr id="1" name=""/>
        <p:cNvGrpSpPr/>
        <p:nvPr/>
      </p:nvGrpSpPr>
      <p:grpSpPr>
        <a:xfrm>
          <a:off x="0" y="0"/>
          <a:ext cx="0" cy="0"/>
          <a:chOff x="0" y="0"/>
          <a:chExt cx="0" cy="0"/>
        </a:xfrm>
      </p:grpSpPr>
      <p:pic>
        <p:nvPicPr>
          <p:cNvPr id="7" name="Picture 6" descr="Palkkikuva. Sähkönkulutuksen päästöjen kehitys lasketun aikasarjan ajalta. Tiedot on esitett liitteen 1 taulukossa.">
            <a:extLst>
              <a:ext uri="{FF2B5EF4-FFF2-40B4-BE49-F238E27FC236}">
                <a16:creationId xmlns:a16="http://schemas.microsoft.com/office/drawing/2014/main" id="{39E1FABD-001C-4419-A3FF-73097BBA73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Sähkönkulutuksen päästöjen kehitys lasketun aikasarjan ajalta. Tiedot on esitett liitteen 1 taulukossa.">
            <a:extLst>
              <a:ext uri="{FF2B5EF4-FFF2-40B4-BE49-F238E27FC236}">
                <a16:creationId xmlns:a16="http://schemas.microsoft.com/office/drawing/2014/main" id="{4EDFADF6-D4DC-49DF-8577-1AA8D64A1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8">
            <a:extLst>
              <a:ext uri="{FF2B5EF4-FFF2-40B4-BE49-F238E27FC236}">
                <a16:creationId xmlns:a16="http://schemas.microsoft.com/office/drawing/2014/main" id="{01BF1D73-C841-4FAA-A18C-F1111EE01F65}"/>
              </a:ext>
            </a:extLst>
          </p:cNvPr>
          <p:cNvSpPr txBox="1"/>
          <p:nvPr/>
        </p:nvSpPr>
        <p:spPr>
          <a:xfrm>
            <a:off x="515974" y="5284337"/>
            <a:ext cx="2967890" cy="1015663"/>
          </a:xfrm>
          <a:prstGeom prst="rect">
            <a:avLst/>
          </a:prstGeom>
          <a:noFill/>
        </p:spPr>
        <p:txBody>
          <a:bodyPr wrap="square" rtlCol="0">
            <a:spAutoFit/>
          </a:bodyPr>
          <a:lstStyle/>
          <a:p>
            <a:r>
              <a:rPr lang="fi-FI" sz="1200" b="1" dirty="0">
                <a:latin typeface="Abadi ExtraLight" panose="020B0204020104020204" pitchFamily="34" charset="0"/>
              </a:rPr>
              <a:t>Kuva 4.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Kuluttajien ja teollisuuden sähkönkulutuksen päästöjen kehitys Ruskossa vuosina 2015–2025. Vuoden 2025 tieto on ennakkotieto. Sitä ei ole esitetty teollisuuden sähkönkulutukselle. </a:t>
            </a:r>
            <a:r>
              <a:rPr lang="fi-FI" sz="1200" b="1" i="1" dirty="0">
                <a:effectLst/>
                <a:latin typeface="Abadi ExtraLight" panose="020B0204020104020204" pitchFamily="34" charset="0"/>
              </a:rPr>
              <a:t>(CO2-raportti, 2026)</a:t>
            </a:r>
            <a:endParaRPr lang="fi-FI" sz="1200" b="1" dirty="0">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F0CF2AFC-9E55-8886-1819-E9F8EB687D1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12</a:t>
            </a:fld>
            <a:endParaRPr lang="fi-FI" dirty="0">
              <a:latin typeface="Abadi Extra Light" panose="020B0204020104020204" pitchFamily="34" charset="0"/>
            </a:endParaRPr>
          </a:p>
        </p:txBody>
      </p:sp>
      <p:graphicFrame>
        <p:nvGraphicFramePr>
          <p:cNvPr id="2" name="Chart 1" descr="Palkkikuva. Sähkönkulutuksen päästöjen kehitys lasketun aikasarjan ajalta. Tiedot on esitett liitteen 1 taulukossa.">
            <a:extLst>
              <a:ext uri="{FF2B5EF4-FFF2-40B4-BE49-F238E27FC236}">
                <a16:creationId xmlns:a16="http://schemas.microsoft.com/office/drawing/2014/main" id="{540A3B7F-4390-44BD-A40D-0D28D69FC978}"/>
              </a:ext>
            </a:extLst>
          </p:cNvPr>
          <p:cNvGraphicFramePr>
            <a:graphicFrameLocks noGrp="1"/>
          </p:cNvGraphicFramePr>
          <p:nvPr>
            <p:extLst>
              <p:ext uri="{D42A27DB-BD31-4B8C-83A1-F6EECF244321}">
                <p14:modId xmlns:p14="http://schemas.microsoft.com/office/powerpoint/2010/main" val="1948694201"/>
              </p:ext>
            </p:extLst>
          </p:nvPr>
        </p:nvGraphicFramePr>
        <p:xfrm>
          <a:off x="3483864" y="612648"/>
          <a:ext cx="8036136" cy="5687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542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ohja14_Rakennusten_lämmity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Light" panose="020B0204020104020204" pitchFamily="34" charset="0"/>
              </a:rPr>
              <a:t>4. Rakennusten lämmitys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a:xfrm>
            <a:off x="685048" y="1863937"/>
            <a:ext cx="5410951" cy="4351338"/>
          </a:xfrm>
        </p:spPr>
        <p:txBody>
          <a:bodyPr>
            <a:noAutofit/>
          </a:bodyPr>
          <a:lstStyle/>
          <a:p>
            <a:pPr marL="0" indent="0">
              <a:buNone/>
            </a:pPr>
            <a:r>
              <a:rPr lang="fi-FI" sz="1200" dirty="0">
                <a:latin typeface="Abadi ExtraLight" panose="020B0204020104020204" pitchFamily="34" charset="0"/>
              </a:rPr>
              <a:t>Merkittävä osa energiankulutuksesta ja kasvihuonekaasupäästöistä aiheutuu rakennusten lämmityksestä. CO2-raportissa sektori jakautuu sähkölämmitykseen, maalämpöön, kaukolämpöön ja erillislämmitykseen. Erillislämmitys sisältää öljy-, puu- ja maakaasulämmityksen. Öljylämmityksen laskenta päivitettiin vuoden 2024 raportteihin. Menetelmä on kuvattu tarkemmin luvussa ”Laskentamenetelmä ja tietolähteet”. </a:t>
            </a:r>
          </a:p>
          <a:p>
            <a:pPr marL="0" indent="0">
              <a:buNone/>
            </a:pPr>
            <a:r>
              <a:rPr lang="fi-FI" sz="1200" dirty="0">
                <a:latin typeface="Abadi ExtraLight" panose="020B0204020104020204" pitchFamily="34" charset="0"/>
              </a:rPr>
              <a:t>Lämmitystavan lisäksi lämmityksen päästöihin vaikuttaa vuosittain vaihteleva lämmitystarve. Lämmitystarvetta eri vuosina voidaan vertailla lämmitystarveluvulla, joka lasketaan päivittäisten ulko- ja sisälämpötilojen erotuksena. Taulukossa 2 on esitetty Ruskon lämmitystarveluvut vuosina 2015–2025. </a:t>
            </a:r>
          </a:p>
          <a:p>
            <a:pPr marL="0" indent="0">
              <a:buNone/>
            </a:pPr>
            <a:r>
              <a:rPr lang="fi-FI" sz="1200" dirty="0">
                <a:latin typeface="Abadi ExtraLight" panose="020B0204020104020204" pitchFamily="34" charset="0"/>
              </a:rPr>
              <a:t>Kaukolämpö on yleisin rakennusten lämmitysmuoto Suomessa. Kaukolämmön päästöihin vaikuttavat tuotannossa käytetyt polttoaineet. Fossiilisia polttoaineita, kuten öljyä, turvetta, maakaasua tai kivihiiltä käytettäessä päästöt nousevat korkeiksi. Yhdyskuntajätteen seassa olevasta muovista vapautuu fossiilisista lähteistä peräisin olevaa hiiltä, mikä aiheuttaa päästöjä. Muutamissa Suomen kunnissa on suunniteltu sekajätteen poltossa syntyvien päästöjen talteenottoa. </a:t>
            </a:r>
          </a:p>
          <a:p>
            <a:pPr marL="0" indent="0">
              <a:buNone/>
            </a:pP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Rakennusten lämmityksen päästöt vuonna 2024 olivat yhteensä 2,9</a:t>
            </a:r>
            <a:r>
              <a:rPr lang="fi-FI" sz="1200" dirty="0">
                <a:solidFill>
                  <a:srgbClr val="FF0000"/>
                </a:solidFill>
                <a:effectLst/>
                <a:latin typeface="Abadi ExtraLight" panose="020B0204020104020204" pitchFamily="34" charset="0"/>
                <a:ea typeface="Calibri" panose="020F0502020204030204" pitchFamily="34" charset="0"/>
                <a:cs typeface="Times New Roman" panose="02020603050405020304" pitchFamily="18" charset="0"/>
              </a:rPr>
              <a:t> </a:t>
            </a:r>
            <a:r>
              <a:rPr lang="fi-FI" sz="1200" dirty="0" err="1">
                <a:effectLst/>
                <a:latin typeface="Abadi ExtraLight" panose="020B0204020104020204" pitchFamily="34" charset="0"/>
                <a:ea typeface="Calibri" panose="020F0502020204030204" pitchFamily="34" charset="0"/>
                <a:cs typeface="Times New Roman" panose="02020603050405020304" pitchFamily="18" charset="0"/>
              </a:rPr>
              <a:t>kt</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 CO</a:t>
            </a:r>
            <a:r>
              <a:rPr lang="fi-FI" sz="1200" baseline="-25000" dirty="0">
                <a:effectLst/>
                <a:latin typeface="Abadi ExtraLight" panose="020B0204020104020204" pitchFamily="34" charset="0"/>
                <a:ea typeface="Calibri" panose="020F0502020204030204" pitchFamily="34" charset="0"/>
                <a:cs typeface="Times New Roman" panose="02020603050405020304" pitchFamily="18" charset="0"/>
              </a:rPr>
              <a:t>2</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-ekv.</a:t>
            </a:r>
            <a:r>
              <a:rPr lang="fi-FI" sz="1200" dirty="0">
                <a:solidFill>
                  <a:srgbClr val="FF0000"/>
                </a:solidFill>
                <a:effectLst/>
                <a:latin typeface="Abadi Extra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Päästöt laskivat 19 % vuodesta 2023 vuoteen 2024. Kaukolämmityksen päästöt laskivat 6 % vuodesta 2023 vuoteen 2024.</a:t>
            </a:r>
            <a:r>
              <a:rPr lang="fi-FI" sz="1200" dirty="0">
                <a:solidFill>
                  <a:srgbClr val="FF0000"/>
                </a:solidFill>
                <a:effectLst/>
                <a:latin typeface="Abadi ExtraLight" panose="020B0204020104020204" pitchFamily="34" charset="0"/>
                <a:ea typeface="Calibri" panose="020F0502020204030204" pitchFamily="34" charset="0"/>
                <a:cs typeface="Times New Roman" panose="02020603050405020304" pitchFamily="18" charset="0"/>
              </a:rPr>
              <a:t> </a:t>
            </a:r>
            <a:endParaRPr lang="fi-FI" sz="1200" dirty="0">
              <a:effectLst/>
              <a:latin typeface="Abadi ExtraLight" panose="020B0204020104020204" pitchFamily="34" charset="0"/>
              <a:ea typeface="Calibri" panose="020F0502020204030204" pitchFamily="34" charset="0"/>
              <a:cs typeface="Times New Roman" panose="02020603050405020304" pitchFamily="18" charset="0"/>
            </a:endParaRPr>
          </a:p>
          <a:p>
            <a:pPr marL="0" indent="0">
              <a:buNone/>
            </a:pP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Rakennusten lämmityksen päästöjen kehitys Ruskossa vuosina 2015–2025 on esitetty kuvassa 5. Kaukolämmön osalta vuoden 2025 tieto on ennakkotieto, joka on laskettu olettaen, että kaukolämmön tuotannon polttoainejakauma on sama kuin vuonna 2024. Kuvassa esitetyt maalämmön päästöt kuvaavat maalämpöpumppujen sähkönkulutuksen päästöjä. </a:t>
            </a:r>
            <a:endParaRPr lang="fi-FI" sz="1200" dirty="0">
              <a:latin typeface="Abadi ExtraLight" panose="020B0204020104020204" pitchFamily="34" charset="0"/>
            </a:endParaRP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a:xfrm>
            <a:off x="6986016" y="1863937"/>
            <a:ext cx="5347800" cy="292491"/>
          </a:xfrm>
        </p:spPr>
        <p:txBody>
          <a:bodyPr>
            <a:normAutofit/>
          </a:bodyPr>
          <a:lstStyle/>
          <a:p>
            <a:pPr marL="0" indent="0">
              <a:buNone/>
            </a:pPr>
            <a:r>
              <a:rPr lang="fi-FI" sz="1200" b="1" dirty="0">
                <a:latin typeface="Abadi ExtraLight" panose="020B0204020104020204" pitchFamily="34" charset="0"/>
              </a:rPr>
              <a:t>Taulukko 2. Ruskon lämmitystarveluvut vuosina 2015–2025.</a:t>
            </a:r>
          </a:p>
        </p:txBody>
      </p:sp>
      <p:pic>
        <p:nvPicPr>
          <p:cNvPr id="6" name="Picture 5" descr="Rakennusten lämmitystä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Rakennusten lämmitystä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1AF6A802-A14B-C18F-921C-3D7FB079F7A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13</a:t>
            </a:fld>
            <a:endParaRPr lang="fi-FI" dirty="0">
              <a:latin typeface="Abadi Extra Light" panose="020B0204020104020204" pitchFamily="34" charset="0"/>
            </a:endParaRPr>
          </a:p>
        </p:txBody>
      </p:sp>
      <p:graphicFrame>
        <p:nvGraphicFramePr>
          <p:cNvPr id="5" name="Taulukko 4" descr="Rakennusten lämmitystä kuvaava taulukko">
            <a:extLst>
              <a:ext uri="{FF2B5EF4-FFF2-40B4-BE49-F238E27FC236}">
                <a16:creationId xmlns:a16="http://schemas.microsoft.com/office/drawing/2014/main" id="{2A0E5A0A-C9B6-C760-1490-6B984E5931D3}"/>
              </a:ext>
            </a:extLst>
          </p:cNvPr>
          <p:cNvGraphicFramePr>
            <a:graphicFrameLocks noGrp="1"/>
          </p:cNvGraphicFramePr>
          <p:nvPr>
            <p:extLst>
              <p:ext uri="{D42A27DB-BD31-4B8C-83A1-F6EECF244321}">
                <p14:modId xmlns:p14="http://schemas.microsoft.com/office/powerpoint/2010/main" val="829067909"/>
              </p:ext>
            </p:extLst>
          </p:nvPr>
        </p:nvGraphicFramePr>
        <p:xfrm>
          <a:off x="7118604" y="2242820"/>
          <a:ext cx="3175000" cy="3352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927483763"/>
                    </a:ext>
                  </a:extLst>
                </a:gridCol>
                <a:gridCol w="2159000">
                  <a:extLst>
                    <a:ext uri="{9D8B030D-6E8A-4147-A177-3AD203B41FA5}">
                      <a16:colId xmlns:a16="http://schemas.microsoft.com/office/drawing/2014/main" val="406655128"/>
                    </a:ext>
                  </a:extLst>
                </a:gridCol>
              </a:tblGrid>
              <a:tr h="279400">
                <a:tc>
                  <a:txBody>
                    <a:bodyPr/>
                    <a:lstStyle/>
                    <a:p>
                      <a:r>
                        <a:rPr lang="fi-FI" sz="1200" b="1">
                          <a:solidFill>
                            <a:srgbClr val="000000"/>
                          </a:solidFill>
                          <a:latin typeface="Abadi ExtraLight" panose="020B0204020104020204" pitchFamily="34" charset="0"/>
                        </a:rPr>
                        <a:t>Vuosi</a:t>
                      </a:r>
                    </a:p>
                  </a:txBody>
                  <a:tcPr marL="0" marR="0" marT="6350" marB="6350" anchorCtr="1">
                    <a:lnL w="12700" cmpd="sng">
                      <a:solidFill>
                        <a:srgbClr val="000000"/>
                      </a:solidFill>
                    </a:lnL>
                    <a:lnT w="12700" cmpd="sng">
                      <a:solidFill>
                        <a:srgbClr val="000000"/>
                      </a:solidFill>
                    </a:lnT>
                    <a:solidFill>
                      <a:srgbClr val="FFFFFF"/>
                    </a:solidFill>
                  </a:tcPr>
                </a:tc>
                <a:tc>
                  <a:txBody>
                    <a:bodyPr/>
                    <a:lstStyle/>
                    <a:p>
                      <a:r>
                        <a:rPr lang="fi-FI" sz="1200" b="1" dirty="0">
                          <a:solidFill>
                            <a:srgbClr val="000000"/>
                          </a:solidFill>
                          <a:latin typeface="Abadi ExtraLight" panose="020B0204020104020204" pitchFamily="34" charset="0"/>
                        </a:rPr>
                        <a:t>Lämmitystarveluku</a:t>
                      </a:r>
                    </a:p>
                  </a:txBody>
                  <a:tcPr marL="0" marR="0" marT="6350" marB="6350" anchorCtr="1">
                    <a:lnR w="12700" cmpd="sng">
                      <a:solidFill>
                        <a:srgbClr val="000000"/>
                      </a:solidFill>
                    </a:lnR>
                    <a:lnT w="12700" cmpd="sng">
                      <a:solidFill>
                        <a:srgbClr val="000000"/>
                      </a:solidFill>
                    </a:lnT>
                    <a:solidFill>
                      <a:srgbClr val="FFFFFF"/>
                    </a:solidFill>
                  </a:tcPr>
                </a:tc>
                <a:extLst>
                  <a:ext uri="{0D108BD9-81ED-4DB2-BD59-A6C34878D82A}">
                    <a16:rowId xmlns:a16="http://schemas.microsoft.com/office/drawing/2014/main" val="3393437466"/>
                  </a:ext>
                </a:extLst>
              </a:tr>
              <a:tr h="279400">
                <a:tc>
                  <a:txBody>
                    <a:bodyPr/>
                    <a:lstStyle/>
                    <a:p>
                      <a:r>
                        <a:rPr lang="fi-FI" sz="1200" b="0">
                          <a:latin typeface="Abadi ExtraLight" panose="020B0204020104020204" pitchFamily="34" charset="0"/>
                        </a:rPr>
                        <a:t>2015</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3300</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223083350"/>
                  </a:ext>
                </a:extLst>
              </a:tr>
              <a:tr h="279400">
                <a:tc>
                  <a:txBody>
                    <a:bodyPr/>
                    <a:lstStyle/>
                    <a:p>
                      <a:r>
                        <a:rPr lang="fi-FI" sz="1200" b="0">
                          <a:latin typeface="Abadi ExtraLight" panose="020B0204020104020204" pitchFamily="34" charset="0"/>
                        </a:rPr>
                        <a:t>2016</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3820</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287911229"/>
                  </a:ext>
                </a:extLst>
              </a:tr>
              <a:tr h="279400">
                <a:tc>
                  <a:txBody>
                    <a:bodyPr/>
                    <a:lstStyle/>
                    <a:p>
                      <a:r>
                        <a:rPr lang="fi-FI" sz="1200" b="0">
                          <a:latin typeface="Abadi ExtraLight" panose="020B0204020104020204" pitchFamily="34" charset="0"/>
                        </a:rPr>
                        <a:t>2017</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3705</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057426261"/>
                  </a:ext>
                </a:extLst>
              </a:tr>
              <a:tr h="279400">
                <a:tc>
                  <a:txBody>
                    <a:bodyPr/>
                    <a:lstStyle/>
                    <a:p>
                      <a:r>
                        <a:rPr lang="fi-FI" sz="1200" b="0">
                          <a:latin typeface="Abadi ExtraLight" panose="020B0204020104020204" pitchFamily="34" charset="0"/>
                        </a:rPr>
                        <a:t>2018</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3737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987246590"/>
                  </a:ext>
                </a:extLst>
              </a:tr>
              <a:tr h="279400">
                <a:tc>
                  <a:txBody>
                    <a:bodyPr/>
                    <a:lstStyle/>
                    <a:p>
                      <a:r>
                        <a:rPr lang="fi-FI" sz="1200" b="0">
                          <a:latin typeface="Abadi ExtraLight" panose="020B0204020104020204" pitchFamily="34" charset="0"/>
                        </a:rPr>
                        <a:t>2019</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3615</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866621896"/>
                  </a:ext>
                </a:extLst>
              </a:tr>
              <a:tr h="279400">
                <a:tc>
                  <a:txBody>
                    <a:bodyPr/>
                    <a:lstStyle/>
                    <a:p>
                      <a:r>
                        <a:rPr lang="fi-FI" sz="1200" b="0">
                          <a:latin typeface="Abadi ExtraLight" panose="020B0204020104020204" pitchFamily="34" charset="0"/>
                        </a:rPr>
                        <a:t>2020</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3181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224340045"/>
                  </a:ext>
                </a:extLst>
              </a:tr>
              <a:tr h="279400">
                <a:tc>
                  <a:txBody>
                    <a:bodyPr/>
                    <a:lstStyle/>
                    <a:p>
                      <a:r>
                        <a:rPr lang="fi-FI" sz="1200" b="0">
                          <a:latin typeface="Abadi ExtraLight" panose="020B0204020104020204" pitchFamily="34" charset="0"/>
                        </a:rPr>
                        <a:t>2021</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4038</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718699328"/>
                  </a:ext>
                </a:extLst>
              </a:tr>
              <a:tr h="279400">
                <a:tc>
                  <a:txBody>
                    <a:bodyPr/>
                    <a:lstStyle/>
                    <a:p>
                      <a:r>
                        <a:rPr lang="fi-FI" sz="1200" b="0">
                          <a:latin typeface="Abadi ExtraLight" panose="020B0204020104020204" pitchFamily="34" charset="0"/>
                        </a:rPr>
                        <a:t>2022</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3722</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132210944"/>
                  </a:ext>
                </a:extLst>
              </a:tr>
              <a:tr h="279400">
                <a:tc>
                  <a:txBody>
                    <a:bodyPr/>
                    <a:lstStyle/>
                    <a:p>
                      <a:r>
                        <a:rPr lang="fi-FI" sz="1200" b="0">
                          <a:latin typeface="Abadi ExtraLight" panose="020B0204020104020204" pitchFamily="34" charset="0"/>
                        </a:rPr>
                        <a:t>2023</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3823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864319508"/>
                  </a:ext>
                </a:extLst>
              </a:tr>
              <a:tr h="279400">
                <a:tc>
                  <a:txBody>
                    <a:bodyPr/>
                    <a:lstStyle/>
                    <a:p>
                      <a:r>
                        <a:rPr lang="fi-FI" sz="1200" b="0">
                          <a:latin typeface="Abadi ExtraLight" panose="020B0204020104020204" pitchFamily="34" charset="0"/>
                        </a:rPr>
                        <a:t>2024</a:t>
                      </a:r>
                    </a:p>
                  </a:txBody>
                  <a:tcPr marL="0" marR="0" marT="6350" marB="6350" anchorCtr="1">
                    <a:lnL w="12700" cmpd="sng">
                      <a:solidFill>
                        <a:srgbClr val="000000"/>
                      </a:solidFill>
                    </a:lnL>
                    <a:solidFill>
                      <a:srgbClr val="FFFFFF"/>
                    </a:solidFill>
                  </a:tcPr>
                </a:tc>
                <a:tc>
                  <a:txBody>
                    <a:bodyPr/>
                    <a:lstStyle/>
                    <a:p>
                      <a:r>
                        <a:rPr lang="fi-FI" sz="1200" b="0">
                          <a:latin typeface="Abadi ExtraLight" panose="020B0204020104020204" pitchFamily="34" charset="0"/>
                        </a:rPr>
                        <a:t>3608</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438305973"/>
                  </a:ext>
                </a:extLst>
              </a:tr>
              <a:tr h="279400">
                <a:tc>
                  <a:txBody>
                    <a:bodyPr/>
                    <a:lstStyle/>
                    <a:p>
                      <a:r>
                        <a:rPr lang="fi-FI" sz="1200" b="0">
                          <a:latin typeface="Abadi ExtraLight" panose="020B0204020104020204" pitchFamily="34" charset="0"/>
                        </a:rPr>
                        <a:t>2025</a:t>
                      </a:r>
                    </a:p>
                  </a:txBody>
                  <a:tcPr marL="0" marR="0" marT="6350" marB="6350" anchorCtr="1">
                    <a:lnL w="12700" cmpd="sng">
                      <a:solidFill>
                        <a:srgbClr val="000000"/>
                      </a:solidFill>
                    </a:lnL>
                    <a:lnB w="12700" cmpd="sng">
                      <a:solidFill>
                        <a:srgbClr val="000000"/>
                      </a:solidFill>
                    </a:lnB>
                    <a:solidFill>
                      <a:srgbClr val="FFFFFF"/>
                    </a:solidFill>
                  </a:tcPr>
                </a:tc>
                <a:tc>
                  <a:txBody>
                    <a:bodyPr/>
                    <a:lstStyle/>
                    <a:p>
                      <a:r>
                        <a:rPr lang="fi-FI" sz="1200" b="0" dirty="0">
                          <a:latin typeface="Abadi ExtraLight" panose="020B0204020104020204" pitchFamily="34" charset="0"/>
                        </a:rPr>
                        <a:t>3347</a:t>
                      </a:r>
                    </a:p>
                  </a:txBody>
                  <a:tcPr marL="0" marR="0" marT="6350" marB="6350" anchorCtr="1">
                    <a:lnR w="12700" cmpd="sng">
                      <a:solidFill>
                        <a:srgbClr val="000000"/>
                      </a:solidFill>
                    </a:lnR>
                    <a:lnB w="12700" cmpd="sng">
                      <a:solidFill>
                        <a:srgbClr val="000000"/>
                      </a:solidFill>
                    </a:lnB>
                    <a:solidFill>
                      <a:srgbClr val="FFFFFF"/>
                    </a:solidFill>
                  </a:tcPr>
                </a:tc>
                <a:extLst>
                  <a:ext uri="{0D108BD9-81ED-4DB2-BD59-A6C34878D82A}">
                    <a16:rowId xmlns:a16="http://schemas.microsoft.com/office/drawing/2014/main" val="3759461295"/>
                  </a:ext>
                </a:extLst>
              </a:tr>
            </a:tbl>
          </a:graphicData>
        </a:graphic>
      </p:graphicFrame>
    </p:spTree>
    <p:extLst>
      <p:ext uri="{BB962C8B-B14F-4D97-AF65-F5344CB8AC3E}">
        <p14:creationId xmlns:p14="http://schemas.microsoft.com/office/powerpoint/2010/main" val="307054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ohja15_Rakennusten_lämm_pääst_kehity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71A37B-F42B-429E-8232-507DA56C4837}"/>
              </a:ext>
            </a:extLst>
          </p:cNvPr>
          <p:cNvSpPr txBox="1"/>
          <p:nvPr/>
        </p:nvSpPr>
        <p:spPr>
          <a:xfrm>
            <a:off x="499300" y="5469003"/>
            <a:ext cx="2955710" cy="830997"/>
          </a:xfrm>
          <a:prstGeom prst="rect">
            <a:avLst/>
          </a:prstGeom>
          <a:noFill/>
        </p:spPr>
        <p:txBody>
          <a:bodyPr wrap="square">
            <a:spAutoFit/>
          </a:bodyPr>
          <a:lstStyle/>
          <a:p>
            <a:r>
              <a:rPr lang="fi-FI" sz="1200" b="1" dirty="0">
                <a:latin typeface="Abadi ExtraLight" panose="020B0204020104020204" pitchFamily="34" charset="0"/>
              </a:rPr>
              <a:t>Kuva 5. Rakennusten lämmityksen päästöjen kehitys</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Ruskossa</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dirty="0">
                <a:latin typeface="Abadi ExtraLight" panose="020B0204020104020204" pitchFamily="34" charset="0"/>
              </a:rPr>
              <a:t>Vuoden 2025 tieto on ennakkotieto. </a:t>
            </a:r>
            <a:r>
              <a:rPr lang="fi-FI" sz="1200" b="1" i="1" dirty="0">
                <a:effectLst/>
                <a:latin typeface="Abadi ExtraLight" panose="020B0204020104020204" pitchFamily="34" charset="0"/>
              </a:rPr>
              <a:t>(CO2-raportti, 2026)</a:t>
            </a:r>
            <a:endParaRPr lang="fi-FI" sz="1200" b="1" dirty="0">
              <a:latin typeface="Abadi ExtraLight" panose="020B0204020104020204" pitchFamily="34" charset="0"/>
            </a:endParaRPr>
          </a:p>
        </p:txBody>
      </p:sp>
      <p:pic>
        <p:nvPicPr>
          <p:cNvPr id="5" name="Picture 4" descr="Palkkikuva. Rakennusten lämmityksen päästöjen kehitys lasketun aikasarjan ajalta. Tiedot on esitetty liitteen 1 taulukossa.">
            <a:extLst>
              <a:ext uri="{FF2B5EF4-FFF2-40B4-BE49-F238E27FC236}">
                <a16:creationId xmlns:a16="http://schemas.microsoft.com/office/drawing/2014/main" id="{6C7B355C-54ED-40BB-9AC3-B7208C9491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Palkkikuva. Rakennusten lämmityksen päästöjen kehitys lasketun aikasarjan ajalta. Tiedot on esitetty liitteen 1 taulukossa.">
            <a:extLst>
              <a:ext uri="{FF2B5EF4-FFF2-40B4-BE49-F238E27FC236}">
                <a16:creationId xmlns:a16="http://schemas.microsoft.com/office/drawing/2014/main" id="{C500D4D9-DD78-4F1F-A5F0-829CBBD73F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DFF6EE90-7257-C014-6EFD-05559BC73F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14</a:t>
            </a:fld>
            <a:endParaRPr lang="fi-FI" dirty="0">
              <a:latin typeface="Abadi Extra Light" panose="020B0204020104020204" pitchFamily="34" charset="0"/>
            </a:endParaRPr>
          </a:p>
        </p:txBody>
      </p:sp>
      <p:graphicFrame>
        <p:nvGraphicFramePr>
          <p:cNvPr id="2" name="Chart 1" descr="Palkkikuva. Rakennusten lämmityksen päästöjen kehitys lasketun aikasarjan ajalta. Tiedot on esitetty liitteen 1 taulukossa.">
            <a:extLst>
              <a:ext uri="{FF2B5EF4-FFF2-40B4-BE49-F238E27FC236}">
                <a16:creationId xmlns:a16="http://schemas.microsoft.com/office/drawing/2014/main" id="{D2B17179-C866-4F90-8D6C-DF9F470CA563}"/>
              </a:ext>
            </a:extLst>
          </p:cNvPr>
          <p:cNvGraphicFramePr>
            <a:graphicFrameLocks noGrp="1"/>
          </p:cNvGraphicFramePr>
          <p:nvPr>
            <p:extLst>
              <p:ext uri="{D42A27DB-BD31-4B8C-83A1-F6EECF244321}">
                <p14:modId xmlns:p14="http://schemas.microsoft.com/office/powerpoint/2010/main" val="474366050"/>
              </p:ext>
            </p:extLst>
          </p:nvPr>
        </p:nvGraphicFramePr>
        <p:xfrm>
          <a:off x="3455010" y="649224"/>
          <a:ext cx="8064990" cy="5650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874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ohja16_Tieliikenne">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E28A6A-15CF-4B17-82AA-D9FC6FCFD736}"/>
              </a:ext>
            </a:extLst>
          </p:cNvPr>
          <p:cNvSpPr>
            <a:spLocks noGrp="1"/>
          </p:cNvSpPr>
          <p:nvPr>
            <p:ph sz="half" idx="1"/>
          </p:nvPr>
        </p:nvSpPr>
        <p:spPr>
          <a:xfrm>
            <a:off x="666308" y="1805175"/>
            <a:ext cx="5181600" cy="4351338"/>
          </a:xfrm>
        </p:spPr>
        <p:txBody>
          <a:bodyPr>
            <a:noAutofit/>
          </a:bodyPr>
          <a:lstStyle/>
          <a:p>
            <a:pPr marL="0" indent="0">
              <a:lnSpc>
                <a:spcPct val="100000"/>
              </a:lnSpc>
              <a:buNone/>
            </a:pPr>
            <a:r>
              <a:rPr lang="fi-FI" sz="1200" dirty="0">
                <a:latin typeface="Abadi ExtraLight" panose="020B0204020104020204" pitchFamily="34" charset="0"/>
              </a:rPr>
              <a:t>Tieliikenteen päästölaskenta on aikaisemmin perustunut VTT:n LIPASTO-järjestelmän LIISA-malliin, jolla Suomen viralliset vuosittaiset päästömäärät EU:lle, YK:lle ja Suomen tilastoihin on tuotettu. Vuodesta 2024 lähtien liikenteen tilastointivastuu on siirtynyt Tilastokeskukselle ja kuntakohtaisen tiedon tuottamisen vastuu Suomen ympäristökeskukselle. Vuoden 2024 tiedot eivät olleet laskennan aikaan saatavilla, joten ne on tuotettu väliaikaisella, valtakunnalliseen tieliikenteen päästökehitykseen sekä LIISA-mallin vuoden 2023 ajoneuvotyyppikohtaisiin tietoihin ja osuuksiin perustuvalla mallilla. Muutosta kansallisessa tilastoinnissa seurataan ja, kun uusimmat tiedot saadaan, tehdään tarvittavat päivitykset paitsi vuoden 2024 laskentaan myös aikasarjaan pidemmällekin.   </a:t>
            </a:r>
          </a:p>
          <a:p>
            <a:pPr marL="0" indent="0">
              <a:lnSpc>
                <a:spcPct val="100000"/>
              </a:lnSpc>
              <a:buNone/>
            </a:pPr>
            <a:r>
              <a:rPr lang="fi-FI" sz="1200" dirty="0">
                <a:latin typeface="Abadi ExtraLight" panose="020B0204020104020204" pitchFamily="34" charset="0"/>
                <a:ea typeface="Calibri" panose="020F0502020204030204" pitchFamily="34" charset="0"/>
                <a:cs typeface="Times New Roman" panose="02020603050405020304" pitchFamily="18" charset="0"/>
              </a:rPr>
              <a:t>T</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ieliikenteen päästöt vuonna </a:t>
            </a:r>
            <a:r>
              <a:rPr lang="fi-FI" sz="1200" dirty="0">
                <a:latin typeface="Abadi ExtraLight" panose="020B0204020104020204" pitchFamily="34" charset="0"/>
                <a:ea typeface="Calibri" panose="020F0502020204030204" pitchFamily="34" charset="0"/>
                <a:cs typeface="Times New Roman" panose="02020603050405020304" pitchFamily="18" charset="0"/>
              </a:rPr>
              <a:t>2024 </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jaettuna henkilöliikenteeseen (henkilöautot, pakettiautot, moottoripyörät, mopot ja mopoautot) sekä raskaaseen liikenteeseen (kuorma-autot ja linja-autot) on esitetty taulukossa 3. </a:t>
            </a:r>
            <a:r>
              <a:rPr lang="fi-FI" sz="1200" dirty="0">
                <a:latin typeface="Abadi ExtraLight" panose="020B0204020104020204" pitchFamily="34" charset="0"/>
                <a:ea typeface="Calibri" panose="020F0502020204030204" pitchFamily="34" charset="0"/>
                <a:cs typeface="Times New Roman" panose="02020603050405020304" pitchFamily="18" charset="0"/>
              </a:rPr>
              <a:t>T</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aulukossa on lisäksi esitetty Väyläviraston hallinnoimilla teillä tapahtuva liikenne. Väyläviraston hallinnoimia teitä ovat maantiet, joilla on joidenkin kuntien tapauksessa merkittävästi läpiajoliikennettä ja raskasta liikennettä. Väyläviraston hallinnoimilla teillä tapahtuvien liikenteen päästöjen osuus kaikista liikenteen päästöistä sekä kunnan kokonaispäästöistä (ilman teollisuutta) on myös esitetty taulukossa. </a:t>
            </a:r>
          </a:p>
          <a:p>
            <a:pPr marL="0" indent="0">
              <a:lnSpc>
                <a:spcPct val="100000"/>
              </a:lnSpc>
              <a:buNone/>
            </a:pPr>
            <a:r>
              <a:rPr lang="fi-FI" sz="1200" dirty="0">
                <a:latin typeface="Abadi ExtraLight" panose="020B0204020104020204" pitchFamily="34" charset="0"/>
              </a:rPr>
              <a:t>Tieliikenteen päästöt Ruskossa</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a:t>
            </a:r>
            <a:r>
              <a:rPr lang="fi-FI" sz="1200" dirty="0">
                <a:latin typeface="Abadi ExtraLight" panose="020B0204020104020204" pitchFamily="34" charset="0"/>
              </a:rPr>
              <a:t>on esitetty kuvassa 6. Vuoden 2025 tieto on kansalliseen ennusteeseen perustuva ennakkotieto. Autojen (henkilö- ja pakettiautot, kuorma-autot ja linja-autot) päästöt on esitetty Väyläviraston hallinnoimille teille ja kunnan kaduille ja teille. Moottoripyörien ja mopojen päästöt on esitetty erikseen.</a:t>
            </a:r>
          </a:p>
        </p:txBody>
      </p:sp>
      <p:sp>
        <p:nvSpPr>
          <p:cNvPr id="2" name="Otsikkomuoto">
            <a:extLst>
              <a:ext uri="{FF2B5EF4-FFF2-40B4-BE49-F238E27FC236}">
                <a16:creationId xmlns:a16="http://schemas.microsoft.com/office/drawing/2014/main" id="{65FC514F-BD78-478A-A913-2D5AD98A7494}"/>
              </a:ext>
            </a:extLst>
          </p:cNvPr>
          <p:cNvSpPr>
            <a:spLocks noGrp="1"/>
          </p:cNvSpPr>
          <p:nvPr>
            <p:ph type="title"/>
          </p:nvPr>
        </p:nvSpPr>
        <p:spPr/>
        <p:txBody>
          <a:bodyPr/>
          <a:lstStyle/>
          <a:p>
            <a:r>
              <a:rPr lang="fi-FI" dirty="0">
                <a:latin typeface="Abadi ExtraLight" panose="020B0204020104020204" pitchFamily="34" charset="0"/>
                <a:cs typeface="Kartika" panose="020B0502040204020203" pitchFamily="18" charset="0"/>
              </a:rPr>
              <a:t>5. Tieliikenne</a:t>
            </a:r>
          </a:p>
        </p:txBody>
      </p:sp>
      <p:pic>
        <p:nvPicPr>
          <p:cNvPr id="6" name="Picture 5" descr="Tieliikenteen päästöjä kuvaava taulukko">
            <a:extLst>
              <a:ext uri="{FF2B5EF4-FFF2-40B4-BE49-F238E27FC236}">
                <a16:creationId xmlns:a16="http://schemas.microsoft.com/office/drawing/2014/main" id="{5F0069F1-D401-4535-B1F5-8CAB293B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Tieliikenteen päästöjä kuvaava taulukko">
            <a:extLst>
              <a:ext uri="{FF2B5EF4-FFF2-40B4-BE49-F238E27FC236}">
                <a16:creationId xmlns:a16="http://schemas.microsoft.com/office/drawing/2014/main" id="{F5DD639C-DD5B-425D-BF77-A7ECE977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C2660BBF-6B3C-4CC9-B6A7-2D0FDC01DA2F}"/>
              </a:ext>
            </a:extLst>
          </p:cNvPr>
          <p:cNvSpPr txBox="1"/>
          <p:nvPr/>
        </p:nvSpPr>
        <p:spPr>
          <a:xfrm>
            <a:off x="6344094" y="1805175"/>
            <a:ext cx="5181600" cy="830997"/>
          </a:xfrm>
          <a:prstGeom prst="rect">
            <a:avLst/>
          </a:prstGeom>
          <a:noFill/>
        </p:spPr>
        <p:txBody>
          <a:bodyPr wrap="square" rtlCol="0">
            <a:spAutoFit/>
          </a:bodyPr>
          <a:lstStyle/>
          <a:p>
            <a:pPr rtl="0" fontAlgn="base"/>
            <a:r>
              <a:rPr lang="fi-FI" sz="1200" b="1" i="0" dirty="0">
                <a:solidFill>
                  <a:srgbClr val="000000"/>
                </a:solidFill>
                <a:effectLst/>
                <a:latin typeface="Abadi ExtraLight" panose="020B0204020104020204" pitchFamily="34" charset="0"/>
              </a:rPr>
              <a:t>Taulukko 3.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Tieliikenteen päästöt Ruskossa vuonna 2024. Päästöt on jaettu henkilöliikenteeseen ja raskaaseen liikenteeseen. Lisäksi on esitetty Väyläviraston hallinnoimien teiden päästöt sekä niiden osuus tieliikenteen päästöistä sekä kunnan kokonaispäästöistä (ilman teollisuutta). </a:t>
            </a:r>
            <a:endParaRPr lang="fi-FI" sz="1200" b="1" i="0" dirty="0">
              <a:solidFill>
                <a:srgbClr val="000000"/>
              </a:solidFill>
              <a:effectLst/>
              <a:latin typeface="Abadi ExtraLight" panose="020B0204020104020204" pitchFamily="34" charset="0"/>
            </a:endParaRPr>
          </a:p>
        </p:txBody>
      </p:sp>
      <p:sp>
        <p:nvSpPr>
          <p:cNvPr id="4" name="Slide Number Placeholder 5">
            <a:extLst>
              <a:ext uri="{FF2B5EF4-FFF2-40B4-BE49-F238E27FC236}">
                <a16:creationId xmlns:a16="http://schemas.microsoft.com/office/drawing/2014/main" id="{DDD70D19-26A0-31AF-DEB0-788DF948087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15</a:t>
            </a:fld>
            <a:endParaRPr lang="fi-FI" dirty="0">
              <a:latin typeface="Abadi Extra Light" panose="020B0204020104020204" pitchFamily="34" charset="0"/>
            </a:endParaRPr>
          </a:p>
        </p:txBody>
      </p:sp>
      <p:graphicFrame>
        <p:nvGraphicFramePr>
          <p:cNvPr id="5" name="Taulukko 4" descr="Tieliikenteen päästöjä kuvaava taulukko">
            <a:extLst>
              <a:ext uri="{FF2B5EF4-FFF2-40B4-BE49-F238E27FC236}">
                <a16:creationId xmlns:a16="http://schemas.microsoft.com/office/drawing/2014/main" id="{BB9FE095-7202-0B16-177D-5CDFEF53CD01}"/>
              </a:ext>
            </a:extLst>
          </p:cNvPr>
          <p:cNvGraphicFramePr>
            <a:graphicFrameLocks noGrp="1"/>
          </p:cNvGraphicFramePr>
          <p:nvPr>
            <p:extLst>
              <p:ext uri="{D42A27DB-BD31-4B8C-83A1-F6EECF244321}">
                <p14:modId xmlns:p14="http://schemas.microsoft.com/office/powerpoint/2010/main" val="525558248"/>
              </p:ext>
            </p:extLst>
          </p:nvPr>
        </p:nvGraphicFramePr>
        <p:xfrm>
          <a:off x="6426644" y="2636172"/>
          <a:ext cx="5016500" cy="2352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071330551"/>
                    </a:ext>
                  </a:extLst>
                </a:gridCol>
                <a:gridCol w="1130300">
                  <a:extLst>
                    <a:ext uri="{9D8B030D-6E8A-4147-A177-3AD203B41FA5}">
                      <a16:colId xmlns:a16="http://schemas.microsoft.com/office/drawing/2014/main" val="2773595025"/>
                    </a:ext>
                  </a:extLst>
                </a:gridCol>
              </a:tblGrid>
              <a:tr h="317500">
                <a:tc>
                  <a:txBody>
                    <a:bodyPr/>
                    <a:lstStyle/>
                    <a:p>
                      <a:r>
                        <a:rPr lang="fi-FI" sz="1400" b="0">
                          <a:solidFill>
                            <a:srgbClr val="000000"/>
                          </a:solidFill>
                          <a:latin typeface="Abadi ExtraLight" panose="020B0204020104020204" pitchFamily="34" charset="0"/>
                        </a:rPr>
                        <a:t>Tieliikenteen päästöt</a:t>
                      </a:r>
                    </a:p>
                  </a:txBody>
                  <a:tcPr marT="63500">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tc>
                  <a:txBody>
                    <a:bodyPr/>
                    <a:lstStyle/>
                    <a:p>
                      <a:r>
                        <a:rPr lang="fi-FI" sz="1200" b="0">
                          <a:solidFill>
                            <a:srgbClr val="000000"/>
                          </a:solidFill>
                          <a:latin typeface="Abadi ExtraLight" panose="020B0204020104020204" pitchFamily="34" charset="0"/>
                        </a:rPr>
                        <a:t>2024</a:t>
                      </a:r>
                    </a:p>
                  </a:txBody>
                  <a:tcPr marT="63500" anchor="ctr" anchorCtr="1">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extLst>
                  <a:ext uri="{0D108BD9-81ED-4DB2-BD59-A6C34878D82A}">
                    <a16:rowId xmlns:a16="http://schemas.microsoft.com/office/drawing/2014/main" val="3097168019"/>
                  </a:ext>
                </a:extLst>
              </a:tr>
              <a:tr h="317500">
                <a:tc>
                  <a:txBody>
                    <a:bodyPr/>
                    <a:lstStyle/>
                    <a:p>
                      <a:r>
                        <a:rPr lang="fi-FI" sz="1200" b="0">
                          <a:latin typeface="Abadi ExtraLight" panose="020B0204020104020204" pitchFamily="34" charset="0"/>
                        </a:rPr>
                        <a:t>Henkilöliikenne (kt CO</a:t>
                      </a:r>
                      <a:r>
                        <a:rPr lang="fi-FI" sz="1400" b="0" baseline="-25000">
                          <a:latin typeface="Abadi ExtraLight" panose="020B0204020104020204" pitchFamily="34" charset="0"/>
                        </a:rPr>
                        <a:t>2</a:t>
                      </a:r>
                      <a:r>
                        <a:rPr lang="fi-FI" sz="1200" b="0">
                          <a:latin typeface="Abadi ExtraLight" panose="020B0204020104020204" pitchFamily="34" charset="0"/>
                        </a:rPr>
                        <a:t>-ekv)</a:t>
                      </a:r>
                    </a:p>
                  </a:txBody>
                  <a:tcPr marL="127000" marR="0" marT="63500" marB="63500" anchor="ctr">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tc>
                  <a:txBody>
                    <a:bodyPr/>
                    <a:lstStyle/>
                    <a:p>
                      <a:r>
                        <a:rPr lang="fi-FI" sz="1200" b="0">
                          <a:latin typeface="Abadi ExtraLight" panose="020B0204020104020204" pitchFamily="34" charset="0"/>
                        </a:rPr>
                        <a:t>4,3</a:t>
                      </a:r>
                    </a:p>
                  </a:txBody>
                  <a:tcPr marL="0" marR="0" marT="63500" marB="63500" anchor="ctr" anchorCtr="1">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extLst>
                  <a:ext uri="{0D108BD9-81ED-4DB2-BD59-A6C34878D82A}">
                    <a16:rowId xmlns:a16="http://schemas.microsoft.com/office/drawing/2014/main" val="3281436265"/>
                  </a:ext>
                </a:extLst>
              </a:tr>
              <a:tr h="317500">
                <a:tc>
                  <a:txBody>
                    <a:bodyPr/>
                    <a:lstStyle/>
                    <a:p>
                      <a:r>
                        <a:rPr lang="fi-FI" sz="1200" b="0">
                          <a:latin typeface="Abadi ExtraLight" panose="020B0204020104020204" pitchFamily="34" charset="0"/>
                        </a:rPr>
                        <a:t>Raskas liikenne (kt CO</a:t>
                      </a:r>
                      <a:r>
                        <a:rPr lang="fi-FI" sz="1400" b="0" baseline="-25000">
                          <a:latin typeface="Abadi ExtraLight" panose="020B0204020104020204" pitchFamily="34" charset="0"/>
                        </a:rPr>
                        <a:t>2</a:t>
                      </a:r>
                      <a:r>
                        <a:rPr lang="fi-FI" sz="1200" b="0">
                          <a:latin typeface="Abadi Extra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Light" panose="020B0204020104020204" pitchFamily="34" charset="0"/>
                        </a:rPr>
                        <a:t>2,9</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2212575101"/>
                  </a:ext>
                </a:extLst>
              </a:tr>
              <a:tr h="317500">
                <a:tc>
                  <a:txBody>
                    <a:bodyPr/>
                    <a:lstStyle/>
                    <a:p>
                      <a:r>
                        <a:rPr lang="fi-FI" sz="1200" b="0">
                          <a:latin typeface="Abadi ExtraLight" panose="020B0204020104020204" pitchFamily="34" charset="0"/>
                        </a:rPr>
                        <a:t>Tieliikenne yhteensä (kt CO</a:t>
                      </a:r>
                      <a:r>
                        <a:rPr lang="fi-FI" sz="1400" b="0" baseline="-25000">
                          <a:latin typeface="Abadi ExtraLight" panose="020B0204020104020204" pitchFamily="34" charset="0"/>
                        </a:rPr>
                        <a:t>2</a:t>
                      </a:r>
                      <a:r>
                        <a:rPr lang="fi-FI" sz="1200" b="0">
                          <a:latin typeface="Abadi Extra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Light" panose="020B0204020104020204" pitchFamily="34" charset="0"/>
                        </a:rPr>
                        <a:t>7,2</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705077226"/>
                  </a:ext>
                </a:extLst>
              </a:tr>
              <a:tr h="317500">
                <a:tc>
                  <a:txBody>
                    <a:bodyPr/>
                    <a:lstStyle/>
                    <a:p>
                      <a:r>
                        <a:rPr lang="fi-FI" sz="1200" b="0" dirty="0">
                          <a:latin typeface="Abadi ExtraLight" panose="020B0204020104020204" pitchFamily="34" charset="0"/>
                        </a:rPr>
                        <a:t>Väyläviraston hallinnoimat</a:t>
                      </a:r>
                      <a:r>
                        <a:rPr lang="fi-FI" sz="1400" b="0" baseline="-25000" dirty="0">
                          <a:latin typeface="Abadi ExtraLight" panose="020B0204020104020204" pitchFamily="34" charset="0"/>
                        </a:rPr>
                        <a:t> </a:t>
                      </a:r>
                      <a:r>
                        <a:rPr lang="fi-FI" sz="1200" b="0" dirty="0">
                          <a:latin typeface="Abadi ExtraLight" panose="020B0204020104020204" pitchFamily="34" charset="0"/>
                        </a:rPr>
                        <a:t>tiet (</a:t>
                      </a:r>
                      <a:r>
                        <a:rPr lang="fi-FI" sz="1200" b="0" dirty="0" err="1">
                          <a:latin typeface="Abadi ExtraLight" panose="020B0204020104020204" pitchFamily="34" charset="0"/>
                        </a:rPr>
                        <a:t>kt</a:t>
                      </a:r>
                      <a:r>
                        <a:rPr lang="fi-FI" sz="1200" b="0" dirty="0">
                          <a:latin typeface="Abadi ExtraLight" panose="020B0204020104020204" pitchFamily="34" charset="0"/>
                        </a:rPr>
                        <a:t> CO</a:t>
                      </a:r>
                      <a:r>
                        <a:rPr lang="fi-FI" sz="1200" b="0" baseline="-25000" dirty="0">
                          <a:latin typeface="Abadi ExtraLight" panose="020B0204020104020204" pitchFamily="34" charset="0"/>
                        </a:rPr>
                        <a:t>2</a:t>
                      </a:r>
                      <a:r>
                        <a:rPr lang="fi-FI" sz="1200" b="0" dirty="0">
                          <a:latin typeface="Abadi Extra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Light" panose="020B0204020104020204" pitchFamily="34" charset="0"/>
                        </a:rPr>
                        <a:t>5,0</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2411128729"/>
                  </a:ext>
                </a:extLst>
              </a:tr>
              <a:tr h="317500">
                <a:tc>
                  <a:txBody>
                    <a:bodyPr/>
                    <a:lstStyle/>
                    <a:p>
                      <a:r>
                        <a:rPr lang="fi-FI" sz="1200" b="0">
                          <a:latin typeface="Abadi ExtraLight" panose="020B0204020104020204" pitchFamily="34" charset="0"/>
                        </a:rPr>
                        <a:t>Väyläviraston teiden osuus tieliikenteen päästöistä (%)</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Light" panose="020B0204020104020204" pitchFamily="34" charset="0"/>
                        </a:rPr>
                        <a:t>68,9</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2537078094"/>
                  </a:ext>
                </a:extLst>
              </a:tr>
              <a:tr h="317500">
                <a:tc>
                  <a:txBody>
                    <a:bodyPr/>
                    <a:lstStyle/>
                    <a:p>
                      <a:r>
                        <a:rPr lang="fi-FI" sz="1200" b="0" dirty="0">
                          <a:latin typeface="Abadi ExtraLight" panose="020B0204020104020204" pitchFamily="34" charset="0"/>
                        </a:rPr>
                        <a:t>Väyläviraston teiden osuus kokonaispäästöistä (ilman teollisuutta) (%)</a:t>
                      </a:r>
                    </a:p>
                  </a:txBody>
                  <a:tcPr marL="127000" marT="12700" marB="63500" anchor="ctr">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tc>
                  <a:txBody>
                    <a:bodyPr/>
                    <a:lstStyle/>
                    <a:p>
                      <a:r>
                        <a:rPr lang="fi-FI" sz="1200" b="0" dirty="0">
                          <a:latin typeface="Abadi ExtraLight" panose="020B0204020104020204" pitchFamily="34" charset="0"/>
                        </a:rPr>
                        <a:t>19,3</a:t>
                      </a:r>
                    </a:p>
                  </a:txBody>
                  <a:tcPr marT="12700" marB="63500" anchor="ctr" anchorCtr="1">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extLst>
                  <a:ext uri="{0D108BD9-81ED-4DB2-BD59-A6C34878D82A}">
                    <a16:rowId xmlns:a16="http://schemas.microsoft.com/office/drawing/2014/main" val="1637869191"/>
                  </a:ext>
                </a:extLst>
              </a:tr>
            </a:tbl>
          </a:graphicData>
        </a:graphic>
      </p:graphicFrame>
    </p:spTree>
    <p:extLst>
      <p:ext uri="{BB962C8B-B14F-4D97-AF65-F5344CB8AC3E}">
        <p14:creationId xmlns:p14="http://schemas.microsoft.com/office/powerpoint/2010/main" val="33276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ohja17_Tieliikenteen_päästöt">
    <p:spTree>
      <p:nvGrpSpPr>
        <p:cNvPr id="1" name=""/>
        <p:cNvGrpSpPr/>
        <p:nvPr/>
      </p:nvGrpSpPr>
      <p:grpSpPr>
        <a:xfrm>
          <a:off x="0" y="0"/>
          <a:ext cx="0" cy="0"/>
          <a:chOff x="0" y="0"/>
          <a:chExt cx="0" cy="0"/>
        </a:xfrm>
      </p:grpSpPr>
      <p:pic>
        <p:nvPicPr>
          <p:cNvPr id="8" name="Picture 7" descr="Pinottu pylväskaavio. Tieliikenteen päästöjen kehitys lasketun aikasarjan ajalta. Tiedot esitetty liitteen 1 taulukossa.">
            <a:extLst>
              <a:ext uri="{FF2B5EF4-FFF2-40B4-BE49-F238E27FC236}">
                <a16:creationId xmlns:a16="http://schemas.microsoft.com/office/drawing/2014/main" id="{28142B79-920F-4E87-B32A-B896870CFF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Tieliikenteen päästöjen kehitys lasketun aikasarjan ajalta. Tiedot esitetty liitteen 1 taulukossa.">
            <a:extLst>
              <a:ext uri="{FF2B5EF4-FFF2-40B4-BE49-F238E27FC236}">
                <a16:creationId xmlns:a16="http://schemas.microsoft.com/office/drawing/2014/main" id="{02B50605-B5D9-4710-BDF6-0D208EB6B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B064A646-F672-409F-B917-484E0310B87F}"/>
              </a:ext>
            </a:extLst>
          </p:cNvPr>
          <p:cNvSpPr txBox="1"/>
          <p:nvPr/>
        </p:nvSpPr>
        <p:spPr>
          <a:xfrm>
            <a:off x="540000" y="5891500"/>
            <a:ext cx="11160000" cy="276999"/>
          </a:xfrm>
          <a:prstGeom prst="rect">
            <a:avLst/>
          </a:prstGeom>
          <a:noFill/>
        </p:spPr>
        <p:txBody>
          <a:bodyPr wrap="square">
            <a:spAutoFit/>
          </a:bodyPr>
          <a:lstStyle/>
          <a:p>
            <a:r>
              <a:rPr lang="fi-FI" sz="1200" b="1" dirty="0">
                <a:latin typeface="Abadi ExtraLight" panose="020B0204020104020204" pitchFamily="34" charset="0"/>
              </a:rPr>
              <a:t>Kuva 6.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Tieliikenteen päästöt Ruskossa</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Vuoden 2025 tieto on ennakkotieto. </a:t>
            </a:r>
            <a:r>
              <a:rPr lang="fi-FI" sz="1200" b="1" i="1" dirty="0">
                <a:effectLst/>
                <a:latin typeface="Abadi ExtraLight" panose="020B0204020104020204" pitchFamily="34" charset="0"/>
              </a:rPr>
              <a:t>(CO2-raportti, 2026)</a:t>
            </a:r>
            <a:endParaRPr lang="fi-FI" sz="1200" b="1" dirty="0">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DC85359F-5914-B83D-6CD7-367B956B016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16</a:t>
            </a:fld>
            <a:endParaRPr lang="fi-FI" dirty="0">
              <a:latin typeface="Abadi Extra Light" panose="020B0204020104020204" pitchFamily="34" charset="0"/>
            </a:endParaRPr>
          </a:p>
        </p:txBody>
      </p:sp>
      <p:graphicFrame>
        <p:nvGraphicFramePr>
          <p:cNvPr id="2" name="Chart 1" descr="Pinottu pylväskaavio. Tieliikenteen päästöjen kehitys lasketun aikasarjan ajalta. Tiedot esitetty liitteen 1 taulukossa.">
            <a:extLst>
              <a:ext uri="{FF2B5EF4-FFF2-40B4-BE49-F238E27FC236}">
                <a16:creationId xmlns:a16="http://schemas.microsoft.com/office/drawing/2014/main" id="{E44E6D02-A6FD-4116-8FDC-5009AAF992D7}"/>
              </a:ext>
            </a:extLst>
          </p:cNvPr>
          <p:cNvGraphicFramePr>
            <a:graphicFrameLocks noGrp="1"/>
          </p:cNvGraphicFramePr>
          <p:nvPr>
            <p:extLst>
              <p:ext uri="{D42A27DB-BD31-4B8C-83A1-F6EECF244321}">
                <p14:modId xmlns:p14="http://schemas.microsoft.com/office/powerpoint/2010/main" val="2113289699"/>
              </p:ext>
            </p:extLst>
          </p:nvPr>
        </p:nvGraphicFramePr>
        <p:xfrm>
          <a:off x="635000" y="934000"/>
          <a:ext cx="10922000" cy="482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52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ohja18_Maatalous">
    <p:spTree>
      <p:nvGrpSpPr>
        <p:cNvPr id="1" name=""/>
        <p:cNvGrpSpPr/>
        <p:nvPr/>
      </p:nvGrpSpPr>
      <p:grpSpPr>
        <a:xfrm>
          <a:off x="0" y="0"/>
          <a:ext cx="0" cy="0"/>
          <a:chOff x="0" y="0"/>
          <a:chExt cx="0" cy="0"/>
        </a:xfrm>
      </p:grpSpPr>
      <p:pic>
        <p:nvPicPr>
          <p:cNvPr id="7" name="Picture 6" descr="Kuvituskuva. Valkoinen lammas.">
            <a:extLst>
              <a:ext uri="{FF2B5EF4-FFF2-40B4-BE49-F238E27FC236}">
                <a16:creationId xmlns:a16="http://schemas.microsoft.com/office/drawing/2014/main" id="{258F6218-0528-87A6-607E-97C2056D58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muoto">
            <a:extLst>
              <a:ext uri="{FF2B5EF4-FFF2-40B4-BE49-F238E27FC236}">
                <a16:creationId xmlns:a16="http://schemas.microsoft.com/office/drawing/2014/main" id="{73FB6BCB-E0D0-45E1-A430-83D84EE26C24}"/>
              </a:ext>
            </a:extLst>
          </p:cNvPr>
          <p:cNvSpPr>
            <a:spLocks noGrp="1"/>
          </p:cNvSpPr>
          <p:nvPr>
            <p:ph type="title"/>
          </p:nvPr>
        </p:nvSpPr>
        <p:spPr>
          <a:xfrm>
            <a:off x="6459773" y="443706"/>
            <a:ext cx="5257800" cy="1325563"/>
          </a:xfrm>
        </p:spPr>
        <p:txBody>
          <a:bodyPr/>
          <a:lstStyle/>
          <a:p>
            <a:r>
              <a:rPr lang="fi-FI" dirty="0">
                <a:latin typeface="Abadi ExtraLight" panose="020B0204020104020204" pitchFamily="34" charset="0"/>
              </a:rPr>
              <a:t>6. Maatalous</a:t>
            </a:r>
          </a:p>
        </p:txBody>
      </p:sp>
      <p:sp>
        <p:nvSpPr>
          <p:cNvPr id="3" name="Sisällön paikkamerkki 2">
            <a:extLst>
              <a:ext uri="{FF2B5EF4-FFF2-40B4-BE49-F238E27FC236}">
                <a16:creationId xmlns:a16="http://schemas.microsoft.com/office/drawing/2014/main" id="{304ED8A9-FC5C-4313-A7C5-1EC641E2C0B1}"/>
              </a:ext>
            </a:extLst>
          </p:cNvPr>
          <p:cNvSpPr>
            <a:spLocks noGrp="1"/>
          </p:cNvSpPr>
          <p:nvPr>
            <p:ph sz="half" idx="1"/>
          </p:nvPr>
        </p:nvSpPr>
        <p:spPr>
          <a:xfrm>
            <a:off x="6363696" y="1769268"/>
            <a:ext cx="5181600" cy="4352400"/>
          </a:xfrm>
        </p:spPr>
        <p:txBody>
          <a:bodyPr>
            <a:noAutofit/>
          </a:bodyPr>
          <a:lstStyle/>
          <a:p>
            <a:pPr marL="0" indent="0">
              <a:lnSpc>
                <a:spcPct val="100000"/>
              </a:lnSpc>
              <a:buNone/>
            </a:pPr>
            <a:r>
              <a:rPr lang="fi-FI" sz="1200" dirty="0">
                <a:latin typeface="Abadi ExtraLight" panose="020B0204020104020204" pitchFamily="34" charset="0"/>
              </a:rPr>
              <a:t>Maatalouden päästöt aiheutuvat eläinten ruuansulatuksesta, eläinten lannasta sekä peltoviljelystä. Merkittävimpiä maatalouden päästölähteitä ovat maaperään lannoitteena lisätyn typen sekä tuotantoeläinten ruuansulatuksesta aiheutuvat päästöt. Eläinten ruuansulatuksen ja lannankäsittelyn päästölaskenta perustuvat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Light" panose="020B0204020104020204" pitchFamily="34" charset="0"/>
              </a:rPr>
              <a:t>Peltoviljelyn päästölaskenta perustuu viljelypinta-alatietoihin seuraaville kasveille: apilansiemen, herne, kaura, kevätvehnä, kukkakaali, lanttu, mukulaselleri, ohra, peruna, porkkana, punajuuri, ruis, seosvilja, sokerijuurikas, syysvehnä, tarhaherne, valkokaali ja öljykasvit. Lisäksi on käytetty tietoa koko kunnan viljelypinta-alasta. Päästöt on laskettu perustuen Suomen kasvihuonekaasuinventaarion menetelmiin. </a:t>
            </a:r>
          </a:p>
          <a:p>
            <a:pPr marL="0" indent="0">
              <a:lnSpc>
                <a:spcPct val="100000"/>
              </a:lnSpc>
              <a:buNone/>
            </a:pPr>
            <a:r>
              <a:rPr lang="fi-FI" sz="1200" dirty="0">
                <a:latin typeface="Abadi ExtraLight" panose="020B0204020104020204" pitchFamily="34" charset="0"/>
              </a:rPr>
              <a:t>Kuvassa 7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on esitetty maatalouden päästöjen kehitys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vuosina 2015–2025</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Siipikarjan ja porojen lukumäärätiedot perustuvat vuoden 2025 osalta ennakkotietoon. </a:t>
            </a:r>
          </a:p>
          <a:p>
            <a:pPr marL="0" indent="0">
              <a:lnSpc>
                <a:spcPct val="100000"/>
              </a:lnSpc>
              <a:buNone/>
            </a:pPr>
            <a:r>
              <a:rPr lang="fi-FI" sz="1200" dirty="0">
                <a:latin typeface="Abadi ExtraLight" panose="020B0204020104020204" pitchFamily="34" charset="0"/>
              </a:rPr>
              <a:t>Maatalouden päästöjä tarkasteltaessa on hyvä huomata, että maatalous ei ole ainoastaan päästöjen lähde. Viljelykäytännöillä, kuten monivuotisten nurmien ylläpitämisellä ja talviaikaisella kasvipeitteisyydellä voidaan myös sitoa hiiltä maaperään.</a:t>
            </a:r>
          </a:p>
          <a:p>
            <a:pPr marL="0" indent="0">
              <a:lnSpc>
                <a:spcPct val="100000"/>
              </a:lnSpc>
              <a:buNone/>
            </a:pPr>
            <a:endParaRPr lang="fi-FI" sz="1200" dirty="0">
              <a:latin typeface="Abadi ExtraLight" panose="020B0204020104020204" pitchFamily="34" charset="0"/>
            </a:endParaRPr>
          </a:p>
        </p:txBody>
      </p:sp>
      <p:pic>
        <p:nvPicPr>
          <p:cNvPr id="14" name="Picture 13" descr="Kuvituskuva. Valkoinen lammas.">
            <a:extLst>
              <a:ext uri="{FF2B5EF4-FFF2-40B4-BE49-F238E27FC236}">
                <a16:creationId xmlns:a16="http://schemas.microsoft.com/office/drawing/2014/main" id="{86829C89-A166-4348-8042-DFD758A192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Valkoinen lammas.">
            <a:extLst>
              <a:ext uri="{FF2B5EF4-FFF2-40B4-BE49-F238E27FC236}">
                <a16:creationId xmlns:a16="http://schemas.microsoft.com/office/drawing/2014/main" id="{B1531031-6B63-4305-9B6D-13CD220930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4" name="Slide Number Placeholder 5">
            <a:extLst>
              <a:ext uri="{FF2B5EF4-FFF2-40B4-BE49-F238E27FC236}">
                <a16:creationId xmlns:a16="http://schemas.microsoft.com/office/drawing/2014/main" id="{6C490B84-A3CE-E568-41EE-14A0B07769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17</a:t>
            </a:fld>
            <a:endParaRPr lang="fi-FI" dirty="0">
              <a:latin typeface="Abadi Extra Light" panose="020B0204020104020204" pitchFamily="34" charset="0"/>
            </a:endParaRPr>
          </a:p>
        </p:txBody>
      </p:sp>
    </p:spTree>
    <p:extLst>
      <p:ext uri="{BB962C8B-B14F-4D97-AF65-F5344CB8AC3E}">
        <p14:creationId xmlns:p14="http://schemas.microsoft.com/office/powerpoint/2010/main" val="107840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ohja19_Maat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73C979B-DD19-488C-B8CB-06B8BBDA9F80}"/>
              </a:ext>
            </a:extLst>
          </p:cNvPr>
          <p:cNvSpPr txBox="1"/>
          <p:nvPr/>
        </p:nvSpPr>
        <p:spPr>
          <a:xfrm>
            <a:off x="540000" y="5713572"/>
            <a:ext cx="11160000" cy="461665"/>
          </a:xfrm>
          <a:prstGeom prst="rect">
            <a:avLst/>
          </a:prstGeom>
          <a:noFill/>
        </p:spPr>
        <p:txBody>
          <a:bodyPr wrap="square">
            <a:spAutoFit/>
          </a:bodyPr>
          <a:lstStyle/>
          <a:p>
            <a:r>
              <a:rPr lang="fi-FI" sz="1200" b="1" dirty="0">
                <a:latin typeface="Abadi ExtraLight" panose="020B0204020104020204" pitchFamily="34" charset="0"/>
              </a:rPr>
              <a:t>Kuva 7.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Maatalouden päästöjen kehitys Ruskossa</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jaettuna eläinten ruuansulatuksen, lannankäsittelyn ja peltoviljelyn päästöihin. </a:t>
            </a:r>
            <a:r>
              <a:rPr lang="fi-FI" sz="1200" b="1" dirty="0">
                <a:latin typeface="Abadi ExtraLight" panose="020B0204020104020204" pitchFamily="34" charset="0"/>
              </a:rPr>
              <a:t>Vuoden 2025 tieto perustuu osittain ennakkotietoihin. </a:t>
            </a:r>
            <a:r>
              <a:rPr lang="fi-FI" sz="1200" b="1" i="1" dirty="0">
                <a:effectLst/>
                <a:latin typeface="Abadi ExtraLight" panose="020B0204020104020204" pitchFamily="34" charset="0"/>
              </a:rPr>
              <a:t>(CO2-raportti, 2026)</a:t>
            </a:r>
            <a:endParaRPr lang="fi-FI" sz="1200" b="1" dirty="0">
              <a:latin typeface="Abadi ExtraLight" panose="020B0204020104020204" pitchFamily="34" charset="0"/>
            </a:endParaRPr>
          </a:p>
        </p:txBody>
      </p:sp>
      <p:pic>
        <p:nvPicPr>
          <p:cNvPr id="8" name="Picture 7"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DCCCB556-2D9F-433C-A5CB-ABFBB16F69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511B4162-2063-4919-9EE1-C57408C46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CAD1010-FE34-174C-9F1B-669ADA8E719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18</a:t>
            </a:fld>
            <a:endParaRPr lang="fi-FI" dirty="0">
              <a:latin typeface="Abadi Extra Light" panose="020B0204020104020204" pitchFamily="34" charset="0"/>
            </a:endParaRPr>
          </a:p>
        </p:txBody>
      </p:sp>
      <p:graphicFrame>
        <p:nvGraphicFramePr>
          <p:cNvPr id="2" name="Chart 1"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24C76B53-4D23-412D-A2B8-248DF61CE38C}"/>
              </a:ext>
            </a:extLst>
          </p:cNvPr>
          <p:cNvGraphicFramePr>
            <a:graphicFrameLocks noGrp="1"/>
          </p:cNvGraphicFramePr>
          <p:nvPr>
            <p:extLst>
              <p:ext uri="{D42A27DB-BD31-4B8C-83A1-F6EECF244321}">
                <p14:modId xmlns:p14="http://schemas.microsoft.com/office/powerpoint/2010/main" val="1949451461"/>
              </p:ext>
            </p:extLst>
          </p:nvPr>
        </p:nvGraphicFramePr>
        <p:xfrm>
          <a:off x="625575" y="791808"/>
          <a:ext cx="10922000" cy="482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43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ohja20_Jätehuolt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A884E3D-DE6D-400D-BD6B-5BE215976D22}"/>
              </a:ext>
            </a:extLst>
          </p:cNvPr>
          <p:cNvSpPr>
            <a:spLocks noGrp="1"/>
          </p:cNvSpPr>
          <p:nvPr>
            <p:ph sz="half" idx="1"/>
          </p:nvPr>
        </p:nvSpPr>
        <p:spPr>
          <a:xfrm>
            <a:off x="666309" y="1689054"/>
            <a:ext cx="5180400" cy="4351338"/>
          </a:xfrm>
        </p:spPr>
        <p:txBody>
          <a:bodyPr>
            <a:normAutofit/>
          </a:bodyPr>
          <a:lstStyle/>
          <a:p>
            <a:pPr marL="0" indent="0">
              <a:lnSpc>
                <a:spcPct val="100000"/>
              </a:lnSpc>
              <a:buNone/>
            </a:pPr>
            <a:r>
              <a:rPr lang="fi-FI" sz="1200" dirty="0">
                <a:latin typeface="Abadi ExtraLight" panose="020B0204020104020204" pitchFamily="34" charset="0"/>
              </a:rPr>
              <a:t>Jätehuollon päästöt koostuvat kiinteän jätteen kaatopaikkasijoituksesta ja laitoskompostoinnista sekä jäteveden käsittelystä. Kaatopaikoilta peräsin olevien metaanipäästöjen määrää voidaan vähentää edistämällä eloperäisen jätteen kompostointia tai mädättämistä. </a:t>
            </a:r>
          </a:p>
          <a:p>
            <a:pPr marL="0" indent="0">
              <a:lnSpc>
                <a:spcPct val="100000"/>
              </a:lnSpc>
              <a:buNone/>
            </a:pPr>
            <a:r>
              <a:rPr lang="fi-FI" sz="1200" dirty="0">
                <a:latin typeface="Abadi ExtraLight" panose="020B0204020104020204" pitchFamily="34" charset="0"/>
              </a:rPr>
              <a:t>Vuonna 2016 biohajoavan ja muun orgaanisen yhdyskuntajätteen, rakennus- ja purkujätteen ja muun jätteen sijoittamista kaatopaikoille sekä tällaisen jätteen hyödyntämistä maantäytössä rajoitettiin orgaanisen jätteen kaatopaikkakiellolla. Kiellolla pyrittiin vähentämään jätteen aiheuttamia kasvihuonekaasupäästöjä ja kaatopaikkojen vesistökuormitusta sekä edistämään luonnonvarojen kestävää käyttöä. Nykyään valtaosa jätteestä hyödynnetään joko energiakäytössä tai materiaalina. Kunnissa, joissa jätteenpoltolla tuotetaan kaukolämpöä, on jätteenpolton päästö mukana kaukolämmönkulutuksen päästössä. </a:t>
            </a:r>
          </a:p>
          <a:p>
            <a:pPr marL="0" indent="0">
              <a:lnSpc>
                <a:spcPct val="100000"/>
              </a:lnSpc>
              <a:buNone/>
            </a:pP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Jätehuollon päästöjen kehitys Ruskossa</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on esitetty kuvassa 8. Vuoden 2025 ennakkotietona on vuoden 2024 tieto, sillä laskennassa hyödynnettävät YLVA-järjestelmän vuoden 2025 tiedot eivät olleet laskennan aikaan saatavilla.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Vuosien väliset vaihtelut jätteiden käsittelystä aiheutuvien päästöjen osalta ovat yleensä pieniä. </a:t>
            </a:r>
          </a:p>
          <a:p>
            <a:pPr marL="0" indent="0">
              <a:lnSpc>
                <a:spcPct val="100000"/>
              </a:lnSpc>
              <a:buNone/>
            </a:pPr>
            <a:r>
              <a:rPr lang="fi-FI" sz="1200" dirty="0">
                <a:latin typeface="Abadi ExtraLight" panose="020B0204020104020204" pitchFamily="34" charset="0"/>
                <a:ea typeface="Times New Roman" panose="02020603050405020304" pitchFamily="18" charset="0"/>
                <a:cs typeface="Times New Roman" panose="02020603050405020304" pitchFamily="18" charset="0"/>
              </a:rPr>
              <a:t>Kaatopaikkojen metaanipäästöjen laskennassa hyödynnettävää FOD-mallia (</a:t>
            </a:r>
            <a:r>
              <a:rPr lang="fi-FI" sz="1200" dirty="0" err="1">
                <a:latin typeface="Abadi ExtraLight" panose="020B0204020104020204" pitchFamily="34" charset="0"/>
                <a:ea typeface="Times New Roman" panose="02020603050405020304" pitchFamily="18" charset="0"/>
                <a:cs typeface="Times New Roman" panose="02020603050405020304" pitchFamily="18" charset="0"/>
              </a:rPr>
              <a:t>first</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 </a:t>
            </a:r>
            <a:r>
              <a:rPr lang="fi-FI" sz="1200" dirty="0" err="1">
                <a:latin typeface="Abadi ExtraLight" panose="020B0204020104020204" pitchFamily="34" charset="0"/>
                <a:ea typeface="Times New Roman" panose="02020603050405020304" pitchFamily="18" charset="0"/>
                <a:cs typeface="Times New Roman" panose="02020603050405020304" pitchFamily="18" charset="0"/>
              </a:rPr>
              <a:t>order</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 </a:t>
            </a:r>
            <a:r>
              <a:rPr lang="fi-FI" sz="1200" dirty="0" err="1">
                <a:latin typeface="Abadi ExtraLight" panose="020B0204020104020204" pitchFamily="34" charset="0"/>
                <a:ea typeface="Times New Roman" panose="02020603050405020304" pitchFamily="18" charset="0"/>
                <a:cs typeface="Times New Roman" panose="02020603050405020304" pitchFamily="18" charset="0"/>
              </a:rPr>
              <a:t>decay</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 päivitettiin Suomen ympäristökeskuksen toimesta vuoden 2022 aikana. Päivitetty laskentamalli otettiin käyttöön vuoden 2024 raporteissa ja tämä vaikutti joidenkin kuntien jätehuollon päästöihin. </a:t>
            </a:r>
          </a:p>
        </p:txBody>
      </p:sp>
      <p:sp>
        <p:nvSpPr>
          <p:cNvPr id="2" name="Otsikkomuoto">
            <a:extLst>
              <a:ext uri="{FF2B5EF4-FFF2-40B4-BE49-F238E27FC236}">
                <a16:creationId xmlns:a16="http://schemas.microsoft.com/office/drawing/2014/main" id="{C032E444-5BE4-4749-AB3A-F499A051F2CF}"/>
              </a:ext>
            </a:extLst>
          </p:cNvPr>
          <p:cNvSpPr>
            <a:spLocks noGrp="1"/>
          </p:cNvSpPr>
          <p:nvPr>
            <p:ph type="title"/>
          </p:nvPr>
        </p:nvSpPr>
        <p:spPr/>
        <p:txBody>
          <a:bodyPr/>
          <a:lstStyle/>
          <a:p>
            <a:r>
              <a:rPr lang="fi-FI" dirty="0">
                <a:latin typeface="Abadi ExtraLight" panose="020B0204020104020204" pitchFamily="34" charset="0"/>
              </a:rPr>
              <a:t>7. Jätehuolto</a:t>
            </a:r>
          </a:p>
        </p:txBody>
      </p:sp>
      <p:pic>
        <p:nvPicPr>
          <p:cNvPr id="6" name="Picture 5" descr="Kuvituskuva. Komposti, jossa multaa ja ruuantähteitä.">
            <a:extLst>
              <a:ext uri="{FF2B5EF4-FFF2-40B4-BE49-F238E27FC236}">
                <a16:creationId xmlns:a16="http://schemas.microsoft.com/office/drawing/2014/main" id="{F30F794D-2D45-4650-9E17-9E1D6FDA8A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Komposti, jossa multaa ja ruuantähteitä.">
            <a:extLst>
              <a:ext uri="{FF2B5EF4-FFF2-40B4-BE49-F238E27FC236}">
                <a16:creationId xmlns:a16="http://schemas.microsoft.com/office/drawing/2014/main" id="{6E559519-2391-466D-8C37-193B60E6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DE3A393B-1F9E-8E64-4A05-B99296B3029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19</a:t>
            </a:fld>
            <a:endParaRPr lang="fi-FI" dirty="0">
              <a:latin typeface="Abadi Extra Light" panose="020B0204020104020204" pitchFamily="34" charset="0"/>
            </a:endParaRPr>
          </a:p>
        </p:txBody>
      </p:sp>
      <p:pic>
        <p:nvPicPr>
          <p:cNvPr id="9" name="Picture 8" descr="Kuvituskuva. Komposti, jossa multaa ja ruuantähteitä.">
            <a:extLst>
              <a:ext uri="{FF2B5EF4-FFF2-40B4-BE49-F238E27FC236}">
                <a16:creationId xmlns:a16="http://schemas.microsoft.com/office/drawing/2014/main" id="{53C6E457-1C57-8EFE-6682-DC966B667D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96000" y="0"/>
            <a:ext cx="6604932" cy="6858000"/>
          </a:xfrm>
          <a:prstGeom prst="rect">
            <a:avLst/>
          </a:prstGeom>
        </p:spPr>
      </p:pic>
    </p:spTree>
    <p:extLst>
      <p:ext uri="{BB962C8B-B14F-4D97-AF65-F5344CB8AC3E}">
        <p14:creationId xmlns:p14="http://schemas.microsoft.com/office/powerpoint/2010/main" val="414127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ohja2_Kuvituskuva_sisällysluettelo">
    <p:spTree>
      <p:nvGrpSpPr>
        <p:cNvPr id="1" name=""/>
        <p:cNvGrpSpPr/>
        <p:nvPr/>
      </p:nvGrpSpPr>
      <p:grpSpPr>
        <a:xfrm>
          <a:off x="0" y="0"/>
          <a:ext cx="0" cy="0"/>
          <a:chOff x="0" y="0"/>
          <a:chExt cx="0" cy="0"/>
        </a:xfrm>
      </p:grpSpPr>
      <p:pic>
        <p:nvPicPr>
          <p:cNvPr id="13" name="Picture 12" descr="Kuvituskuva. Lähikuva pyörätelineestä.">
            <a:extLst>
              <a:ext uri="{FF2B5EF4-FFF2-40B4-BE49-F238E27FC236}">
                <a16:creationId xmlns:a16="http://schemas.microsoft.com/office/drawing/2014/main" id="{DE0BF116-4B77-CE18-C866-A69A4DECFE4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 1">
            <a:extLst>
              <a:ext uri="{FF2B5EF4-FFF2-40B4-BE49-F238E27FC236}">
                <a16:creationId xmlns:a16="http://schemas.microsoft.com/office/drawing/2014/main" id="{D07EA098-8203-4F98-AB33-783BEAF8C0A5}"/>
              </a:ext>
            </a:extLst>
          </p:cNvPr>
          <p:cNvSpPr>
            <a:spLocks noGrp="1"/>
          </p:cNvSpPr>
          <p:nvPr>
            <p:ph type="title"/>
          </p:nvPr>
        </p:nvSpPr>
        <p:spPr>
          <a:xfrm>
            <a:off x="6210302" y="365125"/>
            <a:ext cx="5257798" cy="1325563"/>
          </a:xfrm>
        </p:spPr>
        <p:txBody>
          <a:bodyPr/>
          <a:lstStyle/>
          <a:p>
            <a:r>
              <a:rPr lang="fi-FI" dirty="0">
                <a:latin typeface="Abadi ExtraLight" panose="020B0204020104020204" pitchFamily="34" charset="0"/>
              </a:rPr>
              <a:t>Sisällysluettelo</a:t>
            </a:r>
          </a:p>
        </p:txBody>
      </p:sp>
      <p:sp>
        <p:nvSpPr>
          <p:cNvPr id="3" name="Sisällön paikkamerkki 2">
            <a:extLst>
              <a:ext uri="{FF2B5EF4-FFF2-40B4-BE49-F238E27FC236}">
                <a16:creationId xmlns:a16="http://schemas.microsoft.com/office/drawing/2014/main" id="{A1F79293-397A-4114-B8D8-5699D0F18177}"/>
              </a:ext>
            </a:extLst>
          </p:cNvPr>
          <p:cNvSpPr>
            <a:spLocks noGrp="1"/>
          </p:cNvSpPr>
          <p:nvPr>
            <p:ph idx="1"/>
          </p:nvPr>
        </p:nvSpPr>
        <p:spPr>
          <a:xfrm>
            <a:off x="6210302" y="1690688"/>
            <a:ext cx="5180400" cy="4351338"/>
          </a:xfrm>
        </p:spPr>
        <p:txBody>
          <a:bodyPr>
            <a:normAutofit/>
          </a:bodyPr>
          <a:lstStyle/>
          <a:p>
            <a:pPr marL="0" indent="0">
              <a:buNone/>
            </a:pPr>
            <a:r>
              <a:rPr lang="fi-FI" sz="1200" dirty="0">
                <a:latin typeface="Abadi ExtraLight" panose="020B0204020104020204" pitchFamily="34" charset="0"/>
              </a:rPr>
              <a:t>Esipuhe</a:t>
            </a:r>
          </a:p>
          <a:p>
            <a:pPr marL="0" indent="0">
              <a:buNone/>
            </a:pPr>
            <a:r>
              <a:rPr lang="fi-FI" sz="1200" dirty="0">
                <a:latin typeface="Abadi ExtraLight" panose="020B0204020104020204" pitchFamily="34" charset="0"/>
              </a:rPr>
              <a:t>Tiivistelmä</a:t>
            </a:r>
          </a:p>
          <a:p>
            <a:pPr marL="0" indent="0">
              <a:buNone/>
            </a:pPr>
            <a:r>
              <a:rPr lang="fi-FI" sz="1200" dirty="0">
                <a:latin typeface="Abadi ExtraLight" panose="020B0204020104020204" pitchFamily="34" charset="0"/>
              </a:rPr>
              <a:t>Käsitteet ja määritelmät</a:t>
            </a:r>
          </a:p>
          <a:p>
            <a:pPr>
              <a:buAutoNum type="arabicPeriod"/>
            </a:pPr>
            <a:r>
              <a:rPr lang="fi-FI" sz="1200" dirty="0">
                <a:latin typeface="Abadi ExtraLight" panose="020B0204020104020204" pitchFamily="34" charset="0"/>
              </a:rPr>
              <a:t>Johdanto</a:t>
            </a:r>
          </a:p>
          <a:p>
            <a:pPr>
              <a:buAutoNum type="arabicPeriod"/>
            </a:pPr>
            <a:r>
              <a:rPr lang="fi-FI" sz="1200" dirty="0">
                <a:latin typeface="Abadi ExtraLight" panose="020B0204020104020204" pitchFamily="34" charset="0"/>
              </a:rPr>
              <a:t>Päästöt yhteensä</a:t>
            </a:r>
            <a:endParaRPr lang="fi-FI" sz="1200" dirty="0">
              <a:highlight>
                <a:srgbClr val="00FF00"/>
              </a:highlight>
              <a:latin typeface="Abadi ExtraLight" panose="020B0204020104020204" pitchFamily="34" charset="0"/>
            </a:endParaRPr>
          </a:p>
          <a:p>
            <a:pPr>
              <a:buAutoNum type="arabicPeriod"/>
            </a:pPr>
            <a:r>
              <a:rPr lang="fi-FI" sz="1200" dirty="0">
                <a:latin typeface="Abadi ExtraLight" panose="020B0204020104020204" pitchFamily="34" charset="0"/>
              </a:rPr>
              <a:t>Sähkönkulutus</a:t>
            </a:r>
          </a:p>
          <a:p>
            <a:pPr>
              <a:buAutoNum type="arabicPeriod"/>
            </a:pPr>
            <a:r>
              <a:rPr lang="fi-FI" sz="1200" dirty="0">
                <a:latin typeface="Abadi ExtraLight" panose="020B0204020104020204" pitchFamily="34" charset="0"/>
              </a:rPr>
              <a:t>Rakennusten lämmitys</a:t>
            </a:r>
          </a:p>
          <a:p>
            <a:pPr>
              <a:buAutoNum type="arabicPeriod"/>
            </a:pPr>
            <a:r>
              <a:rPr lang="fi-FI" sz="1200" dirty="0">
                <a:latin typeface="Abadi ExtraLight" panose="020B0204020104020204" pitchFamily="34" charset="0"/>
              </a:rPr>
              <a:t>Tieliikenne</a:t>
            </a:r>
          </a:p>
          <a:p>
            <a:pPr>
              <a:buAutoNum type="arabicPeriod"/>
            </a:pPr>
            <a:r>
              <a:rPr lang="fi-FI" sz="1200" dirty="0">
                <a:latin typeface="Abadi ExtraLight" panose="020B0204020104020204" pitchFamily="34" charset="0"/>
              </a:rPr>
              <a:t>Maatalous</a:t>
            </a:r>
          </a:p>
          <a:p>
            <a:pPr>
              <a:buAutoNum type="arabicPeriod"/>
            </a:pPr>
            <a:r>
              <a:rPr lang="fi-FI" sz="1200">
                <a:latin typeface="Abadi ExtraLight" panose="020B0204020104020204" pitchFamily="34" charset="0"/>
              </a:rPr>
              <a:t>Jätehuolto</a:t>
            </a:r>
            <a:endParaRPr lang="fi-FI" sz="1200" dirty="0">
              <a:highlight>
                <a:srgbClr val="FF0000"/>
              </a:highlight>
              <a:latin typeface="Abadi ExtraLight" panose="020B0204020104020204" pitchFamily="34" charset="0"/>
            </a:endParaRPr>
          </a:p>
          <a:p>
            <a:pPr>
              <a:buAutoNum type="arabicPeriod"/>
            </a:pPr>
            <a:r>
              <a:rPr lang="fi-FI" sz="1200" dirty="0">
                <a:latin typeface="Abadi ExtraLight" panose="020B0204020104020204" pitchFamily="34" charset="0"/>
              </a:rPr>
              <a:t>Päästövertailut</a:t>
            </a:r>
          </a:p>
          <a:p>
            <a:pPr>
              <a:buAutoNum type="arabicPeriod"/>
            </a:pPr>
            <a:r>
              <a:rPr lang="fi-FI" sz="1200" dirty="0">
                <a:latin typeface="Abadi ExtraLight" panose="020B0204020104020204" pitchFamily="34" charset="0"/>
              </a:rPr>
              <a:t>Energian loppukulutus</a:t>
            </a:r>
            <a:endParaRPr lang="fi-FI" sz="1200" dirty="0">
              <a:highlight>
                <a:srgbClr val="00FF00"/>
              </a:highlight>
              <a:latin typeface="Abadi ExtraLight" panose="020B0204020104020204" pitchFamily="34" charset="0"/>
            </a:endParaRPr>
          </a:p>
          <a:p>
            <a:pPr>
              <a:buAutoNum type="arabicPeriod"/>
            </a:pPr>
            <a:r>
              <a:rPr lang="fi-FI" sz="1200" dirty="0">
                <a:latin typeface="Abadi ExtraLight" panose="020B0204020104020204" pitchFamily="34" charset="0"/>
              </a:rPr>
              <a:t>Laskentamenetelmä ja tietolähteet</a:t>
            </a:r>
          </a:p>
          <a:p>
            <a:pPr>
              <a:buAutoNum type="arabicPeriod"/>
            </a:pPr>
            <a:r>
              <a:rPr lang="fi-FI" sz="1200" dirty="0">
                <a:latin typeface="Abadi ExtraLight" panose="020B0204020104020204" pitchFamily="34" charset="0"/>
              </a:rPr>
              <a:t>Lähdeluettelo</a:t>
            </a:r>
          </a:p>
          <a:p>
            <a:pPr marL="0" indent="0">
              <a:buNone/>
            </a:pPr>
            <a:r>
              <a:rPr lang="fi-FI" sz="1200" dirty="0">
                <a:latin typeface="Abadi ExtraLight" panose="020B0204020104020204" pitchFamily="34" charset="0"/>
              </a:rPr>
              <a:t>Liite 1 Yhteenveto tuloksista</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endParaRPr lang="fi-FI" sz="1300" dirty="0">
              <a:latin typeface="Abadi ExtraLight" panose="020B0204020104020204" pitchFamily="34" charset="0"/>
            </a:endParaRPr>
          </a:p>
        </p:txBody>
      </p:sp>
      <p:pic>
        <p:nvPicPr>
          <p:cNvPr id="5" name="Picture 4" descr="Kuvituskuva. Lähikuva pyörätelineestä.">
            <a:extLst>
              <a:ext uri="{FF2B5EF4-FFF2-40B4-BE49-F238E27FC236}">
                <a16:creationId xmlns:a16="http://schemas.microsoft.com/office/drawing/2014/main" id="{9ADF8120-7EFC-41CA-8B5E-491A7B28C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6" name="Slide Number Placeholder 5">
            <a:extLst>
              <a:ext uri="{FF2B5EF4-FFF2-40B4-BE49-F238E27FC236}">
                <a16:creationId xmlns:a16="http://schemas.microsoft.com/office/drawing/2014/main" id="{B45C0995-0C3C-45E1-88CC-0EBDDCA20664}"/>
              </a:ext>
            </a:extLst>
          </p:cNvPr>
          <p:cNvSpPr>
            <a:spLocks noGrp="1"/>
          </p:cNvSpPr>
          <p:nvPr>
            <p:ph type="sldNum" sz="quarter" idx="12"/>
          </p:nvPr>
        </p:nvSpPr>
        <p:spPr>
          <a:xfrm>
            <a:off x="11520000" y="6300000"/>
            <a:ext cx="360000" cy="360000"/>
          </a:xfrm>
        </p:spPr>
        <p:txBody>
          <a:bodyPr/>
          <a:lstStyle/>
          <a:p>
            <a:fld id="{59D73DD0-3AF0-420A-B1D9-9FF00C8EFB48}" type="slidenum">
              <a:rPr lang="fi-FI" smtClean="0">
                <a:latin typeface="Abadi Extra Light" panose="020B0204020104020204" pitchFamily="34" charset="0"/>
              </a:rPr>
              <a:t>2</a:t>
            </a:fld>
            <a:endParaRPr lang="fi-FI" dirty="0">
              <a:latin typeface="Abadi Extra Light" panose="020B0204020104020204" pitchFamily="34" charset="0"/>
            </a:endParaRPr>
          </a:p>
        </p:txBody>
      </p:sp>
      <p:pic>
        <p:nvPicPr>
          <p:cNvPr id="9" name="Picture 8" descr="Kuvituskuva. Lähikuva pyörätelineestä.">
            <a:extLst>
              <a:ext uri="{FF2B5EF4-FFF2-40B4-BE49-F238E27FC236}">
                <a16:creationId xmlns:a16="http://schemas.microsoft.com/office/drawing/2014/main" id="{28B2D45E-0861-406D-8389-C90102227E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Tree>
    <p:extLst>
      <p:ext uri="{BB962C8B-B14F-4D97-AF65-F5344CB8AC3E}">
        <p14:creationId xmlns:p14="http://schemas.microsoft.com/office/powerpoint/2010/main" val="71105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ohja21_Jätehuollon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99CF29D-3925-4CA5-95B8-4B93F1B4E85A}"/>
              </a:ext>
            </a:extLst>
          </p:cNvPr>
          <p:cNvSpPr txBox="1"/>
          <p:nvPr/>
        </p:nvSpPr>
        <p:spPr>
          <a:xfrm>
            <a:off x="540000" y="5877001"/>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8.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Jätehuollon päästöjen kehitys Ruskossa</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vuosina 2015–2025</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Vuoden 2025 ennakkotietona on vuoden 2024 tieto.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pic>
        <p:nvPicPr>
          <p:cNvPr id="8" name="Picture 7"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5656AF5-5A95-4E60-8641-CDB990E631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E0191C63-713F-4DCD-B991-A5E85DA20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040AAD8A-B6F5-478C-DEEC-189E348D0C54}"/>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20</a:t>
            </a:fld>
            <a:endParaRPr lang="fi-FI" dirty="0">
              <a:latin typeface="Abadi Extra Light" panose="020B0204020104020204" pitchFamily="34" charset="0"/>
            </a:endParaRPr>
          </a:p>
        </p:txBody>
      </p:sp>
      <p:graphicFrame>
        <p:nvGraphicFramePr>
          <p:cNvPr id="2" name="Chart 1"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2328940340"/>
              </p:ext>
            </p:extLst>
          </p:nvPr>
        </p:nvGraphicFramePr>
        <p:xfrm>
          <a:off x="635000" y="934000"/>
          <a:ext cx="10922000" cy="482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817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ohja24_Päästövertailut">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59F40664-D33F-40A0-BFDB-38A10E02C5F0}"/>
              </a:ext>
            </a:extLst>
          </p:cNvPr>
          <p:cNvSpPr>
            <a:spLocks noGrp="1"/>
          </p:cNvSpPr>
          <p:nvPr>
            <p:ph sz="half" idx="2"/>
          </p:nvPr>
        </p:nvSpPr>
        <p:spPr>
          <a:xfrm>
            <a:off x="526199" y="1493844"/>
            <a:ext cx="5216234" cy="5103322"/>
          </a:xfrm>
        </p:spPr>
        <p:txBody>
          <a:bodyPr>
            <a:noAutofit/>
          </a:bodyPr>
          <a:lstStyle/>
          <a:p>
            <a:pPr marL="0" indent="0">
              <a:buNone/>
            </a:pP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Ruskon</a:t>
            </a:r>
            <a:r>
              <a:rPr lang="fi-FI" sz="1200" dirty="0">
                <a:solidFill>
                  <a:srgbClr val="FF0000"/>
                </a:solidFill>
                <a:effectLst/>
                <a:latin typeface="Abadi Extra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asukasta kohti lasketut päästöt olivat vuonna 2024 yhteensä 4,0</a:t>
            </a:r>
            <a:r>
              <a:rPr lang="fi-FI" sz="1200" dirty="0">
                <a:solidFill>
                  <a:srgbClr val="000000"/>
                </a:solidFill>
                <a:effectLst/>
                <a:latin typeface="Abadi Extra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t CO</a:t>
            </a:r>
            <a:r>
              <a:rPr lang="fi-FI" sz="1200" baseline="-25000" dirty="0">
                <a:effectLst/>
                <a:latin typeface="Abadi ExtraLight" panose="020B0204020104020204" pitchFamily="34" charset="0"/>
                <a:ea typeface="Calibri" panose="020F0502020204030204" pitchFamily="34" charset="0"/>
                <a:cs typeface="Times New Roman" panose="02020603050405020304" pitchFamily="18" charset="0"/>
              </a:rPr>
              <a:t>2</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-ekv ilman teollisuutta, kun ne kaikissa CO2-raportissa mukana olevissa kunnissa vaihtelivat välillä 1,4</a:t>
            </a:r>
            <a:r>
              <a:rPr lang="fi-FI" sz="1200" dirty="0">
                <a:solidFill>
                  <a:srgbClr val="000000"/>
                </a:solidFill>
                <a:effectLst/>
                <a:latin typeface="Abadi ExtraLight" panose="020B0204020104020204" pitchFamily="34" charset="0"/>
                <a:ea typeface="Calibri" panose="020F0502020204030204" pitchFamily="34" charset="0"/>
                <a:cs typeface="Times New Roman" panose="02020603050405020304" pitchFamily="18" charset="0"/>
              </a:rPr>
              <a:t>–</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20,0</a:t>
            </a:r>
            <a:r>
              <a:rPr lang="fi-FI" sz="1200" dirty="0">
                <a:solidFill>
                  <a:srgbClr val="FF0000"/>
                </a:solidFill>
                <a:effectLst/>
                <a:latin typeface="Abadi Extra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t CO</a:t>
            </a:r>
            <a:r>
              <a:rPr lang="fi-FI" sz="1200" baseline="-25000" dirty="0">
                <a:effectLst/>
                <a:latin typeface="Abadi ExtraLight" panose="020B0204020104020204" pitchFamily="34" charset="0"/>
                <a:ea typeface="Calibri" panose="020F0502020204030204" pitchFamily="34" charset="0"/>
                <a:cs typeface="Times New Roman" panose="02020603050405020304" pitchFamily="18" charset="0"/>
              </a:rPr>
              <a:t>2</a:t>
            </a:r>
            <a:r>
              <a:rPr lang="fi-FI" sz="1200" dirty="0">
                <a:effectLst/>
                <a:latin typeface="Abadi ExtraLight" panose="020B0204020104020204" pitchFamily="34" charset="0"/>
                <a:ea typeface="Calibri" panose="020F0502020204030204" pitchFamily="34" charset="0"/>
                <a:cs typeface="Times New Roman" panose="02020603050405020304" pitchFamily="18" charset="0"/>
              </a:rPr>
              <a:t>-ekv</a:t>
            </a:r>
            <a:r>
              <a:rPr lang="fi-FI" sz="1200" dirty="0">
                <a:solidFill>
                  <a:srgbClr val="000000"/>
                </a:solidFill>
                <a:effectLst/>
                <a:latin typeface="Abadi ExtraLight" panose="020B0204020104020204" pitchFamily="34" charset="0"/>
                <a:ea typeface="Calibri" panose="020F0502020204030204" pitchFamily="34" charset="0"/>
                <a:cs typeface="Times New Roman" panose="02020603050405020304" pitchFamily="18" charset="0"/>
              </a:rPr>
              <a:t>. </a:t>
            </a:r>
          </a:p>
          <a:p>
            <a:pPr marL="0" indent="0">
              <a:buNone/>
            </a:pPr>
            <a:r>
              <a:rPr lang="fi-FI" sz="1200" dirty="0">
                <a:solidFill>
                  <a:srgbClr val="000000"/>
                </a:solidFill>
                <a:latin typeface="Abadi ExtraLight" panose="020B0204020104020204" pitchFamily="34" charset="0"/>
                <a:ea typeface="Calibri" panose="020F0502020204030204" pitchFamily="34" charset="0"/>
                <a:cs typeface="Times New Roman" panose="02020603050405020304" pitchFamily="18" charset="0"/>
              </a:rPr>
              <a:t>Seuraavaksi </a:t>
            </a:r>
            <a:r>
              <a:rPr lang="fi-FI" sz="1200" dirty="0">
                <a:latin typeface="Abadi ExtraLight" panose="020B0204020104020204" pitchFamily="34" charset="0"/>
              </a:rPr>
              <a:t>Ruskon</a:t>
            </a:r>
            <a:r>
              <a:rPr lang="fi-FI" sz="1200" dirty="0">
                <a:solidFill>
                  <a:srgbClr val="000000"/>
                </a:solidFill>
                <a:latin typeface="Abadi ExtraLight" panose="020B0204020104020204" pitchFamily="34" charset="0"/>
                <a:ea typeface="Calibri" panose="020F0502020204030204" pitchFamily="34" charset="0"/>
                <a:cs typeface="Times New Roman" panose="02020603050405020304" pitchFamily="18" charset="0"/>
              </a:rPr>
              <a:t> päästöjä on vertailtu muihin CO2-raportissa mukana oleviin kuntiin. Mukana ovat seuraavat vertailukuvaajat:</a:t>
            </a:r>
          </a:p>
          <a:p>
            <a:pPr>
              <a:spcBef>
                <a:spcPts val="700"/>
              </a:spcBef>
            </a:pP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CO2-raportissa mukana olevien Varsinais-Suomen kuntien asukaskohtaiset päästöt (t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k</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uva </a:t>
            </a:r>
            <a:r>
              <a:rPr lang="fi-FI" sz="1200" dirty="0">
                <a:latin typeface="Abadi ExtraLight" panose="020B0204020104020204" pitchFamily="34" charset="0"/>
              </a:rPr>
              <a:t>9).</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p>
          <a:p>
            <a:pPr>
              <a:spcBef>
                <a:spcPts val="700"/>
              </a:spcBef>
            </a:pPr>
            <a:r>
              <a:rPr lang="fi-FI" sz="1200" dirty="0">
                <a:solidFill>
                  <a:srgbClr val="000000"/>
                </a:solidFill>
                <a:latin typeface="Abadi ExtraLight" panose="020B0204020104020204" pitchFamily="34" charset="0"/>
                <a:ea typeface="Calibri" panose="020F0502020204030204" pitchFamily="34" charset="0"/>
                <a:cs typeface="Times New Roman" panose="02020603050405020304" pitchFamily="18" charset="0"/>
              </a:rPr>
              <a:t>CO2-raportissa mukana olevat kunnat, joissa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on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alle 10 000</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asukasta (t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(kuva </a:t>
            </a:r>
            <a:r>
              <a:rPr lang="fi-FI" sz="1200" dirty="0">
                <a:latin typeface="Abadi ExtraLight" panose="020B0204020104020204" pitchFamily="34" charset="0"/>
              </a:rPr>
              <a:t>10).</a:t>
            </a:r>
          </a:p>
          <a:p>
            <a:pPr>
              <a:spcBef>
                <a:spcPts val="700"/>
              </a:spcBef>
            </a:pP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CO2-raportissa mukana olevat kunnat, joissa on 50–100 asukasta maaneliökilometrillä (t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(kuva </a:t>
            </a:r>
            <a:r>
              <a:rPr lang="fi-FI" sz="1200" dirty="0">
                <a:latin typeface="Abadi ExtraLight" panose="020B0204020104020204" pitchFamily="34" charset="0"/>
              </a:rPr>
              <a:t>11).</a:t>
            </a:r>
          </a:p>
          <a:p>
            <a:pPr>
              <a:spcBef>
                <a:spcPts val="700"/>
              </a:spcBef>
            </a:pPr>
            <a:r>
              <a:rPr lang="fi-FI" sz="1200" dirty="0">
                <a:latin typeface="Abadi ExtraLight" panose="020B0204020104020204" pitchFamily="34" charset="0"/>
              </a:rPr>
              <a:t>Turun kaupunkiseudun kuntien kasvihuonekaasupäästöjen kehitys vuosina 2015–2025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(kuva 12).</a:t>
            </a:r>
          </a:p>
          <a:p>
            <a:pPr>
              <a:spcBef>
                <a:spcPts val="700"/>
              </a:spcBef>
            </a:pPr>
            <a:r>
              <a:rPr lang="fi-FI" sz="1200" dirty="0">
                <a:latin typeface="Abadi ExtraLight" panose="020B0204020104020204" pitchFamily="34" charset="0"/>
              </a:rPr>
              <a:t>Kaikkien CO2-raportissa mukana olevien kuntien päästöt sektoreittain ilman teollisuutta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k</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uva </a:t>
            </a:r>
            <a:r>
              <a:rPr lang="fi-FI" sz="1200" dirty="0">
                <a:latin typeface="Abadi ExtraLight" panose="020B0204020104020204" pitchFamily="34" charset="0"/>
              </a:rPr>
              <a:t>13).</a:t>
            </a:r>
          </a:p>
          <a:p>
            <a:pPr>
              <a:spcBef>
                <a:spcPts val="700"/>
              </a:spcBef>
            </a:pPr>
            <a:r>
              <a:rPr lang="fi-FI" sz="1200" dirty="0">
                <a:latin typeface="Abadi ExtraLight" panose="020B0204020104020204" pitchFamily="34" charset="0"/>
              </a:rPr>
              <a:t>Kaikkien CO2-raportissa mukana olevien kuntien päästöt sektoreittain ilman teollisuutta, maataloutta ja läpiajoliikennettä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(k</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uva </a:t>
            </a:r>
            <a:r>
              <a:rPr lang="fi-FI" sz="1200" dirty="0">
                <a:latin typeface="Abadi ExtraLight" panose="020B0204020104020204" pitchFamily="34" charset="0"/>
              </a:rPr>
              <a:t>14).</a:t>
            </a:r>
          </a:p>
          <a:p>
            <a:pPr>
              <a:spcBef>
                <a:spcPts val="700"/>
              </a:spcBef>
            </a:pPr>
            <a:r>
              <a:rPr lang="fi-FI" sz="1200" dirty="0">
                <a:latin typeface="Abadi ExtraLight" panose="020B0204020104020204" pitchFamily="34" charset="0"/>
              </a:rPr>
              <a:t>Kaikkien CO2-raportissa mukana olevien kuntien lämmityksen päästöt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-ekv/asukas) (</a:t>
            </a:r>
            <a:r>
              <a:rPr lang="fi-FI" sz="1200" dirty="0">
                <a:latin typeface="Abadi ExtraLight" panose="020B0204020104020204" pitchFamily="34" charset="0"/>
                <a:ea typeface="Times New Roman" panose="02020603050405020304" pitchFamily="18" charset="0"/>
                <a:cs typeface="Times New Roman" panose="02020603050405020304" pitchFamily="18" charset="0"/>
              </a:rPr>
              <a:t>k</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uva </a:t>
            </a:r>
            <a:r>
              <a:rPr lang="fi-FI" sz="1200" dirty="0">
                <a:latin typeface="Abadi ExtraLight" panose="020B0204020104020204" pitchFamily="34" charset="0"/>
              </a:rPr>
              <a:t>15).</a:t>
            </a:r>
          </a:p>
          <a:p>
            <a:pPr>
              <a:spcBef>
                <a:spcPts val="700"/>
              </a:spcBef>
            </a:pPr>
            <a:r>
              <a:rPr lang="fi-FI" sz="1200" dirty="0">
                <a:latin typeface="Abadi ExtraLight" panose="020B0204020104020204" pitchFamily="34" charset="0"/>
              </a:rPr>
              <a:t>Kaikkien CO2-raportissa mukana olevien kuntien kokonaispäästöt sektoreittain ilman teollisuutta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a:t>
            </a:r>
            <a:r>
              <a:rPr lang="fi-FI" sz="1200" dirty="0" err="1">
                <a:effectLst/>
                <a:latin typeface="Abadi ExtraLight" panose="020B0204020104020204" pitchFamily="34" charset="0"/>
                <a:ea typeface="Times New Roman" panose="02020603050405020304" pitchFamily="18" charset="0"/>
                <a:cs typeface="Times New Roman" panose="02020603050405020304" pitchFamily="18" charset="0"/>
              </a:rPr>
              <a:t>kt</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CO</a:t>
            </a:r>
            <a:r>
              <a:rPr lang="fi-FI" sz="1200" baseline="-25000" dirty="0">
                <a:effectLst/>
                <a:latin typeface="Abadi ExtraLight" panose="020B0204020104020204" pitchFamily="34" charset="0"/>
                <a:ea typeface="Times New Roman" panose="02020603050405020304" pitchFamily="18" charset="0"/>
                <a:cs typeface="Times New Roman" panose="02020603050405020304" pitchFamily="18" charset="0"/>
              </a:rPr>
              <a:t>2</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-ekv) (kuva </a:t>
            </a:r>
            <a:r>
              <a:rPr lang="fi-FI" sz="1200" dirty="0">
                <a:latin typeface="Abadi ExtraLight" panose="020B0204020104020204" pitchFamily="34" charset="0"/>
              </a:rPr>
              <a:t>16).</a:t>
            </a:r>
          </a:p>
          <a:p>
            <a:pPr marL="0" indent="0">
              <a:lnSpc>
                <a:spcPct val="100000"/>
              </a:lnSpc>
              <a:buNone/>
            </a:pPr>
            <a:r>
              <a:rPr lang="fi-FI" sz="1200" dirty="0">
                <a:latin typeface="Abadi ExtraLight" panose="020B0204020104020204" pitchFamily="34" charset="0"/>
              </a:rPr>
              <a:t>Tarkastele kuntasi päästöjä ja vertaa niiden kehitystä muihin kuntiin osoitteessa: </a:t>
            </a:r>
            <a:r>
              <a:rPr lang="fi-FI" sz="1200" dirty="0">
                <a:latin typeface="Abadi ExtraLight" panose="020B0204020104020204" pitchFamily="34" charset="0"/>
                <a:hlinkClick r:id="rId3"/>
              </a:rPr>
              <a:t>https://www.sitowise.com/fi/co2-raportti</a:t>
            </a:r>
            <a:r>
              <a:rPr lang="fi-FI" sz="1200" dirty="0">
                <a:latin typeface="Abadi ExtraLight" panose="020B0204020104020204" pitchFamily="34" charset="0"/>
              </a:rPr>
              <a:t> </a:t>
            </a:r>
          </a:p>
          <a:p>
            <a:pPr marL="0" indent="0">
              <a:lnSpc>
                <a:spcPct val="100000"/>
              </a:lnSpc>
              <a:buNone/>
            </a:pPr>
            <a:endParaRPr lang="fi-FI" sz="1200" dirty="0">
              <a:latin typeface="Abadi ExtraLight" panose="020B0204020104020204" pitchFamily="34" charset="0"/>
            </a:endParaRPr>
          </a:p>
        </p:txBody>
      </p:sp>
      <p:sp>
        <p:nvSpPr>
          <p:cNvPr id="2" name="Otsikkomuoto">
            <a:extLst>
              <a:ext uri="{FF2B5EF4-FFF2-40B4-BE49-F238E27FC236}">
                <a16:creationId xmlns:a16="http://schemas.microsoft.com/office/drawing/2014/main" id="{18FD2F16-CD3E-46A4-945B-BEC71BAB2E47}"/>
              </a:ext>
            </a:extLst>
          </p:cNvPr>
          <p:cNvSpPr>
            <a:spLocks noGrp="1"/>
          </p:cNvSpPr>
          <p:nvPr>
            <p:ph type="title"/>
          </p:nvPr>
        </p:nvSpPr>
        <p:spPr>
          <a:xfrm>
            <a:off x="838199" y="481131"/>
            <a:ext cx="5523687" cy="1103829"/>
          </a:xfrm>
        </p:spPr>
        <p:txBody>
          <a:bodyPr>
            <a:normAutofit/>
          </a:bodyPr>
          <a:lstStyle/>
          <a:p>
            <a:r>
              <a:rPr lang="fi-FI" dirty="0">
                <a:latin typeface="Abadi ExtraLight" panose="020B0204020104020204" pitchFamily="34" charset="0"/>
              </a:rPr>
              <a:t>8. </a:t>
            </a:r>
            <a:r>
              <a:rPr lang="fi-FI">
                <a:latin typeface="Abadi ExtraLight" panose="020B0204020104020204" pitchFamily="34" charset="0"/>
              </a:rPr>
              <a:t>Päästövertailut</a:t>
            </a:r>
            <a:endParaRPr lang="fi-FI" dirty="0">
              <a:latin typeface="Abadi ExtraLight" panose="020B0204020104020204" pitchFamily="34" charset="0"/>
            </a:endParaRPr>
          </a:p>
        </p:txBody>
      </p:sp>
      <p:sp>
        <p:nvSpPr>
          <p:cNvPr id="5" name="Slide Number Placeholder 4">
            <a:extLst>
              <a:ext uri="{FF2B5EF4-FFF2-40B4-BE49-F238E27FC236}">
                <a16:creationId xmlns:a16="http://schemas.microsoft.com/office/drawing/2014/main" id="{77AA7AF4-594D-4FB5-A53D-0554B1B8AA0B}"/>
              </a:ext>
            </a:extLst>
          </p:cNvPr>
          <p:cNvSpPr>
            <a:spLocks noGrp="1"/>
          </p:cNvSpPr>
          <p:nvPr>
            <p:ph type="sldNum" sz="quarter" idx="12"/>
          </p:nvPr>
        </p:nvSpPr>
        <p:spPr/>
        <p:txBody>
          <a:bodyPr/>
          <a:lstStyle/>
          <a:p>
            <a:fld id="{59D73DD0-3AF0-420A-B1D9-9FF00C8EFB48}" type="slidenum">
              <a:rPr lang="fi-FI" smtClean="0"/>
              <a:t>21</a:t>
            </a:fld>
            <a:endParaRPr lang="fi-FI"/>
          </a:p>
        </p:txBody>
      </p:sp>
      <p:pic>
        <p:nvPicPr>
          <p:cNvPr id="6" name="Picture 5" descr="Kuvituskuva. Mies ja poika suojatiellä.">
            <a:extLst>
              <a:ext uri="{FF2B5EF4-FFF2-40B4-BE49-F238E27FC236}">
                <a16:creationId xmlns:a16="http://schemas.microsoft.com/office/drawing/2014/main" id="{0BA7B8A4-A80E-415D-9484-9601C0AA5A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Mies ja poika suojatiellä.">
            <a:extLst>
              <a:ext uri="{FF2B5EF4-FFF2-40B4-BE49-F238E27FC236}">
                <a16:creationId xmlns:a16="http://schemas.microsoft.com/office/drawing/2014/main" id="{80818EBB-B6EB-4951-B187-A13402937B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2" name="Picture 11" descr="Kuvituskuva. Mies ja poika suojatiellä.">
            <a:extLst>
              <a:ext uri="{FF2B5EF4-FFF2-40B4-BE49-F238E27FC236}">
                <a16:creationId xmlns:a16="http://schemas.microsoft.com/office/drawing/2014/main" id="{3591B270-F64E-494D-8680-321F6FEF5F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Slide Number Placeholder 5">
            <a:extLst>
              <a:ext uri="{FF2B5EF4-FFF2-40B4-BE49-F238E27FC236}">
                <a16:creationId xmlns:a16="http://schemas.microsoft.com/office/drawing/2014/main" id="{3462ABB1-4BA3-F94A-AD62-733F5E4B5CC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solidFill>
                  <a:schemeClr val="bg1">
                    <a:lumMod val="95000"/>
                  </a:schemeClr>
                </a:solidFill>
                <a:latin typeface="Abadi Extra Light" panose="020B0204020104020204" pitchFamily="34" charset="0"/>
              </a:rPr>
              <a:pPr/>
              <a:t>21</a:t>
            </a:fld>
            <a:endParaRPr lang="fi-FI" dirty="0">
              <a:solidFill>
                <a:schemeClr val="bg1">
                  <a:lumMod val="95000"/>
                </a:schemeClr>
              </a:solidFill>
              <a:latin typeface="Abadi Extra Light" panose="020B0204020104020204" pitchFamily="34" charset="0"/>
            </a:endParaRPr>
          </a:p>
        </p:txBody>
      </p:sp>
    </p:spTree>
    <p:extLst>
      <p:ext uri="{BB962C8B-B14F-4D97-AF65-F5344CB8AC3E}">
        <p14:creationId xmlns:p14="http://schemas.microsoft.com/office/powerpoint/2010/main" val="193477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ohja25_Sama_maakunta">
    <p:spTree>
      <p:nvGrpSpPr>
        <p:cNvPr id="1" name=""/>
        <p:cNvGrpSpPr/>
        <p:nvPr/>
      </p:nvGrpSpPr>
      <p:grpSpPr>
        <a:xfrm>
          <a:off x="0" y="0"/>
          <a:ext cx="0" cy="0"/>
          <a:chOff x="0" y="0"/>
          <a:chExt cx="0" cy="0"/>
        </a:xfrm>
      </p:grpSpPr>
      <p:pic>
        <p:nvPicPr>
          <p:cNvPr id="5" name="Picture 4" descr="Kuvassa verrattu kunnan asukaskohtaisia päästöjä ilman teollisuutta muihin saman maakunnan kuntiin.">
            <a:extLst>
              <a:ext uri="{FF2B5EF4-FFF2-40B4-BE49-F238E27FC236}">
                <a16:creationId xmlns:a16="http://schemas.microsoft.com/office/drawing/2014/main" id="{59FCD7FF-4496-4D8B-94AC-D0DE715938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Kuvassa verrattu kunnan asukaskohtaisia päästöjä ilman teollisuutta muihin saman maakunnan kuntiin.">
            <a:extLst>
              <a:ext uri="{FF2B5EF4-FFF2-40B4-BE49-F238E27FC236}">
                <a16:creationId xmlns:a16="http://schemas.microsoft.com/office/drawing/2014/main" id="{50A1D3F3-6DCB-45F0-98AD-695E3D04E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1" name="TextBox 9">
            <a:extLst>
              <a:ext uri="{FF2B5EF4-FFF2-40B4-BE49-F238E27FC236}">
                <a16:creationId xmlns:a16="http://schemas.microsoft.com/office/drawing/2014/main" id="{BEA6F335-A4DF-4EC2-AE28-B09E80C77CB7}"/>
              </a:ext>
            </a:extLst>
          </p:cNvPr>
          <p:cNvSpPr txBox="1"/>
          <p:nvPr/>
        </p:nvSpPr>
        <p:spPr>
          <a:xfrm>
            <a:off x="648515" y="5954129"/>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9.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CO2-raportissa mukana olevien</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Varsinais-Suomen</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kuntien asukaskohtaiset päästöt </a:t>
            </a:r>
            <a:r>
              <a:rPr lang="fi-FI" sz="1200" b="1" i="0" dirty="0">
                <a:effectLst/>
                <a:latin typeface="Abadi ExtraLight" panose="020B0204020104020204" pitchFamily="34" charset="0"/>
              </a:rPr>
              <a:t>(t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vuonna 2024 ilman teollisuutta</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i="1" dirty="0">
                <a:latin typeface="Abadi Extra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E64EBBC1-A761-2864-F788-DDE90DEF57D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22</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saman maakunnan kuntiin.">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49032505"/>
              </p:ext>
            </p:extLst>
          </p:nvPr>
        </p:nvGraphicFramePr>
        <p:xfrm>
          <a:off x="698500" y="626872"/>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298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ohja26_Sama_asukasmäärä">
    <p:spTree>
      <p:nvGrpSpPr>
        <p:cNvPr id="1" name=""/>
        <p:cNvGrpSpPr/>
        <p:nvPr/>
      </p:nvGrpSpPr>
      <p:grpSpPr>
        <a:xfrm>
          <a:off x="0" y="0"/>
          <a:ext cx="0" cy="0"/>
          <a:chOff x="0" y="0"/>
          <a:chExt cx="0" cy="0"/>
        </a:xfrm>
      </p:grpSpPr>
      <p:pic>
        <p:nvPicPr>
          <p:cNvPr id="5" name="Picture 4" descr="Kuvassa verrattu kunnan asukaskohtaisia päästöjä ilman teollisuutta muihin saman kokoluokan kuntiin.">
            <a:extLst>
              <a:ext uri="{FF2B5EF4-FFF2-40B4-BE49-F238E27FC236}">
                <a16:creationId xmlns:a16="http://schemas.microsoft.com/office/drawing/2014/main" id="{1D96C973-A7FD-4AD8-9759-9BC8662E6C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assa verrattu kunnan asukaskohtaisia päästöjä ilman teollisuutta muihin saman kokoluokan kuntiin.">
            <a:extLst>
              <a:ext uri="{FF2B5EF4-FFF2-40B4-BE49-F238E27FC236}">
                <a16:creationId xmlns:a16="http://schemas.microsoft.com/office/drawing/2014/main" id="{4F253073-6EE2-4EFB-9B76-2B4B4E5EA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66F99FB4-6271-4F84-AE9E-2597333574F9}"/>
              </a:ext>
            </a:extLst>
          </p:cNvPr>
          <p:cNvSpPr txBox="1"/>
          <p:nvPr/>
        </p:nvSpPr>
        <p:spPr>
          <a:xfrm>
            <a:off x="648515" y="6005012"/>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10.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CO2-raportissa mukana olevien </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alle 10 000</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asukkaan kuntien asukaskohtaiset päästöt </a:t>
            </a:r>
            <a:r>
              <a:rPr lang="fi-FI" sz="1200" b="1" i="0" dirty="0">
                <a:effectLst/>
                <a:latin typeface="Abadi ExtraLight" panose="020B0204020104020204" pitchFamily="34" charset="0"/>
              </a:rPr>
              <a:t>(t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vuonna 2024 ilman teollisuutta</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 </a:t>
            </a:r>
            <a:r>
              <a:rPr lang="fi-FI" sz="1200" b="1" i="1" dirty="0">
                <a:latin typeface="Abadi Extra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F9944859-037B-ED7A-B97C-A010673B668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23</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saman kokoluokan kuntiin.">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3350205962"/>
              </p:ext>
            </p:extLst>
          </p:nvPr>
        </p:nvGraphicFramePr>
        <p:xfrm>
          <a:off x="698500" y="691499"/>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27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ohja27_Sama_as_tiheys">
    <p:spTree>
      <p:nvGrpSpPr>
        <p:cNvPr id="1" name=""/>
        <p:cNvGrpSpPr/>
        <p:nvPr/>
      </p:nvGrpSpPr>
      <p:grpSpPr>
        <a:xfrm>
          <a:off x="0" y="0"/>
          <a:ext cx="0" cy="0"/>
          <a:chOff x="0" y="0"/>
          <a:chExt cx="0" cy="0"/>
        </a:xfrm>
      </p:grpSpPr>
      <p:pic>
        <p:nvPicPr>
          <p:cNvPr id="5" name="Picture 4" descr="Kuvassa verrattu kunnan asukaskohtaisia päästöjä ilman teollisuutta muihin asukastiheydeltään samankaltaisiin kuntiin.">
            <a:extLst>
              <a:ext uri="{FF2B5EF4-FFF2-40B4-BE49-F238E27FC236}">
                <a16:creationId xmlns:a16="http://schemas.microsoft.com/office/drawing/2014/main" id="{9426B1E8-C42B-42D7-9B93-6A7FF4DAA7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asukastiheydeltään samankaltaisiin kuntiin.">
            <a:extLst>
              <a:ext uri="{FF2B5EF4-FFF2-40B4-BE49-F238E27FC236}">
                <a16:creationId xmlns:a16="http://schemas.microsoft.com/office/drawing/2014/main" id="{DE74B41A-0A0D-48EB-B463-FF66F05ED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B6498764-83E5-4517-8DD7-592E12360BAD}"/>
              </a:ext>
            </a:extLst>
          </p:cNvPr>
          <p:cNvSpPr txBox="1"/>
          <p:nvPr/>
        </p:nvSpPr>
        <p:spPr>
          <a:xfrm>
            <a:off x="597010" y="5926860"/>
            <a:ext cx="11160000" cy="461665"/>
          </a:xfrm>
          <a:prstGeom prst="rect">
            <a:avLst/>
          </a:prstGeom>
          <a:noFill/>
        </p:spPr>
        <p:txBody>
          <a:bodyPr wrap="square">
            <a:spAutoFit/>
          </a:bodyPr>
          <a:lstStyle/>
          <a:p>
            <a:pPr algn="l"/>
            <a:r>
              <a:rPr lang="fi-FI" sz="1200" b="1" i="0" dirty="0">
                <a:effectLst/>
                <a:latin typeface="Abadi ExtraLight" panose="020B0204020104020204" pitchFamily="34" charset="0"/>
              </a:rPr>
              <a:t>Kuva 11.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Asukaskohtaisten päästöjen </a:t>
            </a:r>
            <a:r>
              <a:rPr lang="fi-FI" sz="1200" b="1" i="0" dirty="0">
                <a:effectLst/>
                <a:latin typeface="Abadi ExtraLight" panose="020B0204020104020204" pitchFamily="34" charset="0"/>
              </a:rPr>
              <a:t>(t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 vertailu (ilman teollisuutta) vuonna 2024 sellaisissa CO2-raportin kunnissa, joissa on 50–100 asukasta maaneliökilometrillä.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E4D17C13-B04F-F5EC-9D38-79254E98116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24</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asukastiheydeltään samankaltaisiin kuntiin.">
            <a:extLst>
              <a:ext uri="{FF2B5EF4-FFF2-40B4-BE49-F238E27FC236}">
                <a16:creationId xmlns:a16="http://schemas.microsoft.com/office/drawing/2014/main" id="{00000000-0008-0000-1B00-000002000000}"/>
              </a:ext>
            </a:extLst>
          </p:cNvPr>
          <p:cNvGraphicFramePr>
            <a:graphicFrameLocks noGrp="1"/>
          </p:cNvGraphicFramePr>
          <p:nvPr>
            <p:extLst>
              <p:ext uri="{D42A27DB-BD31-4B8C-83A1-F6EECF244321}">
                <p14:modId xmlns:p14="http://schemas.microsoft.com/office/powerpoint/2010/main" val="1668310836"/>
              </p:ext>
            </p:extLst>
          </p:nvPr>
        </p:nvGraphicFramePr>
        <p:xfrm>
          <a:off x="698500" y="636335"/>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088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uvassa verrattu kunnan asukaskohtaisia päästöjä ilman teollisuutta muihin asukastiheydeltään samankaltaisiin kuntiin.">
            <a:extLst>
              <a:ext uri="{FF2B5EF4-FFF2-40B4-BE49-F238E27FC236}">
                <a16:creationId xmlns:a16="http://schemas.microsoft.com/office/drawing/2014/main" id="{9426B1E8-C42B-42D7-9B93-6A7FF4DAA7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asukastiheydeltään samankaltaisiin kuntiin.">
            <a:extLst>
              <a:ext uri="{FF2B5EF4-FFF2-40B4-BE49-F238E27FC236}">
                <a16:creationId xmlns:a16="http://schemas.microsoft.com/office/drawing/2014/main" id="{DE74B41A-0A0D-48EB-B463-FF66F05ED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B6498764-83E5-4517-8DD7-592E12360BAD}"/>
              </a:ext>
            </a:extLst>
          </p:cNvPr>
          <p:cNvSpPr txBox="1"/>
          <p:nvPr/>
        </p:nvSpPr>
        <p:spPr>
          <a:xfrm>
            <a:off x="566219" y="5862636"/>
            <a:ext cx="108877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badi ExtraLight" panose="020B0204020104020204" pitchFamily="34" charset="0"/>
              </a:rPr>
              <a:t>Kuva 12. </a:t>
            </a:r>
            <a:r>
              <a:rPr kumimoji="0" lang="fi-FI" sz="1200" b="1" i="0" u="none" strike="noStrike" kern="1200" cap="none" spc="0" normalizeH="0" baseline="0" noProof="0" dirty="0">
                <a:ln>
                  <a:noFill/>
                </a:ln>
                <a:solidFill>
                  <a:prstClr val="black"/>
                </a:solidFill>
                <a:effectLst/>
                <a:uLnTx/>
                <a:uFillTx/>
                <a:latin typeface="Abadi ExtraLight" panose="020B0204020104020204" pitchFamily="34" charset="0"/>
                <a:ea typeface="Times New Roman" panose="02020603050405020304" pitchFamily="18" charset="0"/>
                <a:cs typeface="Times New Roman" panose="02020603050405020304" pitchFamily="18" charset="0"/>
              </a:rPr>
              <a:t>Turun kaupunkiseudun kuntien kasvihuonekaasupäästöt yhteensä vuosina 2015–2025. Vuoden 2025 tieto on ennakkotieto. Teollisuuden päästöt eivät ole mukana tarkastelussa. Kasvihuonekaasupäästöt ovat TKS-kuntien yksi MAL-sopimuksen vaikuttavuuden indikaattori. (CO2-raportti 2026)</a:t>
            </a:r>
            <a:endParaRPr kumimoji="0" lang="fi-FI" sz="1200" b="1" i="0" u="none" strike="noStrike" kern="1200" cap="none" spc="0" normalizeH="0" baseline="0" noProof="0" dirty="0">
              <a:ln>
                <a:noFill/>
              </a:ln>
              <a:solidFill>
                <a:prstClr val="black"/>
              </a:solidFill>
              <a:effectLst/>
              <a:uLnTx/>
              <a:uFillTx/>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E4D17C13-B04F-F5EC-9D38-79254E98116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73DD0-3AF0-420A-B1D9-9FF00C8EFB48}" type="slidenum">
              <a:rPr kumimoji="0" lang="fi-FI" sz="1200" b="0" i="0" u="none" strike="noStrike" kern="1200" cap="none" spc="0" normalizeH="0" baseline="0" noProof="0" smtClean="0">
                <a:ln>
                  <a:noFill/>
                </a:ln>
                <a:solidFill>
                  <a:prstClr val="black">
                    <a:tint val="75000"/>
                  </a:prstClr>
                </a:solidFill>
                <a:effectLst/>
                <a:uLnTx/>
                <a:uFillTx/>
                <a:latin typeface="Abadi Extra Light" panose="020B02040201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dirty="0">
              <a:ln>
                <a:noFill/>
              </a:ln>
              <a:solidFill>
                <a:prstClr val="black">
                  <a:tint val="75000"/>
                </a:prstClr>
              </a:solidFill>
              <a:effectLst/>
              <a:uLnTx/>
              <a:uFillTx/>
              <a:latin typeface="Abadi Extra Light" panose="020B0204020104020204" pitchFamily="34" charset="0"/>
              <a:ea typeface="+mn-ea"/>
              <a:cs typeface="+mn-cs"/>
            </a:endParaRPr>
          </a:p>
        </p:txBody>
      </p:sp>
      <p:graphicFrame>
        <p:nvGraphicFramePr>
          <p:cNvPr id="4" name="Kaavio 3">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104184320"/>
              </p:ext>
            </p:extLst>
          </p:nvPr>
        </p:nvGraphicFramePr>
        <p:xfrm>
          <a:off x="655701" y="405503"/>
          <a:ext cx="10880598" cy="5403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4013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ohja29_Kaikki_as_koh_päästöt">
    <p:spTree>
      <p:nvGrpSpPr>
        <p:cNvPr id="1" name=""/>
        <p:cNvGrpSpPr/>
        <p:nvPr/>
      </p:nvGrpSpPr>
      <p:grpSpPr>
        <a:xfrm>
          <a:off x="0" y="0"/>
          <a:ext cx="0" cy="0"/>
          <a:chOff x="0" y="0"/>
          <a:chExt cx="0" cy="0"/>
        </a:xfrm>
      </p:grpSpPr>
      <p:pic>
        <p:nvPicPr>
          <p:cNvPr id="4" name="Picture 3" descr="Kuvassa verrattu kunnan asukaskohtaisia 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5960750"/>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13. </a:t>
            </a:r>
            <a:r>
              <a:rPr lang="fi-FI" sz="1200" b="1" dirty="0">
                <a:latin typeface="Abadi ExtraLight" panose="020B0204020104020204" pitchFamily="34" charset="0"/>
              </a:rPr>
              <a:t>Asukaskohtaiset </a:t>
            </a:r>
            <a:r>
              <a:rPr lang="fi-FI" sz="1200" b="1" i="0" dirty="0">
                <a:effectLst/>
                <a:latin typeface="Abadi ExtraLight" panose="020B0204020104020204" pitchFamily="34" charset="0"/>
              </a:rPr>
              <a:t>päästöt (t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 kaikissa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CO2-raportin kunnissa vuonna 2024</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ilman teollisuutta.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90AD1D6B-477C-B773-65F6-9C46581811D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26</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CO2-raportissa mukana oleviin kuntiin.">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2385823807"/>
              </p:ext>
            </p:extLst>
          </p:nvPr>
        </p:nvGraphicFramePr>
        <p:xfrm>
          <a:off x="453971" y="691499"/>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13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ohja30_Kaikki_ilman_teoll_maat_läpiajol">
    <p:spTree>
      <p:nvGrpSpPr>
        <p:cNvPr id="1" name=""/>
        <p:cNvGrpSpPr/>
        <p:nvPr/>
      </p:nvGrpSpPr>
      <p:grpSpPr>
        <a:xfrm>
          <a:off x="0" y="0"/>
          <a:ext cx="0" cy="0"/>
          <a:chOff x="0" y="0"/>
          <a:chExt cx="0" cy="0"/>
        </a:xfrm>
      </p:grpSpPr>
      <p:pic>
        <p:nvPicPr>
          <p:cNvPr id="4" name="Picture 3" descr="Kuvassa verrattu kunnan asukaskohtaisia päästöjä ilman teollisuutta, maataloutta ja läpiajoliikennett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aataloutta ja läpiajoliikennett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5960750"/>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14. </a:t>
            </a:r>
            <a:r>
              <a:rPr lang="fi-FI" sz="1200" b="1" dirty="0">
                <a:latin typeface="Abadi ExtraLight" panose="020B0204020104020204" pitchFamily="34" charset="0"/>
              </a:rPr>
              <a:t>Asukaskohtaiset </a:t>
            </a:r>
            <a:r>
              <a:rPr lang="fi-FI" sz="1200" b="1" i="0" dirty="0">
                <a:effectLst/>
                <a:latin typeface="Abadi ExtraLight" panose="020B0204020104020204" pitchFamily="34" charset="0"/>
              </a:rPr>
              <a:t>päästöt (t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 kaikissa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CO2-raportin kunnissa vuonna 2024</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ilman teollisuutta, maataloutta ja läpiajoliikennettä.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0894C868-14D2-F06B-CC2E-886C79731C9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27</a:t>
            </a:fld>
            <a:endParaRPr lang="fi-FI" dirty="0">
              <a:latin typeface="Abadi Extra Light" panose="020B0204020104020204" pitchFamily="34" charset="0"/>
            </a:endParaRPr>
          </a:p>
        </p:txBody>
      </p:sp>
      <p:graphicFrame>
        <p:nvGraphicFramePr>
          <p:cNvPr id="2" name="Chart 1" descr="Kuvassa verrattu kunnan asukaskohtaisia päästöjä ilman teollisuutta, maataloutta ja läpiajoliikennettä muihin CO2-raportissa mukana oleviin kuntiin.">
            <a:extLst>
              <a:ext uri="{FF2B5EF4-FFF2-40B4-BE49-F238E27FC236}">
                <a16:creationId xmlns:a16="http://schemas.microsoft.com/office/drawing/2014/main" id="{00000000-0008-0000-2400-000002000000}"/>
              </a:ext>
            </a:extLst>
          </p:cNvPr>
          <p:cNvGraphicFramePr>
            <a:graphicFrameLocks noGrp="1"/>
          </p:cNvGraphicFramePr>
          <p:nvPr>
            <p:extLst>
              <p:ext uri="{D42A27DB-BD31-4B8C-83A1-F6EECF244321}">
                <p14:modId xmlns:p14="http://schemas.microsoft.com/office/powerpoint/2010/main" val="1186555731"/>
              </p:ext>
            </p:extLst>
          </p:nvPr>
        </p:nvGraphicFramePr>
        <p:xfrm>
          <a:off x="444500" y="691499"/>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44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ohja31_Kaikki_lämmitys">
    <p:spTree>
      <p:nvGrpSpPr>
        <p:cNvPr id="1" name=""/>
        <p:cNvGrpSpPr/>
        <p:nvPr/>
      </p:nvGrpSpPr>
      <p:grpSpPr>
        <a:xfrm>
          <a:off x="0" y="0"/>
          <a:ext cx="0" cy="0"/>
          <a:chOff x="0" y="0"/>
          <a:chExt cx="0" cy="0"/>
        </a:xfrm>
      </p:grpSpPr>
      <p:pic>
        <p:nvPicPr>
          <p:cNvPr id="4" name="Picture 3" descr="Kuvassa verrattu kunnan asukaskohtaisia lämmityksen päästöj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lämmityksen päästöj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5923864"/>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15. </a:t>
            </a:r>
            <a:r>
              <a:rPr lang="fi-FI" sz="1200" b="1" dirty="0">
                <a:latin typeface="Abadi ExtraLight" panose="020B0204020104020204" pitchFamily="34" charset="0"/>
              </a:rPr>
              <a:t>Asukaskohtaiset </a:t>
            </a:r>
            <a:r>
              <a:rPr lang="fi-FI" sz="1200" b="1" i="0" dirty="0">
                <a:effectLst/>
                <a:latin typeface="Abadi ExtraLight" panose="020B0204020104020204" pitchFamily="34" charset="0"/>
              </a:rPr>
              <a:t>päästöt (t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-ekv/asukas) lämmityksestä kaikissa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CO2-raportin kunnissa vuonna 2024. </a:t>
            </a:r>
            <a:r>
              <a:rPr lang="fi-FI" sz="1200" b="1" i="1" dirty="0">
                <a:effectLst/>
                <a:latin typeface="Abadi Extra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Light" panose="020B0204020104020204" pitchFamily="34" charset="0"/>
              </a:rPr>
              <a:t>CO2-raportti, 2026)</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 </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D40E114B-69FD-7A8E-3604-3C09E31CA97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28</a:t>
            </a:fld>
            <a:endParaRPr lang="fi-FI" dirty="0">
              <a:latin typeface="Abadi Extra Light" panose="020B0204020104020204" pitchFamily="34" charset="0"/>
            </a:endParaRPr>
          </a:p>
        </p:txBody>
      </p:sp>
      <p:graphicFrame>
        <p:nvGraphicFramePr>
          <p:cNvPr id="2" name="Chart 1" descr="Kuvassa verrattu kunnan asukaskohtaisia lämmityksen päästöjä muihin CO2-raportissa mukana oleviin kuntiin.">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1372915709"/>
              </p:ext>
            </p:extLst>
          </p:nvPr>
        </p:nvGraphicFramePr>
        <p:xfrm>
          <a:off x="444500" y="617728"/>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932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ohja32_Kaikki_kokonaispäästöt">
    <p:spTree>
      <p:nvGrpSpPr>
        <p:cNvPr id="1" name=""/>
        <p:cNvGrpSpPr/>
        <p:nvPr/>
      </p:nvGrpSpPr>
      <p:grpSpPr>
        <a:xfrm>
          <a:off x="0" y="0"/>
          <a:ext cx="0" cy="0"/>
          <a:chOff x="0" y="0"/>
          <a:chExt cx="0" cy="0"/>
        </a:xfrm>
      </p:grpSpPr>
      <p:pic>
        <p:nvPicPr>
          <p:cNvPr id="4" name="Picture 3" descr="Kuvassa verrattu kunnan kokonais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kokonais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6005012"/>
            <a:ext cx="11160000" cy="276999"/>
          </a:xfrm>
          <a:prstGeom prst="rect">
            <a:avLst/>
          </a:prstGeom>
          <a:noFill/>
        </p:spPr>
        <p:txBody>
          <a:bodyPr wrap="square">
            <a:spAutoFit/>
          </a:bodyPr>
          <a:lstStyle/>
          <a:p>
            <a:pPr algn="l"/>
            <a:r>
              <a:rPr lang="fi-FI" sz="1200" b="1" i="0" dirty="0">
                <a:effectLst/>
                <a:latin typeface="Abadi ExtraLight" panose="020B0204020104020204" pitchFamily="34" charset="0"/>
              </a:rPr>
              <a:t>Kuva 16. Kokonaispäästöt (</a:t>
            </a:r>
            <a:r>
              <a:rPr lang="fi-FI" sz="1200" b="1" i="0" dirty="0" err="1">
                <a:effectLst/>
                <a:latin typeface="Abadi ExtraLight" panose="020B0204020104020204" pitchFamily="34" charset="0"/>
              </a:rPr>
              <a:t>kt</a:t>
            </a:r>
            <a:r>
              <a:rPr lang="fi-FI" sz="1200" b="1" i="0" dirty="0">
                <a:effectLst/>
                <a:latin typeface="Abadi ExtraLight" panose="020B0204020104020204" pitchFamily="34" charset="0"/>
              </a:rPr>
              <a:t> CO</a:t>
            </a:r>
            <a:r>
              <a:rPr lang="fi-FI" sz="1200" b="1" i="0" baseline="-25000" dirty="0">
                <a:effectLst/>
                <a:latin typeface="Abadi ExtraLight" panose="020B0204020104020204" pitchFamily="34" charset="0"/>
              </a:rPr>
              <a:t>2</a:t>
            </a:r>
            <a:r>
              <a:rPr lang="fi-FI" sz="1200" b="1" i="0" dirty="0">
                <a:effectLst/>
                <a:latin typeface="Abadi ExtraLight" panose="020B0204020104020204" pitchFamily="34" charset="0"/>
              </a:rPr>
              <a:t>-ekv) kaikissa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CO2-raportin kunnissa vuonna 2024 ilman te</a:t>
            </a:r>
            <a:r>
              <a:rPr lang="fi-FI" sz="1200" b="1" dirty="0">
                <a:latin typeface="Abadi ExtraLight" panose="020B0204020104020204" pitchFamily="34" charset="0"/>
                <a:ea typeface="Times New Roman" panose="02020603050405020304" pitchFamily="18" charset="0"/>
                <a:cs typeface="Times New Roman" panose="02020603050405020304" pitchFamily="18" charset="0"/>
              </a:rPr>
              <a:t>ollisuutta.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9ED9CAF0-1F9B-2BE2-020A-C0CD8AED7A4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29</a:t>
            </a:fld>
            <a:endParaRPr lang="fi-FI" dirty="0">
              <a:latin typeface="Abadi Extra Light" panose="020B0204020104020204" pitchFamily="34" charset="0"/>
            </a:endParaRPr>
          </a:p>
        </p:txBody>
      </p:sp>
      <p:graphicFrame>
        <p:nvGraphicFramePr>
          <p:cNvPr id="2" name="Chart 1" descr="Kuvassa verrattu kunnan kokonaispäästöjä ilman teollisuutta muihin CO2-raportissa mukana oleviin kuntiin.">
            <a:extLst>
              <a:ext uri="{FF2B5EF4-FFF2-40B4-BE49-F238E27FC236}">
                <a16:creationId xmlns:a16="http://schemas.microsoft.com/office/drawing/2014/main" id="{54457981-C0B3-4DCA-8E3F-6E82C64D471C}"/>
              </a:ext>
            </a:extLst>
          </p:cNvPr>
          <p:cNvGraphicFramePr>
            <a:graphicFrameLocks noGrp="1"/>
          </p:cNvGraphicFramePr>
          <p:nvPr>
            <p:extLst>
              <p:ext uri="{D42A27DB-BD31-4B8C-83A1-F6EECF244321}">
                <p14:modId xmlns:p14="http://schemas.microsoft.com/office/powerpoint/2010/main" val="2126783282"/>
              </p:ext>
            </p:extLst>
          </p:nvPr>
        </p:nvGraphicFramePr>
        <p:xfrm>
          <a:off x="444827" y="691499"/>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621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ohja3_Kuvituskuva_esipuh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BCD338-AEDF-41EE-BA7F-C17013B36FD5}"/>
              </a:ext>
            </a:extLst>
          </p:cNvPr>
          <p:cNvSpPr>
            <a:spLocks noGrp="1"/>
          </p:cNvSpPr>
          <p:nvPr>
            <p:ph type="title"/>
          </p:nvPr>
        </p:nvSpPr>
        <p:spPr/>
        <p:txBody>
          <a:bodyPr/>
          <a:lstStyle/>
          <a:p>
            <a:r>
              <a:rPr lang="fi-FI" dirty="0">
                <a:latin typeface="Abadi ExtraLight" panose="020B0204020104020204" pitchFamily="34" charset="0"/>
              </a:rPr>
              <a:t>Esipuhe</a:t>
            </a:r>
            <a:endParaRPr lang="fi-FI" dirty="0">
              <a:highlight>
                <a:srgbClr val="FFFF00"/>
              </a:highlight>
              <a:latin typeface="Abadi ExtraLight" panose="020B0204020104020204" pitchFamily="34" charset="0"/>
            </a:endParaRPr>
          </a:p>
        </p:txBody>
      </p:sp>
      <p:sp>
        <p:nvSpPr>
          <p:cNvPr id="13" name="Slide Number Placeholder 12">
            <a:extLst>
              <a:ext uri="{FF2B5EF4-FFF2-40B4-BE49-F238E27FC236}">
                <a16:creationId xmlns:a16="http://schemas.microsoft.com/office/drawing/2014/main" id="{B6512F95-528E-4772-BB09-F3A43EF35D5A}"/>
              </a:ext>
            </a:extLst>
          </p:cNvPr>
          <p:cNvSpPr>
            <a:spLocks noGrp="1"/>
          </p:cNvSpPr>
          <p:nvPr>
            <p:ph type="sldNum" sz="quarter" idx="12"/>
          </p:nvPr>
        </p:nvSpPr>
        <p:spPr/>
        <p:txBody>
          <a:bodyPr/>
          <a:lstStyle/>
          <a:p>
            <a:fld id="{59D73DD0-3AF0-420A-B1D9-9FF00C8EFB48}" type="slidenum">
              <a:rPr lang="fi-FI" smtClean="0"/>
              <a:t>3</a:t>
            </a:fld>
            <a:endParaRPr lang="fi-FI"/>
          </a:p>
        </p:txBody>
      </p:sp>
      <p:pic>
        <p:nvPicPr>
          <p:cNvPr id="14" name="Picture 13" descr="Kuvituskuva. Tuulivoimala ja taustalla metsää.">
            <a:extLst>
              <a:ext uri="{FF2B5EF4-FFF2-40B4-BE49-F238E27FC236}">
                <a16:creationId xmlns:a16="http://schemas.microsoft.com/office/drawing/2014/main" id="{4DD92D0B-0AF4-4F97-A34D-93CFE9C67D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5" name="Picture 14" descr="Kuvituskuva. Tuulivoimala ja taustalla metsää.">
            <a:extLst>
              <a:ext uri="{FF2B5EF4-FFF2-40B4-BE49-F238E27FC236}">
                <a16:creationId xmlns:a16="http://schemas.microsoft.com/office/drawing/2014/main" id="{BF8A841E-14EF-4FEE-9730-62C58FF47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5" name="Sisällön paikkamerkki 4">
            <a:extLst>
              <a:ext uri="{FF2B5EF4-FFF2-40B4-BE49-F238E27FC236}">
                <a16:creationId xmlns:a16="http://schemas.microsoft.com/office/drawing/2014/main" id="{96F578BD-7669-4F04-8796-FF8C82F6EA1B}"/>
              </a:ext>
            </a:extLst>
          </p:cNvPr>
          <p:cNvSpPr>
            <a:spLocks noGrp="1"/>
          </p:cNvSpPr>
          <p:nvPr>
            <p:ph sz="half" idx="1"/>
          </p:nvPr>
        </p:nvSpPr>
        <p:spPr>
          <a:xfrm>
            <a:off x="648515" y="1532415"/>
            <a:ext cx="5180400" cy="4767585"/>
          </a:xfrm>
        </p:spPr>
        <p:txBody>
          <a:bodyPr>
            <a:noAutofit/>
          </a:bodyPr>
          <a:lstStyle/>
          <a:p>
            <a:pPr marL="0" indent="0">
              <a:lnSpc>
                <a:spcPct val="100000"/>
              </a:lnSpc>
              <a:spcBef>
                <a:spcPts val="100"/>
              </a:spcBef>
              <a:buNone/>
            </a:pPr>
            <a:r>
              <a:rPr lang="fi-FI" sz="1200" dirty="0">
                <a:latin typeface="Abadi ExtraLight" panose="020B0204020104020204" pitchFamily="34" charset="0"/>
              </a:rPr>
              <a:t>Ilmastotyön vaikuttavuus perustuu pitkäjänteiseen työhön, seurantaan ja tietoon perustuvaan päätöksentekoon. CO2-raportti tarjoaa ilmastotyön tueksi luotettavan ja ajantasaisen kuvan kunnan päästökehityksestä. CO2-raporttipalvelu on Suomessa pisimpään käytössä ollut kuntien ja kaupunkien päästölaskentapalvelu, jonka kautta kymmenet kunnat seuraavat päästöjään vuosittain. Kuntien päästötiedot löytyvät myös verkkosivuiltamme osoitteesta: </a:t>
            </a:r>
            <a:r>
              <a:rPr lang="fi-FI" sz="1200" dirty="0">
                <a:latin typeface="Abadi ExtraLight" panose="020B0204020104020204" pitchFamily="34" charset="0"/>
                <a:hlinkClick r:id="rId5"/>
              </a:rPr>
              <a:t>https://co2.sitowise.com/CO2tilastot/</a:t>
            </a:r>
            <a:r>
              <a:rPr lang="fi-FI" sz="1200" dirty="0">
                <a:latin typeface="Abadi ExtraLight" panose="020B0204020104020204" pitchFamily="34" charset="0"/>
              </a:rPr>
              <a:t> </a:t>
            </a:r>
          </a:p>
          <a:p>
            <a:pPr marL="0" indent="0">
              <a:lnSpc>
                <a:spcPct val="100000"/>
              </a:lnSpc>
              <a:spcBef>
                <a:spcPts val="100"/>
              </a:spcBef>
              <a:buNone/>
            </a:pPr>
            <a:endParaRPr lang="fi-FI" sz="1200" dirty="0">
              <a:latin typeface="Abadi ExtraLight" panose="020B0204020104020204" pitchFamily="34" charset="0"/>
            </a:endParaRPr>
          </a:p>
          <a:p>
            <a:pPr marL="0" indent="0">
              <a:lnSpc>
                <a:spcPct val="100000"/>
              </a:lnSpc>
              <a:spcBef>
                <a:spcPts val="100"/>
              </a:spcBef>
              <a:buNone/>
            </a:pPr>
            <a:r>
              <a:rPr lang="fi-FI" sz="1200" dirty="0">
                <a:latin typeface="Abadi ExtraLight" panose="020B0204020104020204" pitchFamily="34" charset="0"/>
              </a:rPr>
              <a:t>Kehitämme CO2-raporttipalvelua jatkuvasti tukemaan kuntien ilmastotyötä parhaalla mahdollisella tavalla. Raportti on rakennettu selkeäksi ja informatiiviseksi myös kunnan viestintää silmällä pitäen. Laadimme jälleen keväällä 2026 myös tiedotepohjan kunnan päästökehityksestä viestimisen tueksi.</a:t>
            </a:r>
            <a:br>
              <a:rPr lang="fi-FI" sz="1200" dirty="0">
                <a:latin typeface="Abadi ExtraLight" panose="020B0204020104020204" pitchFamily="34" charset="0"/>
              </a:rPr>
            </a:br>
            <a:br>
              <a:rPr lang="fi-FI" sz="1200" dirty="0">
                <a:latin typeface="Abadi ExtraLight" panose="020B0204020104020204" pitchFamily="34" charset="0"/>
              </a:rPr>
            </a:br>
            <a:r>
              <a:rPr lang="fi-FI" sz="1200" dirty="0">
                <a:latin typeface="Abadi ExtraLight" panose="020B0204020104020204" pitchFamily="34" charset="0"/>
              </a:rPr>
              <a:t>Liikenteen päästölaskennassa hyödynnettyjä Lipasto-mallin tietoja ei enää vuoden 2024 osalta ole saatavilla tilastointivastuun siirryttyä VTT:ltä Tilastokeskukselle. Tilannetta on seurattu CO2-raportissa ja vuoden 2024 tiedot on tuotettu väliaikaisella menetelmällä. Öljylämmityksen ja jätehuollon laskentoja päivitettiin vuoden 2024 raportteihin. Samassa yhteydessä myös aikaisemmin lasketut vuodet päivitettiin aikasarjan yhtenäisyyden takaamiseksi. </a:t>
            </a:r>
          </a:p>
          <a:p>
            <a:pPr marL="0" indent="0">
              <a:lnSpc>
                <a:spcPct val="100000"/>
              </a:lnSpc>
              <a:spcBef>
                <a:spcPts val="100"/>
              </a:spcBef>
              <a:buNone/>
            </a:pPr>
            <a:endParaRPr lang="fi-FI" sz="1200" dirty="0">
              <a:latin typeface="Abadi ExtraLight" panose="020B0204020104020204" pitchFamily="34" charset="0"/>
            </a:endParaRPr>
          </a:p>
          <a:p>
            <a:pPr marL="0" indent="0">
              <a:lnSpc>
                <a:spcPct val="100000"/>
              </a:lnSpc>
              <a:spcBef>
                <a:spcPts val="100"/>
              </a:spcBef>
              <a:buNone/>
            </a:pPr>
            <a:r>
              <a:rPr lang="fi-FI" sz="1200" dirty="0">
                <a:latin typeface="Abadi ExtraLight" panose="020B0204020104020204" pitchFamily="34" charset="0"/>
              </a:rPr>
              <a:t>Toivomme, että raportti palvelee jälleen kunnan ilmastotyön ja viestinnän tukena, ja kannustaa jatkamaan määrätietoista työtä!</a:t>
            </a:r>
          </a:p>
          <a:p>
            <a:pPr marL="0" indent="0">
              <a:lnSpc>
                <a:spcPct val="100000"/>
              </a:lnSpc>
              <a:spcBef>
                <a:spcPts val="100"/>
              </a:spcBef>
              <a:buNone/>
            </a:pPr>
            <a:endParaRPr lang="fi-FI" sz="1200" dirty="0">
              <a:latin typeface="Abadi ExtraLight" panose="020B0204020104020204" pitchFamily="34" charset="0"/>
            </a:endParaRPr>
          </a:p>
          <a:p>
            <a:pPr marL="0" indent="0">
              <a:lnSpc>
                <a:spcPct val="100000"/>
              </a:lnSpc>
              <a:spcBef>
                <a:spcPts val="200"/>
              </a:spcBef>
              <a:buNone/>
            </a:pPr>
            <a:r>
              <a:rPr lang="fi-FI" sz="1200" dirty="0">
                <a:latin typeface="Abadi ExtraLight" panose="020B0204020104020204" pitchFamily="34" charset="0"/>
              </a:rPr>
              <a:t>CO2-raportin tiimi: Milla Lehikoinen, Petra Oksa, Elina Leinonen, Sara Ravantti, Milla Korhonen &amp; Emma Liljeström</a:t>
            </a:r>
          </a:p>
          <a:p>
            <a:pPr marL="0" indent="0">
              <a:lnSpc>
                <a:spcPct val="100000"/>
              </a:lnSpc>
              <a:buNone/>
            </a:pPr>
            <a:endParaRPr lang="fi-FI" sz="1200" dirty="0">
              <a:latin typeface="Abadi Extra Light" panose="020B0204020104020204" pitchFamily="34" charset="0"/>
            </a:endParaRPr>
          </a:p>
        </p:txBody>
      </p:sp>
      <p:sp>
        <p:nvSpPr>
          <p:cNvPr id="2" name="Slide Number Placeholder 5">
            <a:extLst>
              <a:ext uri="{FF2B5EF4-FFF2-40B4-BE49-F238E27FC236}">
                <a16:creationId xmlns:a16="http://schemas.microsoft.com/office/drawing/2014/main" id="{37B1E078-1329-CDB1-DC90-DB68A1B66D0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a:t>
            </a:fld>
            <a:endParaRPr lang="fi-FI" dirty="0">
              <a:latin typeface="Abadi Extra Light" panose="020B0204020104020204" pitchFamily="34" charset="0"/>
            </a:endParaRPr>
          </a:p>
        </p:txBody>
      </p:sp>
      <p:pic>
        <p:nvPicPr>
          <p:cNvPr id="6" name="Picture 5" descr="Kuvituskuva. Tuulivoimala ja taustalla metsää.">
            <a:extLst>
              <a:ext uri="{FF2B5EF4-FFF2-40B4-BE49-F238E27FC236}">
                <a16:creationId xmlns:a16="http://schemas.microsoft.com/office/drawing/2014/main" id="{2ED7FFEA-4173-E612-BE7E-2996D848FDD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265456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ohja33_Energian_loppukulu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384BDF1-7172-4B7C-B46B-F3DD1E1CBFE2}"/>
              </a:ext>
            </a:extLst>
          </p:cNvPr>
          <p:cNvSpPr>
            <a:spLocks noGrp="1"/>
          </p:cNvSpPr>
          <p:nvPr>
            <p:ph sz="half" idx="1"/>
          </p:nvPr>
        </p:nvSpPr>
        <p:spPr>
          <a:xfrm>
            <a:off x="660400" y="1615746"/>
            <a:ext cx="5181600" cy="1813254"/>
          </a:xfrm>
        </p:spPr>
        <p:txBody>
          <a:bodyPr>
            <a:normAutofit/>
          </a:bodyPr>
          <a:lstStyle/>
          <a:p>
            <a:pPr marL="0" indent="0">
              <a:buNone/>
            </a:pPr>
            <a:r>
              <a:rPr lang="fi-FI" sz="1200" dirty="0">
                <a:latin typeface="Abadi ExtraLight" panose="020B0204020104020204" pitchFamily="34" charset="0"/>
              </a:rPr>
              <a:t>Vastuullisuuden ja taloudellisen tehokkuuden ohella energian tehokas käyttö on merkittävä ilmastotyön keino. Kuntien ja kaupunkien asettamien ilmastotavoitteiden toteutumisessa energiatehokkuudella ja energiansäästöllä on tärkeä rooli. Energiatehokkuussopimukset ovat olennainen osa Suomen energia- ja ilmastostrategiaa ja ensisijainen keino edistää energian tehokasta käyttöä Suomessa. </a:t>
            </a:r>
          </a:p>
          <a:p>
            <a:pPr marL="0" indent="0">
              <a:buNone/>
            </a:pPr>
            <a:r>
              <a:rPr lang="fi-FI" sz="1200" dirty="0">
                <a:latin typeface="Abadi ExtraLight" panose="020B0204020104020204" pitchFamily="34" charset="0"/>
              </a:rPr>
              <a:t>Ruskon energian loppukulutusta ja sen kehitystä seurataan CO2-raportissa. Mukana energiankulutuksen seurannassa ovat seuraavat sektorit: kuluttajien sähkönkulutus, sähkölämmitys, maalämpö, kaukolämmitys, erillislämmitys ja tieliikenne.  </a:t>
            </a:r>
          </a:p>
          <a:p>
            <a:pPr marL="0" indent="0">
              <a:buNone/>
            </a:pPr>
            <a:endParaRPr lang="fi-FI" sz="1200" dirty="0">
              <a:latin typeface="Abadi ExtraLight" panose="020B0204020104020204" pitchFamily="34" charset="0"/>
            </a:endParaRPr>
          </a:p>
        </p:txBody>
      </p:sp>
      <p:sp>
        <p:nvSpPr>
          <p:cNvPr id="2" name="Otsikkomuoto">
            <a:extLst>
              <a:ext uri="{FF2B5EF4-FFF2-40B4-BE49-F238E27FC236}">
                <a16:creationId xmlns:a16="http://schemas.microsoft.com/office/drawing/2014/main" id="{2E783D60-6708-4F9B-9F26-D8A00DC7FA45}"/>
              </a:ext>
            </a:extLst>
          </p:cNvPr>
          <p:cNvSpPr>
            <a:spLocks noGrp="1"/>
          </p:cNvSpPr>
          <p:nvPr>
            <p:ph type="title"/>
          </p:nvPr>
        </p:nvSpPr>
        <p:spPr>
          <a:xfrm>
            <a:off x="660400" y="365125"/>
            <a:ext cx="11003516" cy="1325563"/>
          </a:xfrm>
        </p:spPr>
        <p:txBody>
          <a:bodyPr/>
          <a:lstStyle/>
          <a:p>
            <a:r>
              <a:rPr lang="fi-FI">
                <a:latin typeface="Abadi ExtraLight" panose="020B0204020104020204" pitchFamily="34" charset="0"/>
              </a:rPr>
              <a:t>9.  Energian loppukulutus</a:t>
            </a:r>
            <a:endParaRPr lang="fi-FI" dirty="0">
              <a:highlight>
                <a:srgbClr val="00FF00"/>
              </a:highlight>
              <a:latin typeface="Abadi ExtraLight" panose="020B0204020104020204" pitchFamily="34" charset="0"/>
            </a:endParaRPr>
          </a:p>
        </p:txBody>
      </p:sp>
      <p:sp>
        <p:nvSpPr>
          <p:cNvPr id="4" name="Sisällön paikkamerkki 3">
            <a:extLst>
              <a:ext uri="{FF2B5EF4-FFF2-40B4-BE49-F238E27FC236}">
                <a16:creationId xmlns:a16="http://schemas.microsoft.com/office/drawing/2014/main" id="{7BABCC31-2017-4A8F-AF0C-18AA6F518F68}"/>
              </a:ext>
            </a:extLst>
          </p:cNvPr>
          <p:cNvSpPr>
            <a:spLocks noGrp="1"/>
          </p:cNvSpPr>
          <p:nvPr>
            <p:ph sz="half" idx="2"/>
          </p:nvPr>
        </p:nvSpPr>
        <p:spPr>
          <a:xfrm>
            <a:off x="660400" y="3820845"/>
            <a:ext cx="10261600" cy="261043"/>
          </a:xfrm>
        </p:spPr>
        <p:txBody>
          <a:bodyPr>
            <a:normAutofit/>
          </a:bodyPr>
          <a:lstStyle/>
          <a:p>
            <a:pPr marL="0" indent="0">
              <a:buNone/>
            </a:pPr>
            <a:r>
              <a:rPr lang="fi-FI" sz="1200" b="1" dirty="0">
                <a:latin typeface="Abadi ExtraLight" panose="020B0204020104020204" pitchFamily="34" charset="0"/>
              </a:rPr>
              <a:t>Taulukko 4.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Energian loppukulutus Ruskossa vuosina 2015–2024.</a:t>
            </a:r>
            <a:endParaRPr lang="fi-FI" sz="1200" b="1" dirty="0">
              <a:latin typeface="Abadi ExtraLight" panose="020B0204020104020204" pitchFamily="34" charset="0"/>
            </a:endParaRPr>
          </a:p>
        </p:txBody>
      </p:sp>
      <p:pic>
        <p:nvPicPr>
          <p:cNvPr id="6" name="Picture 5" descr="Energian loppukulutusta kuvaava taulukko">
            <a:extLst>
              <a:ext uri="{FF2B5EF4-FFF2-40B4-BE49-F238E27FC236}">
                <a16:creationId xmlns:a16="http://schemas.microsoft.com/office/drawing/2014/main" id="{CF3BC246-6568-448F-BA81-9DB321073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Energian loppukulutusta kuvaava taulukko">
            <a:extLst>
              <a:ext uri="{FF2B5EF4-FFF2-40B4-BE49-F238E27FC236}">
                <a16:creationId xmlns:a16="http://schemas.microsoft.com/office/drawing/2014/main" id="{268CD7BB-2F8E-4987-BE3A-7371F84E9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lide Number Placeholder 5">
            <a:extLst>
              <a:ext uri="{FF2B5EF4-FFF2-40B4-BE49-F238E27FC236}">
                <a16:creationId xmlns:a16="http://schemas.microsoft.com/office/drawing/2014/main" id="{F7573CD4-E751-37E6-3B14-6B7656FE1925}"/>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30</a:t>
            </a:fld>
            <a:endParaRPr lang="fi-FI" dirty="0">
              <a:latin typeface="Abadi Extra Light" panose="020B0204020104020204" pitchFamily="34" charset="0"/>
            </a:endParaRPr>
          </a:p>
        </p:txBody>
      </p:sp>
      <p:sp>
        <p:nvSpPr>
          <p:cNvPr id="9" name="Sisällön paikkamerkki 2">
            <a:extLst>
              <a:ext uri="{FF2B5EF4-FFF2-40B4-BE49-F238E27FC236}">
                <a16:creationId xmlns:a16="http://schemas.microsoft.com/office/drawing/2014/main" id="{4927A522-A674-B773-3371-A3FF643CBF45}"/>
              </a:ext>
            </a:extLst>
          </p:cNvPr>
          <p:cNvSpPr txBox="1">
            <a:spLocks/>
          </p:cNvSpPr>
          <p:nvPr/>
        </p:nvSpPr>
        <p:spPr>
          <a:xfrm>
            <a:off x="6224182" y="1615746"/>
            <a:ext cx="4997891" cy="1877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200" dirty="0">
                <a:latin typeface="Abadi ExtraLight" panose="020B0204020104020204" pitchFamily="34" charset="0"/>
                <a:ea typeface="Calibri" panose="020F0502020204030204" pitchFamily="34" charset="0"/>
                <a:cs typeface="Times New Roman" panose="02020603050405020304" pitchFamily="18" charset="0"/>
              </a:rPr>
              <a:t>Taulukossa 4 on</a:t>
            </a:r>
            <a:r>
              <a:rPr lang="fi-FI" sz="1200" b="1" dirty="0">
                <a:latin typeface="Abadi ExtraLight" panose="020B0204020104020204" pitchFamily="34" charset="0"/>
                <a:ea typeface="Calibri" panose="020F0502020204030204" pitchFamily="34" charset="0"/>
                <a:cs typeface="Times New Roman" panose="02020603050405020304" pitchFamily="18" charset="0"/>
              </a:rPr>
              <a:t> </a:t>
            </a:r>
            <a:r>
              <a:rPr lang="fi-FI" sz="1200" dirty="0">
                <a:latin typeface="Abadi ExtraLight" panose="020B0204020104020204" pitchFamily="34" charset="0"/>
                <a:ea typeface="Calibri" panose="020F0502020204030204" pitchFamily="34" charset="0"/>
                <a:cs typeface="Times New Roman" panose="02020603050405020304" pitchFamily="18" charset="0"/>
              </a:rPr>
              <a:t>esitetty loppuenergiankulutus sekä kulutuksen jakautuminen eri sektoreille Ruskossa vuosina 2015–2024. </a:t>
            </a:r>
          </a:p>
          <a:p>
            <a:pPr marL="0" indent="0">
              <a:buFont typeface="Arial" panose="020B0604020202020204" pitchFamily="34" charset="0"/>
              <a:buNone/>
            </a:pPr>
            <a:r>
              <a:rPr lang="fi-FI" sz="1200" dirty="0">
                <a:latin typeface="Abadi ExtraLight" panose="020B0204020104020204" pitchFamily="34" charset="0"/>
                <a:ea typeface="Calibri" panose="020F0502020204030204" pitchFamily="34" charset="0"/>
                <a:cs typeface="Times New Roman" panose="02020603050405020304" pitchFamily="18" charset="0"/>
              </a:rPr>
              <a:t>Energian loppukulutus</a:t>
            </a:r>
            <a:r>
              <a:rPr lang="fi-FI" sz="1200" dirty="0">
                <a:solidFill>
                  <a:srgbClr val="FF0000"/>
                </a:solidFill>
                <a:latin typeface="Abadi ExtraLight" panose="020B0204020104020204" pitchFamily="34" charset="0"/>
                <a:ea typeface="Calibri" panose="020F0502020204030204" pitchFamily="34" charset="0"/>
                <a:cs typeface="Times New Roman" panose="02020603050405020304" pitchFamily="18" charset="0"/>
              </a:rPr>
              <a:t> </a:t>
            </a:r>
            <a:r>
              <a:rPr lang="fi-FI" sz="1200" dirty="0">
                <a:latin typeface="Abadi ExtraLight" panose="020B0204020104020204" pitchFamily="34" charset="0"/>
                <a:ea typeface="Calibri" panose="020F0502020204030204" pitchFamily="34" charset="0"/>
                <a:cs typeface="Times New Roman" panose="02020603050405020304" pitchFamily="18" charset="0"/>
              </a:rPr>
              <a:t>Ruskossa vuonna 2024 oli yhteensä 105,1 GWh ilman teollisuutta. Energian loppukulutuksen kehitys Ruskossa vuosina 2015–2024 on esitetty kuvassa 17. Energian loppukulutus laski hieman vuodesta 2023 vuoteen 2024.</a:t>
            </a:r>
          </a:p>
          <a:p>
            <a:pPr marL="0" indent="0" algn="just">
              <a:buFont typeface="Arial" panose="020B0604020202020204" pitchFamily="34" charset="0"/>
              <a:buNone/>
            </a:pPr>
            <a:endParaRPr lang="fi-FI" sz="1200" dirty="0">
              <a:latin typeface="Abadi ExtraLight" panose="020B0204020104020204" pitchFamily="34" charset="0"/>
            </a:endParaRPr>
          </a:p>
        </p:txBody>
      </p:sp>
      <p:graphicFrame>
        <p:nvGraphicFramePr>
          <p:cNvPr id="5" name="Taulukko 4" descr="Energian loppukulutusta kuvaava taulukko">
            <a:extLst>
              <a:ext uri="{FF2B5EF4-FFF2-40B4-BE49-F238E27FC236}">
                <a16:creationId xmlns:a16="http://schemas.microsoft.com/office/drawing/2014/main" id="{33030702-F17F-D706-4A7C-B71342307201}"/>
              </a:ext>
            </a:extLst>
          </p:cNvPr>
          <p:cNvGraphicFramePr>
            <a:graphicFrameLocks noGrp="1"/>
          </p:cNvGraphicFramePr>
          <p:nvPr>
            <p:extLst>
              <p:ext uri="{D42A27DB-BD31-4B8C-83A1-F6EECF244321}">
                <p14:modId xmlns:p14="http://schemas.microsoft.com/office/powerpoint/2010/main" val="4206873959"/>
              </p:ext>
            </p:extLst>
          </p:nvPr>
        </p:nvGraphicFramePr>
        <p:xfrm>
          <a:off x="752856" y="4160437"/>
          <a:ext cx="9398000" cy="19812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1733213308"/>
                    </a:ext>
                  </a:extLst>
                </a:gridCol>
                <a:gridCol w="762000">
                  <a:extLst>
                    <a:ext uri="{9D8B030D-6E8A-4147-A177-3AD203B41FA5}">
                      <a16:colId xmlns:a16="http://schemas.microsoft.com/office/drawing/2014/main" val="2474273487"/>
                    </a:ext>
                  </a:extLst>
                </a:gridCol>
                <a:gridCol w="762000">
                  <a:extLst>
                    <a:ext uri="{9D8B030D-6E8A-4147-A177-3AD203B41FA5}">
                      <a16:colId xmlns:a16="http://schemas.microsoft.com/office/drawing/2014/main" val="2759347124"/>
                    </a:ext>
                  </a:extLst>
                </a:gridCol>
                <a:gridCol w="762000">
                  <a:extLst>
                    <a:ext uri="{9D8B030D-6E8A-4147-A177-3AD203B41FA5}">
                      <a16:colId xmlns:a16="http://schemas.microsoft.com/office/drawing/2014/main" val="3399608966"/>
                    </a:ext>
                  </a:extLst>
                </a:gridCol>
                <a:gridCol w="762000">
                  <a:extLst>
                    <a:ext uri="{9D8B030D-6E8A-4147-A177-3AD203B41FA5}">
                      <a16:colId xmlns:a16="http://schemas.microsoft.com/office/drawing/2014/main" val="3749924891"/>
                    </a:ext>
                  </a:extLst>
                </a:gridCol>
                <a:gridCol w="762000">
                  <a:extLst>
                    <a:ext uri="{9D8B030D-6E8A-4147-A177-3AD203B41FA5}">
                      <a16:colId xmlns:a16="http://schemas.microsoft.com/office/drawing/2014/main" val="4290469326"/>
                    </a:ext>
                  </a:extLst>
                </a:gridCol>
                <a:gridCol w="762000">
                  <a:extLst>
                    <a:ext uri="{9D8B030D-6E8A-4147-A177-3AD203B41FA5}">
                      <a16:colId xmlns:a16="http://schemas.microsoft.com/office/drawing/2014/main" val="2298882218"/>
                    </a:ext>
                  </a:extLst>
                </a:gridCol>
                <a:gridCol w="762000">
                  <a:extLst>
                    <a:ext uri="{9D8B030D-6E8A-4147-A177-3AD203B41FA5}">
                      <a16:colId xmlns:a16="http://schemas.microsoft.com/office/drawing/2014/main" val="2027367829"/>
                    </a:ext>
                  </a:extLst>
                </a:gridCol>
                <a:gridCol w="762000">
                  <a:extLst>
                    <a:ext uri="{9D8B030D-6E8A-4147-A177-3AD203B41FA5}">
                      <a16:colId xmlns:a16="http://schemas.microsoft.com/office/drawing/2014/main" val="967704638"/>
                    </a:ext>
                  </a:extLst>
                </a:gridCol>
                <a:gridCol w="762000">
                  <a:extLst>
                    <a:ext uri="{9D8B030D-6E8A-4147-A177-3AD203B41FA5}">
                      <a16:colId xmlns:a16="http://schemas.microsoft.com/office/drawing/2014/main" val="2763481896"/>
                    </a:ext>
                  </a:extLst>
                </a:gridCol>
                <a:gridCol w="762000">
                  <a:extLst>
                    <a:ext uri="{9D8B030D-6E8A-4147-A177-3AD203B41FA5}">
                      <a16:colId xmlns:a16="http://schemas.microsoft.com/office/drawing/2014/main" val="1154684296"/>
                    </a:ext>
                  </a:extLst>
                </a:gridCol>
              </a:tblGrid>
              <a:tr h="247650">
                <a:tc>
                  <a:txBody>
                    <a:bodyPr/>
                    <a:lstStyle/>
                    <a:p>
                      <a:r>
                        <a:rPr lang="fi-FI" sz="1000" b="1">
                          <a:latin typeface="Abadi ExtraLight" panose="020B0204020104020204" pitchFamily="34" charset="0"/>
                        </a:rPr>
                        <a:t>Loppuenergian kulutus</a:t>
                      </a:r>
                    </a:p>
                  </a:txBody>
                  <a:tcPr anchor="ctr">
                    <a:solidFill>
                      <a:srgbClr val="969696"/>
                    </a:solidFill>
                  </a:tcPr>
                </a:tc>
                <a:tc>
                  <a:txBody>
                    <a:bodyPr/>
                    <a:lstStyle/>
                    <a:p>
                      <a:r>
                        <a:rPr lang="fi-FI" sz="1000" b="1">
                          <a:latin typeface="Abadi ExtraLight" panose="020B0204020104020204" pitchFamily="34" charset="0"/>
                        </a:rPr>
                        <a:t>2015</a:t>
                      </a:r>
                    </a:p>
                  </a:txBody>
                  <a:tcPr anchor="ctr" anchorCtr="1">
                    <a:solidFill>
                      <a:srgbClr val="969696"/>
                    </a:solidFill>
                  </a:tcPr>
                </a:tc>
                <a:tc>
                  <a:txBody>
                    <a:bodyPr/>
                    <a:lstStyle/>
                    <a:p>
                      <a:r>
                        <a:rPr lang="fi-FI" sz="1000" b="1">
                          <a:latin typeface="Abadi ExtraLight" panose="020B0204020104020204" pitchFamily="34" charset="0"/>
                        </a:rPr>
                        <a:t>2016</a:t>
                      </a:r>
                    </a:p>
                  </a:txBody>
                  <a:tcPr anchor="ctr" anchorCtr="1">
                    <a:solidFill>
                      <a:srgbClr val="969696"/>
                    </a:solidFill>
                  </a:tcPr>
                </a:tc>
                <a:tc>
                  <a:txBody>
                    <a:bodyPr/>
                    <a:lstStyle/>
                    <a:p>
                      <a:r>
                        <a:rPr lang="fi-FI" sz="1000" b="1">
                          <a:latin typeface="Abadi ExtraLight" panose="020B0204020104020204" pitchFamily="34" charset="0"/>
                        </a:rPr>
                        <a:t>2017</a:t>
                      </a:r>
                    </a:p>
                  </a:txBody>
                  <a:tcPr anchor="ctr" anchorCtr="1">
                    <a:solidFill>
                      <a:srgbClr val="969696"/>
                    </a:solidFill>
                  </a:tcPr>
                </a:tc>
                <a:tc>
                  <a:txBody>
                    <a:bodyPr/>
                    <a:lstStyle/>
                    <a:p>
                      <a:r>
                        <a:rPr lang="fi-FI" sz="1000" b="1">
                          <a:latin typeface="Abadi ExtraLight" panose="020B0204020104020204" pitchFamily="34" charset="0"/>
                        </a:rPr>
                        <a:t>2018</a:t>
                      </a:r>
                    </a:p>
                  </a:txBody>
                  <a:tcPr anchor="ctr" anchorCtr="1">
                    <a:solidFill>
                      <a:srgbClr val="969696"/>
                    </a:solidFill>
                  </a:tcPr>
                </a:tc>
                <a:tc>
                  <a:txBody>
                    <a:bodyPr/>
                    <a:lstStyle/>
                    <a:p>
                      <a:r>
                        <a:rPr lang="fi-FI" sz="1000" b="1">
                          <a:latin typeface="Abadi ExtraLight" panose="020B0204020104020204" pitchFamily="34" charset="0"/>
                        </a:rPr>
                        <a:t>2019</a:t>
                      </a:r>
                    </a:p>
                  </a:txBody>
                  <a:tcPr anchor="ctr" anchorCtr="1">
                    <a:solidFill>
                      <a:srgbClr val="969696"/>
                    </a:solidFill>
                  </a:tcPr>
                </a:tc>
                <a:tc>
                  <a:txBody>
                    <a:bodyPr/>
                    <a:lstStyle/>
                    <a:p>
                      <a:r>
                        <a:rPr lang="fi-FI" sz="1000" b="1">
                          <a:latin typeface="Abadi ExtraLight" panose="020B0204020104020204" pitchFamily="34" charset="0"/>
                        </a:rPr>
                        <a:t>2020</a:t>
                      </a:r>
                    </a:p>
                  </a:txBody>
                  <a:tcPr anchor="ctr" anchorCtr="1">
                    <a:solidFill>
                      <a:srgbClr val="969696"/>
                    </a:solidFill>
                  </a:tcPr>
                </a:tc>
                <a:tc>
                  <a:txBody>
                    <a:bodyPr/>
                    <a:lstStyle/>
                    <a:p>
                      <a:r>
                        <a:rPr lang="fi-FI" sz="1000" b="1">
                          <a:latin typeface="Abadi ExtraLight" panose="020B0204020104020204" pitchFamily="34" charset="0"/>
                        </a:rPr>
                        <a:t>2021</a:t>
                      </a:r>
                    </a:p>
                  </a:txBody>
                  <a:tcPr anchor="ctr" anchorCtr="1">
                    <a:solidFill>
                      <a:srgbClr val="969696"/>
                    </a:solidFill>
                  </a:tcPr>
                </a:tc>
                <a:tc>
                  <a:txBody>
                    <a:bodyPr/>
                    <a:lstStyle/>
                    <a:p>
                      <a:r>
                        <a:rPr lang="fi-FI" sz="1000" b="1">
                          <a:latin typeface="Abadi ExtraLight" panose="020B0204020104020204" pitchFamily="34" charset="0"/>
                        </a:rPr>
                        <a:t>2022</a:t>
                      </a:r>
                    </a:p>
                  </a:txBody>
                  <a:tcPr anchor="ctr" anchorCtr="1">
                    <a:solidFill>
                      <a:srgbClr val="969696"/>
                    </a:solidFill>
                  </a:tcPr>
                </a:tc>
                <a:tc>
                  <a:txBody>
                    <a:bodyPr/>
                    <a:lstStyle/>
                    <a:p>
                      <a:r>
                        <a:rPr lang="fi-FI" sz="1000" b="1">
                          <a:latin typeface="Abadi ExtraLight" panose="020B0204020104020204" pitchFamily="34" charset="0"/>
                        </a:rPr>
                        <a:t>2023</a:t>
                      </a:r>
                    </a:p>
                  </a:txBody>
                  <a:tcPr anchor="ctr" anchorCtr="1">
                    <a:solidFill>
                      <a:srgbClr val="969696"/>
                    </a:solidFill>
                  </a:tcPr>
                </a:tc>
                <a:tc>
                  <a:txBody>
                    <a:bodyPr/>
                    <a:lstStyle/>
                    <a:p>
                      <a:r>
                        <a:rPr lang="fi-FI" sz="1000" b="1">
                          <a:latin typeface="Abadi ExtraLight" panose="020B0204020104020204" pitchFamily="34" charset="0"/>
                        </a:rPr>
                        <a:t>2024</a:t>
                      </a:r>
                    </a:p>
                  </a:txBody>
                  <a:tcPr anchor="ctr" anchorCtr="1">
                    <a:solidFill>
                      <a:srgbClr val="969696"/>
                    </a:solidFill>
                  </a:tcPr>
                </a:tc>
                <a:extLst>
                  <a:ext uri="{0D108BD9-81ED-4DB2-BD59-A6C34878D82A}">
                    <a16:rowId xmlns:a16="http://schemas.microsoft.com/office/drawing/2014/main" val="1084508870"/>
                  </a:ext>
                </a:extLst>
              </a:tr>
              <a:tr h="247650">
                <a:tc>
                  <a:txBody>
                    <a:bodyPr/>
                    <a:lstStyle/>
                    <a:p>
                      <a:r>
                        <a:rPr lang="fi-FI" sz="1000" b="0">
                          <a:latin typeface="Abadi ExtraLight" panose="020B0204020104020204" pitchFamily="34" charset="0"/>
                        </a:rPr>
                        <a:t>Kuluttajien sähkönkulutus</a:t>
                      </a:r>
                    </a:p>
                  </a:txBody>
                  <a:tcPr anchor="ctr">
                    <a:solidFill>
                      <a:srgbClr val="DCDCDC"/>
                    </a:solidFill>
                  </a:tcPr>
                </a:tc>
                <a:tc>
                  <a:txBody>
                    <a:bodyPr/>
                    <a:lstStyle/>
                    <a:p>
                      <a:r>
                        <a:rPr lang="fi-FI" sz="1000" b="0">
                          <a:latin typeface="Abadi ExtraLight" panose="020B0204020104020204" pitchFamily="34" charset="0"/>
                        </a:rPr>
                        <a:t>14,8</a:t>
                      </a:r>
                    </a:p>
                  </a:txBody>
                  <a:tcPr anchor="ctr" anchorCtr="1">
                    <a:solidFill>
                      <a:srgbClr val="DCDCDC"/>
                    </a:solidFill>
                  </a:tcPr>
                </a:tc>
                <a:tc>
                  <a:txBody>
                    <a:bodyPr/>
                    <a:lstStyle/>
                    <a:p>
                      <a:r>
                        <a:rPr lang="fi-FI" sz="1000" b="0">
                          <a:latin typeface="Abadi ExtraLight" panose="020B0204020104020204" pitchFamily="34" charset="0"/>
                        </a:rPr>
                        <a:t>14,0</a:t>
                      </a:r>
                    </a:p>
                  </a:txBody>
                  <a:tcPr anchor="ctr" anchorCtr="1">
                    <a:solidFill>
                      <a:srgbClr val="DCDCDC"/>
                    </a:solidFill>
                  </a:tcPr>
                </a:tc>
                <a:tc>
                  <a:txBody>
                    <a:bodyPr/>
                    <a:lstStyle/>
                    <a:p>
                      <a:r>
                        <a:rPr lang="fi-FI" sz="1000" b="0">
                          <a:latin typeface="Abadi ExtraLight" panose="020B0204020104020204" pitchFamily="34" charset="0"/>
                        </a:rPr>
                        <a:t>12,4</a:t>
                      </a:r>
                    </a:p>
                  </a:txBody>
                  <a:tcPr anchor="ctr" anchorCtr="1">
                    <a:solidFill>
                      <a:srgbClr val="DCDCDC"/>
                    </a:solidFill>
                  </a:tcPr>
                </a:tc>
                <a:tc>
                  <a:txBody>
                    <a:bodyPr/>
                    <a:lstStyle/>
                    <a:p>
                      <a:r>
                        <a:rPr lang="fi-FI" sz="1000" b="0">
                          <a:latin typeface="Abadi ExtraLight" panose="020B0204020104020204" pitchFamily="34" charset="0"/>
                        </a:rPr>
                        <a:t>12,5</a:t>
                      </a:r>
                    </a:p>
                  </a:txBody>
                  <a:tcPr anchor="ctr" anchorCtr="1">
                    <a:solidFill>
                      <a:srgbClr val="DCDCDC"/>
                    </a:solidFill>
                  </a:tcPr>
                </a:tc>
                <a:tc>
                  <a:txBody>
                    <a:bodyPr/>
                    <a:lstStyle/>
                    <a:p>
                      <a:r>
                        <a:rPr lang="fi-FI" sz="1000" b="0">
                          <a:latin typeface="Abadi ExtraLight" panose="020B0204020104020204" pitchFamily="34" charset="0"/>
                        </a:rPr>
                        <a:t>13,0</a:t>
                      </a:r>
                    </a:p>
                  </a:txBody>
                  <a:tcPr anchor="ctr" anchorCtr="1">
                    <a:solidFill>
                      <a:srgbClr val="DCDCDC"/>
                    </a:solidFill>
                  </a:tcPr>
                </a:tc>
                <a:tc>
                  <a:txBody>
                    <a:bodyPr/>
                    <a:lstStyle/>
                    <a:p>
                      <a:r>
                        <a:rPr lang="fi-FI" sz="1000" b="0">
                          <a:latin typeface="Abadi ExtraLight" panose="020B0204020104020204" pitchFamily="34" charset="0"/>
                        </a:rPr>
                        <a:t>11,3</a:t>
                      </a:r>
                    </a:p>
                  </a:txBody>
                  <a:tcPr anchor="ctr" anchorCtr="1">
                    <a:solidFill>
                      <a:srgbClr val="DCDCDC"/>
                    </a:solidFill>
                  </a:tcPr>
                </a:tc>
                <a:tc>
                  <a:txBody>
                    <a:bodyPr/>
                    <a:lstStyle/>
                    <a:p>
                      <a:r>
                        <a:rPr lang="fi-FI" sz="1000" b="0">
                          <a:latin typeface="Abadi ExtraLight" panose="020B0204020104020204" pitchFamily="34" charset="0"/>
                        </a:rPr>
                        <a:t>12,0</a:t>
                      </a:r>
                    </a:p>
                  </a:txBody>
                  <a:tcPr anchor="ctr" anchorCtr="1">
                    <a:solidFill>
                      <a:srgbClr val="DCDCDC"/>
                    </a:solidFill>
                  </a:tcPr>
                </a:tc>
                <a:tc>
                  <a:txBody>
                    <a:bodyPr/>
                    <a:lstStyle/>
                    <a:p>
                      <a:r>
                        <a:rPr lang="fi-FI" sz="1000" b="0">
                          <a:latin typeface="Abadi ExtraLight" panose="020B0204020104020204" pitchFamily="34" charset="0"/>
                        </a:rPr>
                        <a:t>13,6</a:t>
                      </a:r>
                    </a:p>
                  </a:txBody>
                  <a:tcPr anchor="ctr" anchorCtr="1">
                    <a:solidFill>
                      <a:srgbClr val="DCDCDC"/>
                    </a:solidFill>
                  </a:tcPr>
                </a:tc>
                <a:tc>
                  <a:txBody>
                    <a:bodyPr/>
                    <a:lstStyle/>
                    <a:p>
                      <a:r>
                        <a:rPr lang="fi-FI" sz="1000" b="0">
                          <a:latin typeface="Abadi ExtraLight" panose="020B0204020104020204" pitchFamily="34" charset="0"/>
                        </a:rPr>
                        <a:t>12,1</a:t>
                      </a:r>
                    </a:p>
                  </a:txBody>
                  <a:tcPr anchor="ctr" anchorCtr="1">
                    <a:solidFill>
                      <a:srgbClr val="DCDCDC"/>
                    </a:solidFill>
                  </a:tcPr>
                </a:tc>
                <a:tc>
                  <a:txBody>
                    <a:bodyPr/>
                    <a:lstStyle/>
                    <a:p>
                      <a:r>
                        <a:rPr lang="fi-FI" sz="1000" b="0">
                          <a:latin typeface="Abadi ExtraLight" panose="020B0204020104020204" pitchFamily="34" charset="0"/>
                        </a:rPr>
                        <a:t>14,4</a:t>
                      </a:r>
                    </a:p>
                  </a:txBody>
                  <a:tcPr anchor="ctr" anchorCtr="1">
                    <a:solidFill>
                      <a:srgbClr val="DCDCDC"/>
                    </a:solidFill>
                  </a:tcPr>
                </a:tc>
                <a:extLst>
                  <a:ext uri="{0D108BD9-81ED-4DB2-BD59-A6C34878D82A}">
                    <a16:rowId xmlns:a16="http://schemas.microsoft.com/office/drawing/2014/main" val="2614608039"/>
                  </a:ext>
                </a:extLst>
              </a:tr>
              <a:tr h="247650">
                <a:tc>
                  <a:txBody>
                    <a:bodyPr/>
                    <a:lstStyle/>
                    <a:p>
                      <a:r>
                        <a:rPr lang="fi-FI" sz="1000" b="0">
                          <a:latin typeface="Abadi ExtraLight" panose="020B0204020104020204" pitchFamily="34" charset="0"/>
                        </a:rPr>
                        <a:t>Sähkölämmitys</a:t>
                      </a:r>
                    </a:p>
                  </a:txBody>
                  <a:tcPr anchor="ctr">
                    <a:solidFill>
                      <a:srgbClr val="D2D2D2"/>
                    </a:solidFill>
                  </a:tcPr>
                </a:tc>
                <a:tc>
                  <a:txBody>
                    <a:bodyPr/>
                    <a:lstStyle/>
                    <a:p>
                      <a:r>
                        <a:rPr lang="fi-FI" sz="1000" b="0">
                          <a:latin typeface="Abadi ExtraLight" panose="020B0204020104020204" pitchFamily="34" charset="0"/>
                        </a:rPr>
                        <a:t>21,1</a:t>
                      </a:r>
                    </a:p>
                  </a:txBody>
                  <a:tcPr anchor="ctr" anchorCtr="1">
                    <a:solidFill>
                      <a:srgbClr val="D2D2D2"/>
                    </a:solidFill>
                  </a:tcPr>
                </a:tc>
                <a:tc>
                  <a:txBody>
                    <a:bodyPr/>
                    <a:lstStyle/>
                    <a:p>
                      <a:r>
                        <a:rPr lang="fi-FI" sz="1000" b="0">
                          <a:latin typeface="Abadi ExtraLight" panose="020B0204020104020204" pitchFamily="34" charset="0"/>
                        </a:rPr>
                        <a:t>24,6</a:t>
                      </a:r>
                    </a:p>
                  </a:txBody>
                  <a:tcPr anchor="ctr" anchorCtr="1">
                    <a:solidFill>
                      <a:srgbClr val="D2D2D2"/>
                    </a:solidFill>
                  </a:tcPr>
                </a:tc>
                <a:tc>
                  <a:txBody>
                    <a:bodyPr/>
                    <a:lstStyle/>
                    <a:p>
                      <a:r>
                        <a:rPr lang="fi-FI" sz="1000" b="0">
                          <a:latin typeface="Abadi ExtraLight" panose="020B0204020104020204" pitchFamily="34" charset="0"/>
                        </a:rPr>
                        <a:t>24,7</a:t>
                      </a:r>
                    </a:p>
                  </a:txBody>
                  <a:tcPr anchor="ctr" anchorCtr="1">
                    <a:solidFill>
                      <a:srgbClr val="D2D2D2"/>
                    </a:solidFill>
                  </a:tcPr>
                </a:tc>
                <a:tc>
                  <a:txBody>
                    <a:bodyPr/>
                    <a:lstStyle/>
                    <a:p>
                      <a:r>
                        <a:rPr lang="fi-FI" sz="1000" b="0">
                          <a:latin typeface="Abadi ExtraLight" panose="020B0204020104020204" pitchFamily="34" charset="0"/>
                        </a:rPr>
                        <a:t>24,5</a:t>
                      </a:r>
                    </a:p>
                  </a:txBody>
                  <a:tcPr anchor="ctr" anchorCtr="1">
                    <a:solidFill>
                      <a:srgbClr val="D2D2D2"/>
                    </a:solidFill>
                  </a:tcPr>
                </a:tc>
                <a:tc>
                  <a:txBody>
                    <a:bodyPr/>
                    <a:lstStyle/>
                    <a:p>
                      <a:r>
                        <a:rPr lang="fi-FI" sz="1000" b="0">
                          <a:latin typeface="Abadi ExtraLight" panose="020B0204020104020204" pitchFamily="34" charset="0"/>
                        </a:rPr>
                        <a:t>23,9</a:t>
                      </a:r>
                    </a:p>
                  </a:txBody>
                  <a:tcPr anchor="ctr" anchorCtr="1">
                    <a:solidFill>
                      <a:srgbClr val="D2D2D2"/>
                    </a:solidFill>
                  </a:tcPr>
                </a:tc>
                <a:tc>
                  <a:txBody>
                    <a:bodyPr/>
                    <a:lstStyle/>
                    <a:p>
                      <a:r>
                        <a:rPr lang="fi-FI" sz="1000" b="0">
                          <a:latin typeface="Abadi ExtraLight" panose="020B0204020104020204" pitchFamily="34" charset="0"/>
                        </a:rPr>
                        <a:t>22,5</a:t>
                      </a:r>
                    </a:p>
                  </a:txBody>
                  <a:tcPr anchor="ctr" anchorCtr="1">
                    <a:solidFill>
                      <a:srgbClr val="D2D2D2"/>
                    </a:solidFill>
                  </a:tcPr>
                </a:tc>
                <a:tc>
                  <a:txBody>
                    <a:bodyPr/>
                    <a:lstStyle/>
                    <a:p>
                      <a:r>
                        <a:rPr lang="fi-FI" sz="1000" b="0">
                          <a:latin typeface="Abadi ExtraLight" panose="020B0204020104020204" pitchFamily="34" charset="0"/>
                        </a:rPr>
                        <a:t>27,1</a:t>
                      </a:r>
                    </a:p>
                  </a:txBody>
                  <a:tcPr anchor="ctr" anchorCtr="1">
                    <a:solidFill>
                      <a:srgbClr val="D2D2D2"/>
                    </a:solidFill>
                  </a:tcPr>
                </a:tc>
                <a:tc>
                  <a:txBody>
                    <a:bodyPr/>
                    <a:lstStyle/>
                    <a:p>
                      <a:r>
                        <a:rPr lang="fi-FI" sz="1000" b="0">
                          <a:latin typeface="Abadi ExtraLight" panose="020B0204020104020204" pitchFamily="34" charset="0"/>
                        </a:rPr>
                        <a:t>25,5</a:t>
                      </a:r>
                    </a:p>
                  </a:txBody>
                  <a:tcPr anchor="ctr" anchorCtr="1">
                    <a:solidFill>
                      <a:srgbClr val="D2D2D2"/>
                    </a:solidFill>
                  </a:tcPr>
                </a:tc>
                <a:tc>
                  <a:txBody>
                    <a:bodyPr/>
                    <a:lstStyle/>
                    <a:p>
                      <a:r>
                        <a:rPr lang="fi-FI" sz="1000" b="0">
                          <a:latin typeface="Abadi ExtraLight" panose="020B0204020104020204" pitchFamily="34" charset="0"/>
                        </a:rPr>
                        <a:t>25,7</a:t>
                      </a:r>
                    </a:p>
                  </a:txBody>
                  <a:tcPr anchor="ctr" anchorCtr="1">
                    <a:solidFill>
                      <a:srgbClr val="D2D2D2"/>
                    </a:solidFill>
                  </a:tcPr>
                </a:tc>
                <a:tc>
                  <a:txBody>
                    <a:bodyPr/>
                    <a:lstStyle/>
                    <a:p>
                      <a:r>
                        <a:rPr lang="fi-FI" sz="1000" b="0">
                          <a:latin typeface="Abadi ExtraLight" panose="020B0204020104020204" pitchFamily="34" charset="0"/>
                        </a:rPr>
                        <a:t>24,3</a:t>
                      </a:r>
                    </a:p>
                  </a:txBody>
                  <a:tcPr anchor="ctr" anchorCtr="1">
                    <a:solidFill>
                      <a:srgbClr val="D2D2D2"/>
                    </a:solidFill>
                  </a:tcPr>
                </a:tc>
                <a:extLst>
                  <a:ext uri="{0D108BD9-81ED-4DB2-BD59-A6C34878D82A}">
                    <a16:rowId xmlns:a16="http://schemas.microsoft.com/office/drawing/2014/main" val="1119869085"/>
                  </a:ext>
                </a:extLst>
              </a:tr>
              <a:tr h="247650">
                <a:tc>
                  <a:txBody>
                    <a:bodyPr/>
                    <a:lstStyle/>
                    <a:p>
                      <a:r>
                        <a:rPr lang="fi-FI" sz="1000" b="0">
                          <a:latin typeface="Abadi ExtraLight" panose="020B0204020104020204" pitchFamily="34" charset="0"/>
                        </a:rPr>
                        <a:t>Maalämpö</a:t>
                      </a:r>
                    </a:p>
                  </a:txBody>
                  <a:tcPr anchor="ctr">
                    <a:solidFill>
                      <a:srgbClr val="DCDCDC"/>
                    </a:solidFill>
                  </a:tcPr>
                </a:tc>
                <a:tc>
                  <a:txBody>
                    <a:bodyPr/>
                    <a:lstStyle/>
                    <a:p>
                      <a:r>
                        <a:rPr lang="fi-FI" sz="1000" b="0">
                          <a:latin typeface="Abadi ExtraLight" panose="020B0204020104020204" pitchFamily="34" charset="0"/>
                        </a:rPr>
                        <a:t>1,2</a:t>
                      </a:r>
                    </a:p>
                  </a:txBody>
                  <a:tcPr anchor="ctr" anchorCtr="1">
                    <a:solidFill>
                      <a:srgbClr val="DCDCDC"/>
                    </a:solidFill>
                  </a:tcPr>
                </a:tc>
                <a:tc>
                  <a:txBody>
                    <a:bodyPr/>
                    <a:lstStyle/>
                    <a:p>
                      <a:r>
                        <a:rPr lang="fi-FI" sz="1000" b="0">
                          <a:latin typeface="Abadi ExtraLight" panose="020B0204020104020204" pitchFamily="34" charset="0"/>
                        </a:rPr>
                        <a:t>1,5</a:t>
                      </a:r>
                    </a:p>
                  </a:txBody>
                  <a:tcPr anchor="ctr" anchorCtr="1">
                    <a:solidFill>
                      <a:srgbClr val="DCDCDC"/>
                    </a:solidFill>
                  </a:tcPr>
                </a:tc>
                <a:tc>
                  <a:txBody>
                    <a:bodyPr/>
                    <a:lstStyle/>
                    <a:p>
                      <a:r>
                        <a:rPr lang="fi-FI" sz="1000" b="0">
                          <a:latin typeface="Abadi ExtraLight" panose="020B0204020104020204" pitchFamily="34" charset="0"/>
                        </a:rPr>
                        <a:t>1,9</a:t>
                      </a:r>
                    </a:p>
                  </a:txBody>
                  <a:tcPr anchor="ctr" anchorCtr="1">
                    <a:solidFill>
                      <a:srgbClr val="DCDCDC"/>
                    </a:solidFill>
                  </a:tcPr>
                </a:tc>
                <a:tc>
                  <a:txBody>
                    <a:bodyPr/>
                    <a:lstStyle/>
                    <a:p>
                      <a:r>
                        <a:rPr lang="fi-FI" sz="1000" b="0">
                          <a:latin typeface="Abadi ExtraLight" panose="020B0204020104020204" pitchFamily="34" charset="0"/>
                        </a:rPr>
                        <a:t>2,0</a:t>
                      </a:r>
                    </a:p>
                  </a:txBody>
                  <a:tcPr anchor="ctr" anchorCtr="1">
                    <a:solidFill>
                      <a:srgbClr val="DCDCDC"/>
                    </a:solidFill>
                  </a:tcPr>
                </a:tc>
                <a:tc>
                  <a:txBody>
                    <a:bodyPr/>
                    <a:lstStyle/>
                    <a:p>
                      <a:r>
                        <a:rPr lang="fi-FI" sz="1000" b="0">
                          <a:latin typeface="Abadi ExtraLight" panose="020B0204020104020204" pitchFamily="34" charset="0"/>
                        </a:rPr>
                        <a:t>2,1</a:t>
                      </a:r>
                    </a:p>
                  </a:txBody>
                  <a:tcPr anchor="ctr" anchorCtr="1">
                    <a:solidFill>
                      <a:srgbClr val="DCDCDC"/>
                    </a:solidFill>
                  </a:tcPr>
                </a:tc>
                <a:tc>
                  <a:txBody>
                    <a:bodyPr/>
                    <a:lstStyle/>
                    <a:p>
                      <a:r>
                        <a:rPr lang="fi-FI" sz="1000" b="0">
                          <a:latin typeface="Abadi ExtraLight" panose="020B0204020104020204" pitchFamily="34" charset="0"/>
                        </a:rPr>
                        <a:t>2,2</a:t>
                      </a:r>
                    </a:p>
                  </a:txBody>
                  <a:tcPr anchor="ctr" anchorCtr="1">
                    <a:solidFill>
                      <a:srgbClr val="DCDCDC"/>
                    </a:solidFill>
                  </a:tcPr>
                </a:tc>
                <a:tc>
                  <a:txBody>
                    <a:bodyPr/>
                    <a:lstStyle/>
                    <a:p>
                      <a:r>
                        <a:rPr lang="fi-FI" sz="1000" b="0">
                          <a:latin typeface="Abadi ExtraLight" panose="020B0204020104020204" pitchFamily="34" charset="0"/>
                        </a:rPr>
                        <a:t>2,8</a:t>
                      </a:r>
                    </a:p>
                  </a:txBody>
                  <a:tcPr anchor="ctr" anchorCtr="1">
                    <a:solidFill>
                      <a:srgbClr val="DCDCDC"/>
                    </a:solidFill>
                  </a:tcPr>
                </a:tc>
                <a:tc>
                  <a:txBody>
                    <a:bodyPr/>
                    <a:lstStyle/>
                    <a:p>
                      <a:r>
                        <a:rPr lang="fi-FI" sz="1000" b="0">
                          <a:latin typeface="Abadi ExtraLight" panose="020B0204020104020204" pitchFamily="34" charset="0"/>
                        </a:rPr>
                        <a:t>2,9</a:t>
                      </a:r>
                    </a:p>
                  </a:txBody>
                  <a:tcPr anchor="ctr" anchorCtr="1">
                    <a:solidFill>
                      <a:srgbClr val="DCDCDC"/>
                    </a:solidFill>
                  </a:tcPr>
                </a:tc>
                <a:tc>
                  <a:txBody>
                    <a:bodyPr/>
                    <a:lstStyle/>
                    <a:p>
                      <a:r>
                        <a:rPr lang="fi-FI" sz="1000" b="0">
                          <a:latin typeface="Abadi ExtraLight" panose="020B0204020104020204" pitchFamily="34" charset="0"/>
                        </a:rPr>
                        <a:t>3,2</a:t>
                      </a:r>
                    </a:p>
                  </a:txBody>
                  <a:tcPr anchor="ctr" anchorCtr="1">
                    <a:solidFill>
                      <a:srgbClr val="DCDCDC"/>
                    </a:solidFill>
                  </a:tcPr>
                </a:tc>
                <a:tc>
                  <a:txBody>
                    <a:bodyPr/>
                    <a:lstStyle/>
                    <a:p>
                      <a:r>
                        <a:rPr lang="fi-FI" sz="1000" b="0">
                          <a:latin typeface="Abadi ExtraLight" panose="020B0204020104020204" pitchFamily="34" charset="0"/>
                        </a:rPr>
                        <a:t>3,3</a:t>
                      </a:r>
                    </a:p>
                  </a:txBody>
                  <a:tcPr anchor="ctr" anchorCtr="1">
                    <a:solidFill>
                      <a:srgbClr val="DCDCDC"/>
                    </a:solidFill>
                  </a:tcPr>
                </a:tc>
                <a:extLst>
                  <a:ext uri="{0D108BD9-81ED-4DB2-BD59-A6C34878D82A}">
                    <a16:rowId xmlns:a16="http://schemas.microsoft.com/office/drawing/2014/main" val="1641164202"/>
                  </a:ext>
                </a:extLst>
              </a:tr>
              <a:tr h="247650">
                <a:tc>
                  <a:txBody>
                    <a:bodyPr/>
                    <a:lstStyle/>
                    <a:p>
                      <a:r>
                        <a:rPr lang="fi-FI" sz="1000" b="0">
                          <a:latin typeface="Abadi ExtraLight" panose="020B0204020104020204" pitchFamily="34" charset="0"/>
                        </a:rPr>
                        <a:t>Kaukolämpö</a:t>
                      </a:r>
                    </a:p>
                  </a:txBody>
                  <a:tcPr anchor="ctr">
                    <a:solidFill>
                      <a:srgbClr val="D2D2D2"/>
                    </a:solidFill>
                  </a:tcPr>
                </a:tc>
                <a:tc>
                  <a:txBody>
                    <a:bodyPr/>
                    <a:lstStyle/>
                    <a:p>
                      <a:r>
                        <a:rPr lang="fi-FI" sz="1000" b="0">
                          <a:latin typeface="Abadi ExtraLight" panose="020B0204020104020204" pitchFamily="34" charset="0"/>
                        </a:rPr>
                        <a:t>5,5</a:t>
                      </a:r>
                    </a:p>
                  </a:txBody>
                  <a:tcPr anchor="ctr" anchorCtr="1">
                    <a:solidFill>
                      <a:srgbClr val="D2D2D2"/>
                    </a:solidFill>
                  </a:tcPr>
                </a:tc>
                <a:tc>
                  <a:txBody>
                    <a:bodyPr/>
                    <a:lstStyle/>
                    <a:p>
                      <a:r>
                        <a:rPr lang="fi-FI" sz="1000" b="0">
                          <a:latin typeface="Abadi ExtraLight" panose="020B0204020104020204" pitchFamily="34" charset="0"/>
                        </a:rPr>
                        <a:t>5,5</a:t>
                      </a:r>
                    </a:p>
                  </a:txBody>
                  <a:tcPr anchor="ctr" anchorCtr="1">
                    <a:solidFill>
                      <a:srgbClr val="D2D2D2"/>
                    </a:solidFill>
                  </a:tcPr>
                </a:tc>
                <a:tc>
                  <a:txBody>
                    <a:bodyPr/>
                    <a:lstStyle/>
                    <a:p>
                      <a:r>
                        <a:rPr lang="fi-FI" sz="1000" b="0">
                          <a:latin typeface="Abadi ExtraLight" panose="020B0204020104020204" pitchFamily="34" charset="0"/>
                        </a:rPr>
                        <a:t>6,0</a:t>
                      </a:r>
                    </a:p>
                  </a:txBody>
                  <a:tcPr anchor="ctr" anchorCtr="1">
                    <a:solidFill>
                      <a:srgbClr val="D2D2D2"/>
                    </a:solidFill>
                  </a:tcPr>
                </a:tc>
                <a:tc>
                  <a:txBody>
                    <a:bodyPr/>
                    <a:lstStyle/>
                    <a:p>
                      <a:r>
                        <a:rPr lang="fi-FI" sz="1000" b="0">
                          <a:latin typeface="Abadi ExtraLight" panose="020B0204020104020204" pitchFamily="34" charset="0"/>
                        </a:rPr>
                        <a:t>6,0</a:t>
                      </a:r>
                    </a:p>
                  </a:txBody>
                  <a:tcPr anchor="ctr" anchorCtr="1">
                    <a:solidFill>
                      <a:srgbClr val="D2D2D2"/>
                    </a:solidFill>
                  </a:tcPr>
                </a:tc>
                <a:tc>
                  <a:txBody>
                    <a:bodyPr/>
                    <a:lstStyle/>
                    <a:p>
                      <a:r>
                        <a:rPr lang="fi-FI" sz="1000" b="0">
                          <a:latin typeface="Abadi ExtraLight" panose="020B0204020104020204" pitchFamily="34" charset="0"/>
                        </a:rPr>
                        <a:t>5,8</a:t>
                      </a:r>
                    </a:p>
                  </a:txBody>
                  <a:tcPr anchor="ctr" anchorCtr="1">
                    <a:solidFill>
                      <a:srgbClr val="D2D2D2"/>
                    </a:solidFill>
                  </a:tcPr>
                </a:tc>
                <a:tc>
                  <a:txBody>
                    <a:bodyPr/>
                    <a:lstStyle/>
                    <a:p>
                      <a:r>
                        <a:rPr lang="fi-FI" sz="1000" b="0">
                          <a:latin typeface="Abadi ExtraLight" panose="020B0204020104020204" pitchFamily="34" charset="0"/>
                        </a:rPr>
                        <a:t>6,0</a:t>
                      </a:r>
                    </a:p>
                  </a:txBody>
                  <a:tcPr anchor="ctr" anchorCtr="1">
                    <a:solidFill>
                      <a:srgbClr val="D2D2D2"/>
                    </a:solidFill>
                  </a:tcPr>
                </a:tc>
                <a:tc>
                  <a:txBody>
                    <a:bodyPr/>
                    <a:lstStyle/>
                    <a:p>
                      <a:r>
                        <a:rPr lang="fi-FI" sz="1000" b="0">
                          <a:latin typeface="Abadi ExtraLight" panose="020B0204020104020204" pitchFamily="34" charset="0"/>
                        </a:rPr>
                        <a:t>6,0</a:t>
                      </a:r>
                    </a:p>
                  </a:txBody>
                  <a:tcPr anchor="ctr" anchorCtr="1">
                    <a:solidFill>
                      <a:srgbClr val="D2D2D2"/>
                    </a:solidFill>
                  </a:tcPr>
                </a:tc>
                <a:tc>
                  <a:txBody>
                    <a:bodyPr/>
                    <a:lstStyle/>
                    <a:p>
                      <a:r>
                        <a:rPr lang="fi-FI" sz="1000" b="0">
                          <a:latin typeface="Abadi ExtraLight" panose="020B0204020104020204" pitchFamily="34" charset="0"/>
                        </a:rPr>
                        <a:t>5,5</a:t>
                      </a:r>
                    </a:p>
                  </a:txBody>
                  <a:tcPr anchor="ctr" anchorCtr="1">
                    <a:solidFill>
                      <a:srgbClr val="D2D2D2"/>
                    </a:solidFill>
                  </a:tcPr>
                </a:tc>
                <a:tc>
                  <a:txBody>
                    <a:bodyPr/>
                    <a:lstStyle/>
                    <a:p>
                      <a:r>
                        <a:rPr lang="fi-FI" sz="1000" b="0">
                          <a:latin typeface="Abadi ExtraLight" panose="020B0204020104020204" pitchFamily="34" charset="0"/>
                        </a:rPr>
                        <a:t>5,7</a:t>
                      </a:r>
                    </a:p>
                  </a:txBody>
                  <a:tcPr anchor="ctr" anchorCtr="1">
                    <a:solidFill>
                      <a:srgbClr val="D2D2D2"/>
                    </a:solidFill>
                  </a:tcPr>
                </a:tc>
                <a:tc>
                  <a:txBody>
                    <a:bodyPr/>
                    <a:lstStyle/>
                    <a:p>
                      <a:r>
                        <a:rPr lang="fi-FI" sz="1000" b="0">
                          <a:latin typeface="Abadi ExtraLight" panose="020B0204020104020204" pitchFamily="34" charset="0"/>
                        </a:rPr>
                        <a:t>5,4</a:t>
                      </a:r>
                    </a:p>
                  </a:txBody>
                  <a:tcPr anchor="ctr" anchorCtr="1">
                    <a:solidFill>
                      <a:srgbClr val="D2D2D2"/>
                    </a:solidFill>
                  </a:tcPr>
                </a:tc>
                <a:extLst>
                  <a:ext uri="{0D108BD9-81ED-4DB2-BD59-A6C34878D82A}">
                    <a16:rowId xmlns:a16="http://schemas.microsoft.com/office/drawing/2014/main" val="2884455073"/>
                  </a:ext>
                </a:extLst>
              </a:tr>
              <a:tr h="247650">
                <a:tc>
                  <a:txBody>
                    <a:bodyPr/>
                    <a:lstStyle/>
                    <a:p>
                      <a:r>
                        <a:rPr lang="fi-FI" sz="1000" b="0">
                          <a:latin typeface="Abadi ExtraLight" panose="020B0204020104020204" pitchFamily="34" charset="0"/>
                        </a:rPr>
                        <a:t>Erillislämmitys</a:t>
                      </a:r>
                    </a:p>
                  </a:txBody>
                  <a:tcPr anchor="ctr">
                    <a:solidFill>
                      <a:srgbClr val="DCDCDC"/>
                    </a:solidFill>
                  </a:tcPr>
                </a:tc>
                <a:tc>
                  <a:txBody>
                    <a:bodyPr/>
                    <a:lstStyle/>
                    <a:p>
                      <a:r>
                        <a:rPr lang="fi-FI" sz="1000" b="0">
                          <a:latin typeface="Abadi ExtraLight" panose="020B0204020104020204" pitchFamily="34" charset="0"/>
                        </a:rPr>
                        <a:t>32,7</a:t>
                      </a:r>
                    </a:p>
                  </a:txBody>
                  <a:tcPr anchor="ctr" anchorCtr="1">
                    <a:solidFill>
                      <a:srgbClr val="DCDCDC"/>
                    </a:solidFill>
                  </a:tcPr>
                </a:tc>
                <a:tc>
                  <a:txBody>
                    <a:bodyPr/>
                    <a:lstStyle/>
                    <a:p>
                      <a:r>
                        <a:rPr lang="fi-FI" sz="1000" b="0">
                          <a:latin typeface="Abadi ExtraLight" panose="020B0204020104020204" pitchFamily="34" charset="0"/>
                        </a:rPr>
                        <a:t>33,5</a:t>
                      </a:r>
                    </a:p>
                  </a:txBody>
                  <a:tcPr anchor="ctr" anchorCtr="1">
                    <a:solidFill>
                      <a:srgbClr val="DCDCDC"/>
                    </a:solidFill>
                  </a:tcPr>
                </a:tc>
                <a:tc>
                  <a:txBody>
                    <a:bodyPr/>
                    <a:lstStyle/>
                    <a:p>
                      <a:r>
                        <a:rPr lang="fi-FI" sz="1000" b="0">
                          <a:latin typeface="Abadi ExtraLight" panose="020B0204020104020204" pitchFamily="34" charset="0"/>
                        </a:rPr>
                        <a:t>32,9</a:t>
                      </a:r>
                    </a:p>
                  </a:txBody>
                  <a:tcPr anchor="ctr" anchorCtr="1">
                    <a:solidFill>
                      <a:srgbClr val="DCDCDC"/>
                    </a:solidFill>
                  </a:tcPr>
                </a:tc>
                <a:tc>
                  <a:txBody>
                    <a:bodyPr/>
                    <a:lstStyle/>
                    <a:p>
                      <a:r>
                        <a:rPr lang="fi-FI" sz="1000" b="0">
                          <a:latin typeface="Abadi ExtraLight" panose="020B0204020104020204" pitchFamily="34" charset="0"/>
                        </a:rPr>
                        <a:t>32,6</a:t>
                      </a:r>
                    </a:p>
                  </a:txBody>
                  <a:tcPr anchor="ctr" anchorCtr="1">
                    <a:solidFill>
                      <a:srgbClr val="DCDCDC"/>
                    </a:solidFill>
                  </a:tcPr>
                </a:tc>
                <a:tc>
                  <a:txBody>
                    <a:bodyPr/>
                    <a:lstStyle/>
                    <a:p>
                      <a:r>
                        <a:rPr lang="fi-FI" sz="1000" b="0">
                          <a:latin typeface="Abadi ExtraLight" panose="020B0204020104020204" pitchFamily="34" charset="0"/>
                        </a:rPr>
                        <a:t>31,7</a:t>
                      </a:r>
                    </a:p>
                  </a:txBody>
                  <a:tcPr anchor="ctr" anchorCtr="1">
                    <a:solidFill>
                      <a:srgbClr val="DCDCDC"/>
                    </a:solidFill>
                  </a:tcPr>
                </a:tc>
                <a:tc>
                  <a:txBody>
                    <a:bodyPr/>
                    <a:lstStyle/>
                    <a:p>
                      <a:r>
                        <a:rPr lang="fi-FI" sz="1000" b="0">
                          <a:latin typeface="Abadi ExtraLight" panose="020B0204020104020204" pitchFamily="34" charset="0"/>
                        </a:rPr>
                        <a:t>30,6</a:t>
                      </a:r>
                    </a:p>
                  </a:txBody>
                  <a:tcPr anchor="ctr" anchorCtr="1">
                    <a:solidFill>
                      <a:srgbClr val="DCDCDC"/>
                    </a:solidFill>
                  </a:tcPr>
                </a:tc>
                <a:tc>
                  <a:txBody>
                    <a:bodyPr/>
                    <a:lstStyle/>
                    <a:p>
                      <a:r>
                        <a:rPr lang="fi-FI" sz="1000" b="0">
                          <a:latin typeface="Abadi ExtraLight" panose="020B0204020104020204" pitchFamily="34" charset="0"/>
                        </a:rPr>
                        <a:t>30,8</a:t>
                      </a:r>
                    </a:p>
                  </a:txBody>
                  <a:tcPr anchor="ctr" anchorCtr="1">
                    <a:solidFill>
                      <a:srgbClr val="DCDCDC"/>
                    </a:solidFill>
                  </a:tcPr>
                </a:tc>
                <a:tc>
                  <a:txBody>
                    <a:bodyPr/>
                    <a:lstStyle/>
                    <a:p>
                      <a:r>
                        <a:rPr lang="fi-FI" sz="1000" b="0">
                          <a:latin typeface="Abadi ExtraLight" panose="020B0204020104020204" pitchFamily="34" charset="0"/>
                        </a:rPr>
                        <a:t>27,7</a:t>
                      </a:r>
                    </a:p>
                  </a:txBody>
                  <a:tcPr anchor="ctr" anchorCtr="1">
                    <a:solidFill>
                      <a:srgbClr val="DCDCDC"/>
                    </a:solidFill>
                  </a:tcPr>
                </a:tc>
                <a:tc>
                  <a:txBody>
                    <a:bodyPr/>
                    <a:lstStyle/>
                    <a:p>
                      <a:r>
                        <a:rPr lang="fi-FI" sz="1000" b="0">
                          <a:latin typeface="Abadi ExtraLight" panose="020B0204020104020204" pitchFamily="34" charset="0"/>
                        </a:rPr>
                        <a:t>27,4</a:t>
                      </a:r>
                    </a:p>
                  </a:txBody>
                  <a:tcPr anchor="ctr" anchorCtr="1">
                    <a:solidFill>
                      <a:srgbClr val="DCDCDC"/>
                    </a:solidFill>
                  </a:tcPr>
                </a:tc>
                <a:tc>
                  <a:txBody>
                    <a:bodyPr/>
                    <a:lstStyle/>
                    <a:p>
                      <a:r>
                        <a:rPr lang="fi-FI" sz="1000" b="0">
                          <a:latin typeface="Abadi ExtraLight" panose="020B0204020104020204" pitchFamily="34" charset="0"/>
                        </a:rPr>
                        <a:t>25,9</a:t>
                      </a:r>
                    </a:p>
                  </a:txBody>
                  <a:tcPr anchor="ctr" anchorCtr="1">
                    <a:solidFill>
                      <a:srgbClr val="DCDCDC"/>
                    </a:solidFill>
                  </a:tcPr>
                </a:tc>
                <a:extLst>
                  <a:ext uri="{0D108BD9-81ED-4DB2-BD59-A6C34878D82A}">
                    <a16:rowId xmlns:a16="http://schemas.microsoft.com/office/drawing/2014/main" val="3931720824"/>
                  </a:ext>
                </a:extLst>
              </a:tr>
              <a:tr h="247650">
                <a:tc>
                  <a:txBody>
                    <a:bodyPr/>
                    <a:lstStyle/>
                    <a:p>
                      <a:r>
                        <a:rPr lang="fi-FI" sz="1000" b="0">
                          <a:latin typeface="Abadi ExtraLight" panose="020B0204020104020204" pitchFamily="34" charset="0"/>
                        </a:rPr>
                        <a:t>Tieliikenne</a:t>
                      </a:r>
                    </a:p>
                  </a:txBody>
                  <a:tcPr anchor="ctr">
                    <a:solidFill>
                      <a:srgbClr val="D2D2D2"/>
                    </a:solidFill>
                  </a:tcPr>
                </a:tc>
                <a:tc>
                  <a:txBody>
                    <a:bodyPr/>
                    <a:lstStyle/>
                    <a:p>
                      <a:r>
                        <a:rPr lang="fi-FI" sz="1000" b="0">
                          <a:latin typeface="Abadi ExtraLight" panose="020B0204020104020204" pitchFamily="34" charset="0"/>
                        </a:rPr>
                        <a:t>33,1</a:t>
                      </a:r>
                    </a:p>
                  </a:txBody>
                  <a:tcPr anchor="ctr" anchorCtr="1">
                    <a:solidFill>
                      <a:srgbClr val="D2D2D2"/>
                    </a:solidFill>
                  </a:tcPr>
                </a:tc>
                <a:tc>
                  <a:txBody>
                    <a:bodyPr/>
                    <a:lstStyle/>
                    <a:p>
                      <a:r>
                        <a:rPr lang="fi-FI" sz="1000" b="0">
                          <a:latin typeface="Abadi ExtraLight" panose="020B0204020104020204" pitchFamily="34" charset="0"/>
                        </a:rPr>
                        <a:t>33,1</a:t>
                      </a:r>
                    </a:p>
                  </a:txBody>
                  <a:tcPr anchor="ctr" anchorCtr="1">
                    <a:solidFill>
                      <a:srgbClr val="D2D2D2"/>
                    </a:solidFill>
                  </a:tcPr>
                </a:tc>
                <a:tc>
                  <a:txBody>
                    <a:bodyPr/>
                    <a:lstStyle/>
                    <a:p>
                      <a:r>
                        <a:rPr lang="fi-FI" sz="1000" b="0">
                          <a:latin typeface="Abadi ExtraLight" panose="020B0204020104020204" pitchFamily="34" charset="0"/>
                        </a:rPr>
                        <a:t>32,5</a:t>
                      </a:r>
                    </a:p>
                  </a:txBody>
                  <a:tcPr anchor="ctr" anchorCtr="1">
                    <a:solidFill>
                      <a:srgbClr val="D2D2D2"/>
                    </a:solidFill>
                  </a:tcPr>
                </a:tc>
                <a:tc>
                  <a:txBody>
                    <a:bodyPr/>
                    <a:lstStyle/>
                    <a:p>
                      <a:r>
                        <a:rPr lang="fi-FI" sz="1000" b="0">
                          <a:latin typeface="Abadi ExtraLight" panose="020B0204020104020204" pitchFamily="34" charset="0"/>
                        </a:rPr>
                        <a:t>34,2</a:t>
                      </a:r>
                    </a:p>
                  </a:txBody>
                  <a:tcPr anchor="ctr" anchorCtr="1">
                    <a:solidFill>
                      <a:srgbClr val="D2D2D2"/>
                    </a:solidFill>
                  </a:tcPr>
                </a:tc>
                <a:tc>
                  <a:txBody>
                    <a:bodyPr/>
                    <a:lstStyle/>
                    <a:p>
                      <a:r>
                        <a:rPr lang="fi-FI" sz="1000" b="0">
                          <a:latin typeface="Abadi ExtraLight" panose="020B0204020104020204" pitchFamily="34" charset="0"/>
                        </a:rPr>
                        <a:t>37,6</a:t>
                      </a:r>
                    </a:p>
                  </a:txBody>
                  <a:tcPr anchor="ctr" anchorCtr="1">
                    <a:solidFill>
                      <a:srgbClr val="D2D2D2"/>
                    </a:solidFill>
                  </a:tcPr>
                </a:tc>
                <a:tc>
                  <a:txBody>
                    <a:bodyPr/>
                    <a:lstStyle/>
                    <a:p>
                      <a:r>
                        <a:rPr lang="fi-FI" sz="1000" b="0">
                          <a:latin typeface="Abadi ExtraLight" panose="020B0204020104020204" pitchFamily="34" charset="0"/>
                        </a:rPr>
                        <a:t>44,0</a:t>
                      </a:r>
                    </a:p>
                  </a:txBody>
                  <a:tcPr anchor="ctr" anchorCtr="1">
                    <a:solidFill>
                      <a:srgbClr val="D2D2D2"/>
                    </a:solidFill>
                  </a:tcPr>
                </a:tc>
                <a:tc>
                  <a:txBody>
                    <a:bodyPr/>
                    <a:lstStyle/>
                    <a:p>
                      <a:r>
                        <a:rPr lang="fi-FI" sz="1000" b="0">
                          <a:latin typeface="Abadi ExtraLight" panose="020B0204020104020204" pitchFamily="34" charset="0"/>
                        </a:rPr>
                        <a:t>25,1</a:t>
                      </a:r>
                    </a:p>
                  </a:txBody>
                  <a:tcPr anchor="ctr" anchorCtr="1">
                    <a:solidFill>
                      <a:srgbClr val="D2D2D2"/>
                    </a:solidFill>
                  </a:tcPr>
                </a:tc>
                <a:tc>
                  <a:txBody>
                    <a:bodyPr/>
                    <a:lstStyle/>
                    <a:p>
                      <a:r>
                        <a:rPr lang="fi-FI" sz="1000" b="0">
                          <a:latin typeface="Abadi ExtraLight" panose="020B0204020104020204" pitchFamily="34" charset="0"/>
                        </a:rPr>
                        <a:t>31,5</a:t>
                      </a:r>
                    </a:p>
                  </a:txBody>
                  <a:tcPr anchor="ctr" anchorCtr="1">
                    <a:solidFill>
                      <a:srgbClr val="D2D2D2"/>
                    </a:solidFill>
                  </a:tcPr>
                </a:tc>
                <a:tc>
                  <a:txBody>
                    <a:bodyPr/>
                    <a:lstStyle/>
                    <a:p>
                      <a:r>
                        <a:rPr lang="fi-FI" sz="1000" b="0">
                          <a:latin typeface="Abadi ExtraLight" panose="020B0204020104020204" pitchFamily="34" charset="0"/>
                        </a:rPr>
                        <a:t>31,4</a:t>
                      </a:r>
                    </a:p>
                  </a:txBody>
                  <a:tcPr anchor="ctr" anchorCtr="1">
                    <a:solidFill>
                      <a:srgbClr val="D2D2D2"/>
                    </a:solidFill>
                  </a:tcPr>
                </a:tc>
                <a:tc>
                  <a:txBody>
                    <a:bodyPr/>
                    <a:lstStyle/>
                    <a:p>
                      <a:r>
                        <a:rPr lang="fi-FI" sz="1000" b="0">
                          <a:latin typeface="Abadi ExtraLight" panose="020B0204020104020204" pitchFamily="34" charset="0"/>
                        </a:rPr>
                        <a:t>31,8</a:t>
                      </a:r>
                    </a:p>
                  </a:txBody>
                  <a:tcPr anchor="ctr" anchorCtr="1">
                    <a:solidFill>
                      <a:srgbClr val="D2D2D2"/>
                    </a:solidFill>
                  </a:tcPr>
                </a:tc>
                <a:extLst>
                  <a:ext uri="{0D108BD9-81ED-4DB2-BD59-A6C34878D82A}">
                    <a16:rowId xmlns:a16="http://schemas.microsoft.com/office/drawing/2014/main" val="102217668"/>
                  </a:ext>
                </a:extLst>
              </a:tr>
              <a:tr h="247650">
                <a:tc>
                  <a:txBody>
                    <a:bodyPr/>
                    <a:lstStyle/>
                    <a:p>
                      <a:r>
                        <a:rPr lang="fi-FI" sz="1000" b="1" dirty="0">
                          <a:latin typeface="Abadi ExtraLight" panose="020B0204020104020204" pitchFamily="34" charset="0"/>
                        </a:rPr>
                        <a:t>Yhteensä</a:t>
                      </a:r>
                    </a:p>
                  </a:txBody>
                  <a:tcPr anchor="ctr">
                    <a:solidFill>
                      <a:srgbClr val="DCDCDC"/>
                    </a:solidFill>
                  </a:tcPr>
                </a:tc>
                <a:tc>
                  <a:txBody>
                    <a:bodyPr/>
                    <a:lstStyle/>
                    <a:p>
                      <a:r>
                        <a:rPr lang="fi-FI" sz="1000" b="1" dirty="0">
                          <a:latin typeface="Abadi ExtraLight" panose="020B0204020104020204" pitchFamily="34" charset="0"/>
                        </a:rPr>
                        <a:t>108,3</a:t>
                      </a:r>
                    </a:p>
                  </a:txBody>
                  <a:tcPr anchor="ctr" anchorCtr="1">
                    <a:solidFill>
                      <a:srgbClr val="DCDCDC"/>
                    </a:solidFill>
                  </a:tcPr>
                </a:tc>
                <a:tc>
                  <a:txBody>
                    <a:bodyPr/>
                    <a:lstStyle/>
                    <a:p>
                      <a:r>
                        <a:rPr lang="fi-FI" sz="1000" b="1">
                          <a:latin typeface="Abadi ExtraLight" panose="020B0204020104020204" pitchFamily="34" charset="0"/>
                        </a:rPr>
                        <a:t>112,1</a:t>
                      </a:r>
                    </a:p>
                  </a:txBody>
                  <a:tcPr anchor="ctr" anchorCtr="1">
                    <a:solidFill>
                      <a:srgbClr val="DCDCDC"/>
                    </a:solidFill>
                  </a:tcPr>
                </a:tc>
                <a:tc>
                  <a:txBody>
                    <a:bodyPr/>
                    <a:lstStyle/>
                    <a:p>
                      <a:r>
                        <a:rPr lang="fi-FI" sz="1000" b="1">
                          <a:latin typeface="Abadi ExtraLight" panose="020B0204020104020204" pitchFamily="34" charset="0"/>
                        </a:rPr>
                        <a:t>110,4</a:t>
                      </a:r>
                    </a:p>
                  </a:txBody>
                  <a:tcPr anchor="ctr" anchorCtr="1">
                    <a:solidFill>
                      <a:srgbClr val="DCDCDC"/>
                    </a:solidFill>
                  </a:tcPr>
                </a:tc>
                <a:tc>
                  <a:txBody>
                    <a:bodyPr/>
                    <a:lstStyle/>
                    <a:p>
                      <a:r>
                        <a:rPr lang="fi-FI" sz="1000" b="1">
                          <a:latin typeface="Abadi ExtraLight" panose="020B0204020104020204" pitchFamily="34" charset="0"/>
                        </a:rPr>
                        <a:t>111,8</a:t>
                      </a:r>
                    </a:p>
                  </a:txBody>
                  <a:tcPr anchor="ctr" anchorCtr="1">
                    <a:solidFill>
                      <a:srgbClr val="DCDCDC"/>
                    </a:solidFill>
                  </a:tcPr>
                </a:tc>
                <a:tc>
                  <a:txBody>
                    <a:bodyPr/>
                    <a:lstStyle/>
                    <a:p>
                      <a:r>
                        <a:rPr lang="fi-FI" sz="1000" b="1">
                          <a:latin typeface="Abadi ExtraLight" panose="020B0204020104020204" pitchFamily="34" charset="0"/>
                        </a:rPr>
                        <a:t>114,0</a:t>
                      </a:r>
                    </a:p>
                  </a:txBody>
                  <a:tcPr anchor="ctr" anchorCtr="1">
                    <a:solidFill>
                      <a:srgbClr val="DCDCDC"/>
                    </a:solidFill>
                  </a:tcPr>
                </a:tc>
                <a:tc>
                  <a:txBody>
                    <a:bodyPr/>
                    <a:lstStyle/>
                    <a:p>
                      <a:r>
                        <a:rPr lang="fi-FI" sz="1000" b="1">
                          <a:latin typeface="Abadi ExtraLight" panose="020B0204020104020204" pitchFamily="34" charset="0"/>
                        </a:rPr>
                        <a:t>116,6</a:t>
                      </a:r>
                    </a:p>
                  </a:txBody>
                  <a:tcPr anchor="ctr" anchorCtr="1">
                    <a:solidFill>
                      <a:srgbClr val="DCDCDC"/>
                    </a:solidFill>
                  </a:tcPr>
                </a:tc>
                <a:tc>
                  <a:txBody>
                    <a:bodyPr/>
                    <a:lstStyle/>
                    <a:p>
                      <a:r>
                        <a:rPr lang="fi-FI" sz="1000" b="1">
                          <a:latin typeface="Abadi ExtraLight" panose="020B0204020104020204" pitchFamily="34" charset="0"/>
                        </a:rPr>
                        <a:t>103,8</a:t>
                      </a:r>
                    </a:p>
                  </a:txBody>
                  <a:tcPr anchor="ctr" anchorCtr="1">
                    <a:solidFill>
                      <a:srgbClr val="DCDCDC"/>
                    </a:solidFill>
                  </a:tcPr>
                </a:tc>
                <a:tc>
                  <a:txBody>
                    <a:bodyPr/>
                    <a:lstStyle/>
                    <a:p>
                      <a:r>
                        <a:rPr lang="fi-FI" sz="1000" b="1">
                          <a:latin typeface="Abadi ExtraLight" panose="020B0204020104020204" pitchFamily="34" charset="0"/>
                        </a:rPr>
                        <a:t>106,7</a:t>
                      </a:r>
                    </a:p>
                  </a:txBody>
                  <a:tcPr anchor="ctr" anchorCtr="1">
                    <a:solidFill>
                      <a:srgbClr val="DCDCDC"/>
                    </a:solidFill>
                  </a:tcPr>
                </a:tc>
                <a:tc>
                  <a:txBody>
                    <a:bodyPr/>
                    <a:lstStyle/>
                    <a:p>
                      <a:r>
                        <a:rPr lang="fi-FI" sz="1000" b="1">
                          <a:latin typeface="Abadi ExtraLight" panose="020B0204020104020204" pitchFamily="34" charset="0"/>
                        </a:rPr>
                        <a:t>105,5</a:t>
                      </a:r>
                    </a:p>
                  </a:txBody>
                  <a:tcPr anchor="ctr" anchorCtr="1">
                    <a:solidFill>
                      <a:srgbClr val="DCDCDC"/>
                    </a:solidFill>
                  </a:tcPr>
                </a:tc>
                <a:tc>
                  <a:txBody>
                    <a:bodyPr/>
                    <a:lstStyle/>
                    <a:p>
                      <a:r>
                        <a:rPr lang="fi-FI" sz="1000" b="1" dirty="0">
                          <a:latin typeface="Abadi ExtraLight" panose="020B0204020104020204" pitchFamily="34" charset="0"/>
                        </a:rPr>
                        <a:t>105,1</a:t>
                      </a:r>
                    </a:p>
                  </a:txBody>
                  <a:tcPr anchor="ctr" anchorCtr="1">
                    <a:solidFill>
                      <a:srgbClr val="DCDCDC"/>
                    </a:solidFill>
                  </a:tcPr>
                </a:tc>
                <a:extLst>
                  <a:ext uri="{0D108BD9-81ED-4DB2-BD59-A6C34878D82A}">
                    <a16:rowId xmlns:a16="http://schemas.microsoft.com/office/drawing/2014/main" val="1738869739"/>
                  </a:ext>
                </a:extLst>
              </a:tr>
            </a:tbl>
          </a:graphicData>
        </a:graphic>
      </p:graphicFrame>
    </p:spTree>
    <p:extLst>
      <p:ext uri="{BB962C8B-B14F-4D97-AF65-F5344CB8AC3E}">
        <p14:creationId xmlns:p14="http://schemas.microsoft.com/office/powerpoint/2010/main" val="138841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ohja34_Energian_loppukul_kehitys">
    <p:spTree>
      <p:nvGrpSpPr>
        <p:cNvPr id="1" name=""/>
        <p:cNvGrpSpPr/>
        <p:nvPr/>
      </p:nvGrpSpPr>
      <p:grpSpPr>
        <a:xfrm>
          <a:off x="0" y="0"/>
          <a:ext cx="0" cy="0"/>
          <a:chOff x="0" y="0"/>
          <a:chExt cx="0" cy="0"/>
        </a:xfrm>
      </p:grpSpPr>
      <p:pic>
        <p:nvPicPr>
          <p:cNvPr id="5" name="Picture 4" descr="Viivakaavio. Kunnan energiankulutuksen kehitys. Tiedot esitetty edellisen sivun taulukossa.">
            <a:extLst>
              <a:ext uri="{FF2B5EF4-FFF2-40B4-BE49-F238E27FC236}">
                <a16:creationId xmlns:a16="http://schemas.microsoft.com/office/drawing/2014/main" id="{77D9702C-A252-4EF2-AD25-41F3BDAB7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Viivakaavio. Kunnan energiankulutuksen kehitys. Tiedot esitetty edellisen sivun taulukossa.">
            <a:extLst>
              <a:ext uri="{FF2B5EF4-FFF2-40B4-BE49-F238E27FC236}">
                <a16:creationId xmlns:a16="http://schemas.microsoft.com/office/drawing/2014/main" id="{96914FFA-648D-4F55-B3E5-103F18790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136F48-225E-4502-AA96-252C2A09F028}"/>
              </a:ext>
            </a:extLst>
          </p:cNvPr>
          <p:cNvSpPr txBox="1"/>
          <p:nvPr/>
        </p:nvSpPr>
        <p:spPr>
          <a:xfrm>
            <a:off x="542251" y="5099671"/>
            <a:ext cx="2731302" cy="1200329"/>
          </a:xfrm>
          <a:prstGeom prst="rect">
            <a:avLst/>
          </a:prstGeom>
          <a:noFill/>
        </p:spPr>
        <p:txBody>
          <a:bodyPr wrap="square">
            <a:spAutoFit/>
          </a:bodyPr>
          <a:lstStyle/>
          <a:p>
            <a:pPr algn="l"/>
            <a:r>
              <a:rPr lang="fi-FI" sz="1200" b="1" i="0" dirty="0">
                <a:effectLst/>
                <a:latin typeface="Abadi ExtraLight" panose="020B0204020104020204" pitchFamily="34" charset="0"/>
              </a:rPr>
              <a:t>Kuva 17.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Energian loppukulutuksen kehitys Ruskossa vuosina 2015–2024 ilman teollisuutta. Energian loppukulutus ei sisällä lämpöpumppujen tuottamaa uusiutuvaa energiaa, mutta sisältää niiden käyttämän sähkön. </a:t>
            </a:r>
            <a:r>
              <a:rPr lang="fi-FI" sz="1200" b="1" i="1" dirty="0">
                <a:effectLst/>
                <a:latin typeface="Abadi ExtraLight" panose="020B0204020104020204" pitchFamily="34" charset="0"/>
              </a:rPr>
              <a:t>(CO2-raportti, 2026)</a:t>
            </a:r>
            <a:endParaRPr lang="fi-FI" sz="1200" b="1" i="0" dirty="0">
              <a:effectLst/>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335B82BC-5230-B02C-9261-C4E33C06B6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31</a:t>
            </a:fld>
            <a:endParaRPr lang="fi-FI" dirty="0">
              <a:latin typeface="Abadi Extra Light" panose="020B0204020104020204" pitchFamily="34" charset="0"/>
            </a:endParaRPr>
          </a:p>
        </p:txBody>
      </p:sp>
      <p:graphicFrame>
        <p:nvGraphicFramePr>
          <p:cNvPr id="2" name="Chart 1" descr="Viivakaavio. Kunnan energiankulutuksen kehitys. Tiedot esitetty edellisen sivun taulukossa.">
            <a:extLst>
              <a:ext uri="{FF2B5EF4-FFF2-40B4-BE49-F238E27FC236}">
                <a16:creationId xmlns:a16="http://schemas.microsoft.com/office/drawing/2014/main" id="{3FFF5B60-602D-4F8B-8C13-1FD7C1744A8F}"/>
              </a:ext>
            </a:extLst>
          </p:cNvPr>
          <p:cNvGraphicFramePr>
            <a:graphicFrameLocks noGrp="1"/>
          </p:cNvGraphicFramePr>
          <p:nvPr>
            <p:extLst>
              <p:ext uri="{D42A27DB-BD31-4B8C-83A1-F6EECF244321}">
                <p14:modId xmlns:p14="http://schemas.microsoft.com/office/powerpoint/2010/main" val="2056643570"/>
              </p:ext>
            </p:extLst>
          </p:nvPr>
        </p:nvGraphicFramePr>
        <p:xfrm>
          <a:off x="3374136" y="612648"/>
          <a:ext cx="8145864" cy="56873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24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ohja35_Menetelmät">
    <p:spTree>
      <p:nvGrpSpPr>
        <p:cNvPr id="1" name=""/>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6EBE2A02-D7C6-448A-8288-96BAC3456009}"/>
              </a:ext>
            </a:extLst>
          </p:cNvPr>
          <p:cNvSpPr txBox="1">
            <a:spLocks/>
          </p:cNvSpPr>
          <p:nvPr/>
        </p:nvSpPr>
        <p:spPr>
          <a:xfrm>
            <a:off x="6399989" y="1689054"/>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dirty="0">
                <a:solidFill>
                  <a:srgbClr val="000000"/>
                </a:solidFill>
                <a:latin typeface="Abadi ExtraLight" panose="020B0204020104020204" pitchFamily="34" charset="0"/>
              </a:rPr>
              <a:t>Ennakkotietojen mukaan F-kaasujen (HFC- ja PFC-yhdisteet sekä SF₆) päästöt muodostivat vajaat 2 prosenttia (0,6 miljoonaa tonnia CO₂-</a:t>
            </a:r>
            <a:r>
              <a:rPr lang="fi-FI" sz="1200" dirty="0" err="1">
                <a:solidFill>
                  <a:srgbClr val="000000"/>
                </a:solidFill>
                <a:latin typeface="Abadi ExtraLight" panose="020B0204020104020204" pitchFamily="34" charset="0"/>
              </a:rPr>
              <a:t>ekv</a:t>
            </a:r>
            <a:r>
              <a:rPr lang="fi-FI" sz="1200" dirty="0">
                <a:solidFill>
                  <a:srgbClr val="000000"/>
                </a:solidFill>
                <a:latin typeface="Abadi ExtraLight" panose="020B0204020104020204" pitchFamily="34" charset="0"/>
              </a:rPr>
              <a:t>.) Suomen kokonaispäästöistä vuonna 2024. Päästöt laskivat 12 prosenttia vuoteen 2023 verrattuna. Etenkin siirtyminen luonnollisiin tai vaihtoehtoisiin kylmäaineisiin on laskenut F-kaasupäästöjä kymmenen viime vuoden aikana. Kylmä- ja ilmastointilaitteiden käytön päästöt muodostavat yli 90 prosenttia F-kaasujen päästöistä. [1]</a:t>
            </a:r>
          </a:p>
          <a:p>
            <a:pPr marL="0" indent="0" fontAlgn="base">
              <a:lnSpc>
                <a:spcPct val="100000"/>
              </a:lnSpc>
              <a:buNone/>
            </a:pPr>
            <a:r>
              <a:rPr lang="fi-FI" sz="1200" b="0" i="0" dirty="0">
                <a:solidFill>
                  <a:srgbClr val="000000"/>
                </a:solidFill>
                <a:effectLst/>
                <a:latin typeface="Abadi ExtraLight" panose="020B0204020104020204" pitchFamily="34" charset="0"/>
              </a:rPr>
              <a:t>CO2-raportin laskentamalli on kehitetty perustuen menetelmiin, joita Tilastokeskus käyttää vuosittain YK:n ilmastosopimukselle raportoitavassa Suomen kasvihuonekaasuinventaariossa. Laskentamenetelmiä on sovellettu kuntatason </a:t>
            </a:r>
            <a:r>
              <a:rPr lang="fi-FI" sz="1200" dirty="0">
                <a:solidFill>
                  <a:srgbClr val="000000"/>
                </a:solidFill>
                <a:latin typeface="Abadi ExtraLight" panose="020B0204020104020204" pitchFamily="34" charset="0"/>
              </a:rPr>
              <a:t>p</a:t>
            </a:r>
            <a:r>
              <a:rPr lang="fi-FI" sz="1200" b="0" i="0" dirty="0">
                <a:solidFill>
                  <a:srgbClr val="000000"/>
                </a:solidFill>
                <a:effectLst/>
                <a:latin typeface="Abadi ExtraLight" panose="020B0204020104020204" pitchFamily="34" charset="0"/>
              </a:rPr>
              <a:t>äästölaskentaan sopiviksi ja niitä kehitetään jatkuvasti paremman laskentatarkkuuden saavuttamiseksi. </a:t>
            </a:r>
            <a:r>
              <a:rPr lang="fi-FI" sz="1200" dirty="0">
                <a:solidFill>
                  <a:srgbClr val="000000"/>
                </a:solidFill>
                <a:latin typeface="Abadi ExtraLight" panose="020B0204020104020204" pitchFamily="34" charset="0"/>
              </a:rPr>
              <a:t>Lisäksi laskennassa käytettävät menetelmät vastaavat tai ovat helposti muokattavissa vastaamaan yleisimpiä globaalisti käytössä olevia raportointikehyksiä, kuten esimerkiksi Euroopan komission kaupunginjohtajien ilmastosopimusta Covenant of </a:t>
            </a:r>
            <a:r>
              <a:rPr lang="fi-FI" sz="1200" dirty="0" err="1">
                <a:solidFill>
                  <a:srgbClr val="000000"/>
                </a:solidFill>
                <a:latin typeface="Abadi ExtraLight" panose="020B0204020104020204" pitchFamily="34" charset="0"/>
              </a:rPr>
              <a:t>Mayorsia</a:t>
            </a:r>
            <a:r>
              <a:rPr lang="fi-FI" sz="1200" dirty="0">
                <a:solidFill>
                  <a:srgbClr val="000000"/>
                </a:solidFill>
                <a:latin typeface="Abadi ExtraLight" panose="020B0204020104020204" pitchFamily="34" charset="0"/>
              </a:rPr>
              <a:t>. </a:t>
            </a:r>
            <a:endParaRPr lang="fi-FI" sz="1200" b="0" i="0" dirty="0">
              <a:solidFill>
                <a:srgbClr val="000000"/>
              </a:solidFill>
              <a:effectLst/>
              <a:latin typeface="Abadi ExtraLight" panose="020B0204020104020204" pitchFamily="34" charset="0"/>
            </a:endParaRPr>
          </a:p>
          <a:p>
            <a:pPr marL="0" indent="0" fontAlgn="base">
              <a:lnSpc>
                <a:spcPct val="100000"/>
              </a:lnSpc>
              <a:buFont typeface="Arial" panose="020B0604020202020204" pitchFamily="34" charset="0"/>
              <a:buNone/>
            </a:pPr>
            <a:r>
              <a:rPr lang="fi-FI" sz="1200" dirty="0">
                <a:solidFill>
                  <a:srgbClr val="000000"/>
                </a:solidFill>
                <a:latin typeface="Abadi ExtraLight" panose="020B0204020104020204" pitchFamily="34" charset="0"/>
              </a:rPr>
              <a:t>Eri sektoreiden menetelmät, laskennassa käytetyt tietolähteet sekä mahdolliset laskentaan sisältyvät epävarmuudet ja päällekkäisyydet on kuvattu seuraavilla sivuilla.   </a:t>
            </a:r>
          </a:p>
          <a:p>
            <a:pPr marL="0" indent="0" algn="just" fontAlgn="base">
              <a:lnSpc>
                <a:spcPct val="100000"/>
              </a:lnSpc>
              <a:buFont typeface="Arial" panose="020B0604020202020204" pitchFamily="34" charset="0"/>
              <a:buNone/>
            </a:pPr>
            <a:endParaRPr lang="fi-FI" sz="1200" dirty="0">
              <a:solidFill>
                <a:srgbClr val="000000"/>
              </a:solidFill>
              <a:latin typeface="Abadi ExtraLight" panose="020B0204020104020204" pitchFamily="34" charset="0"/>
            </a:endParaRPr>
          </a:p>
          <a:p>
            <a:pPr marL="0" indent="0" algn="just" fontAlgn="base">
              <a:lnSpc>
                <a:spcPct val="100000"/>
              </a:lnSpc>
              <a:buFont typeface="Arial" panose="020B0604020202020204" pitchFamily="34" charset="0"/>
              <a:buNone/>
            </a:pPr>
            <a:endParaRPr lang="fi-FI" sz="1200" dirty="0">
              <a:solidFill>
                <a:srgbClr val="000000"/>
              </a:solidFill>
              <a:latin typeface="Abadi ExtraLight" panose="020B0204020104020204" pitchFamily="34" charset="0"/>
            </a:endParaRPr>
          </a:p>
        </p:txBody>
      </p:sp>
      <p:sp>
        <p:nvSpPr>
          <p:cNvPr id="2" name="Otsikkomuoto">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a:latin typeface="Abadi ExtraLight" panose="020B0204020104020204" pitchFamily="34" charset="0"/>
              </a:rPr>
              <a:t>10.  Laskentamenetelmä ja tietolähteet</a:t>
            </a:r>
            <a:endParaRPr lang="fi-FI" dirty="0">
              <a:latin typeface="Abadi ExtraLight" panose="020B0204020104020204" pitchFamily="34" charset="0"/>
            </a:endParaRP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05400" cy="4351338"/>
          </a:xfrm>
        </p:spPr>
        <p:txBody>
          <a:bodyPr>
            <a:noAutofit/>
          </a:bodyPr>
          <a:lstStyle/>
          <a:p>
            <a:pPr marL="0" indent="0" rtl="0" fontAlgn="base">
              <a:lnSpc>
                <a:spcPct val="100000"/>
              </a:lnSpc>
              <a:buNone/>
            </a:pPr>
            <a:r>
              <a:rPr lang="fi-FI" sz="1200" b="0" i="0" dirty="0">
                <a:solidFill>
                  <a:srgbClr val="000000"/>
                </a:solidFill>
                <a:effectLst/>
                <a:latin typeface="Abadi ExtraLight" panose="020B0204020104020204" pitchFamily="34" charset="0"/>
              </a:rPr>
              <a:t>CO2-raportissa kunnan kasvihuonekaasupäästöt lasketaan käyttöperusteisesti siten, että sähkön ja kaukolämmön päästöt allokoidaan sille kunnalle, jossa sähkö ja kaukolämpö kulutetaan. Jätteen- ja jätevedenkäsittelyn päästöt taas allokoidaan sille kunnalle, jossa ne ovat muodostuneet, vaikka niiden käsittely tapahtuisi toisaalla.</a:t>
            </a:r>
          </a:p>
          <a:p>
            <a:pPr marL="0" indent="0" rtl="0" fontAlgn="base">
              <a:lnSpc>
                <a:spcPct val="100000"/>
              </a:lnSpc>
              <a:buNone/>
            </a:pPr>
            <a:r>
              <a:rPr lang="fi-FI" sz="1200" b="0" i="0" dirty="0">
                <a:solidFill>
                  <a:srgbClr val="000000"/>
                </a:solidFill>
                <a:effectLst/>
                <a:latin typeface="Abadi ExtraLight" panose="020B0204020104020204" pitchFamily="34" charset="0"/>
              </a:rPr>
              <a:t>Kasvihuonekaasupäästöjen laskennassa ovat mukana ihmisen toiminnan aiheuttamat tärkeimmät kasvihuonekaasut: hiilidioksidi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 metaani (CH</a:t>
            </a:r>
            <a:r>
              <a:rPr lang="fi-FI" sz="1200" b="0" i="0" baseline="-25000" dirty="0">
                <a:solidFill>
                  <a:srgbClr val="000000"/>
                </a:solidFill>
                <a:effectLst/>
                <a:latin typeface="Abadi ExtraLight" panose="020B0204020104020204" pitchFamily="34" charset="0"/>
              </a:rPr>
              <a:t>4</a:t>
            </a:r>
            <a:r>
              <a:rPr lang="fi-FI" sz="1200" b="0" i="0" dirty="0">
                <a:solidFill>
                  <a:srgbClr val="000000"/>
                </a:solidFill>
                <a:effectLst/>
                <a:latin typeface="Abadi ExtraLight" panose="020B0204020104020204" pitchFamily="34" charset="0"/>
              </a:rPr>
              <a:t>) ja dityppioksidi (N</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O). </a:t>
            </a:r>
            <a:r>
              <a:rPr lang="fi-FI" sz="1200" dirty="0">
                <a:solidFill>
                  <a:srgbClr val="000000"/>
                </a:solidFill>
                <a:latin typeface="Abadi ExtraLight" panose="020B0204020104020204" pitchFamily="34" charset="0"/>
              </a:rPr>
              <a:t>K</a:t>
            </a:r>
            <a:r>
              <a:rPr lang="fi-FI" sz="1200" b="0" i="0" dirty="0">
                <a:solidFill>
                  <a:srgbClr val="000000"/>
                </a:solidFill>
                <a:effectLst/>
                <a:latin typeface="Abadi ExtraLight" panose="020B0204020104020204" pitchFamily="34" charset="0"/>
              </a:rPr>
              <a:t>oska kasvihuonekaasujen ilmakehää lämmittävän vaikutuksen voimakkuus vaihtelee, kasvihuonekaasujen päästöt on </a:t>
            </a:r>
            <a:r>
              <a:rPr lang="fi-FI" sz="1200" b="0" i="0" dirty="0" err="1">
                <a:solidFill>
                  <a:srgbClr val="000000"/>
                </a:solidFill>
                <a:effectLst/>
                <a:latin typeface="Abadi ExtraLight" panose="020B0204020104020204" pitchFamily="34" charset="0"/>
              </a:rPr>
              <a:t>yhteismitallistettu</a:t>
            </a:r>
            <a:r>
              <a:rPr lang="fi-FI" sz="1200" b="0" i="0" dirty="0">
                <a:solidFill>
                  <a:srgbClr val="000000"/>
                </a:solidFill>
                <a:effectLst/>
                <a:latin typeface="Abadi ExtraLight" panose="020B0204020104020204" pitchFamily="34" charset="0"/>
              </a:rPr>
              <a:t> hiilidioksidiekvivalenteiksi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kertomalla CH</a:t>
            </a:r>
            <a:r>
              <a:rPr lang="fi-FI" sz="1200" b="0" i="0" baseline="-25000" dirty="0">
                <a:solidFill>
                  <a:srgbClr val="000000"/>
                </a:solidFill>
                <a:effectLst/>
                <a:latin typeface="Abadi ExtraLight" panose="020B0204020104020204" pitchFamily="34" charset="0"/>
              </a:rPr>
              <a:t>4</a:t>
            </a:r>
            <a:r>
              <a:rPr lang="fi-FI" sz="1200" b="0" i="0" dirty="0">
                <a:solidFill>
                  <a:srgbClr val="000000"/>
                </a:solidFill>
                <a:effectLst/>
                <a:latin typeface="Abadi ExtraLight" panose="020B0204020104020204" pitchFamily="34" charset="0"/>
              </a:rPr>
              <a:t>- ja N</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O-päästöt niiden lämmitysvaikutusta kuvaavalla karakterisointikertoimella (Global </a:t>
            </a:r>
            <a:r>
              <a:rPr lang="fi-FI" sz="1200" b="0" i="0" dirty="0" err="1">
                <a:solidFill>
                  <a:srgbClr val="000000"/>
                </a:solidFill>
                <a:effectLst/>
                <a:latin typeface="Abadi ExtraLight" panose="020B0204020104020204" pitchFamily="34" charset="0"/>
              </a:rPr>
              <a:t>Warming</a:t>
            </a:r>
            <a:r>
              <a:rPr lang="fi-FI" sz="1200" b="0" i="0" dirty="0">
                <a:solidFill>
                  <a:srgbClr val="000000"/>
                </a:solidFill>
                <a:effectLst/>
                <a:latin typeface="Abadi ExtraLight" panose="020B0204020104020204" pitchFamily="34" charset="0"/>
              </a:rPr>
              <a:t> </a:t>
            </a:r>
            <a:r>
              <a:rPr lang="fi-FI" sz="1200" b="0" i="0" dirty="0" err="1">
                <a:solidFill>
                  <a:srgbClr val="000000"/>
                </a:solidFill>
                <a:effectLst/>
                <a:latin typeface="Abadi ExtraLight" panose="020B0204020104020204" pitchFamily="34" charset="0"/>
              </a:rPr>
              <a:t>Potential</a:t>
            </a:r>
            <a:r>
              <a:rPr lang="fi-FI" sz="1200" b="0" i="0" dirty="0">
                <a:solidFill>
                  <a:srgbClr val="000000"/>
                </a:solidFill>
                <a:effectLst/>
                <a:latin typeface="Abadi ExtraLight" panose="020B0204020104020204" pitchFamily="34" charset="0"/>
              </a:rPr>
              <a:t>, GWP). CO2-raportissa metaanin GWP-kertoimena on käytetty 21 ja dityppioksidin 310. Aikasarjan yhtenäisyyden säilyttämiseksi kertoimet on pidetty koko lasketun aikasarjan osalta samana. </a:t>
            </a:r>
          </a:p>
          <a:p>
            <a:pPr marL="0" indent="0" fontAlgn="base">
              <a:lnSpc>
                <a:spcPct val="100000"/>
              </a:lnSpc>
              <a:buNone/>
            </a:pPr>
            <a:r>
              <a:rPr lang="fi-FI" sz="1200" dirty="0">
                <a:solidFill>
                  <a:srgbClr val="000000"/>
                </a:solidFill>
                <a:latin typeface="Abadi ExtraLight" panose="020B0204020104020204" pitchFamily="34" charset="0"/>
              </a:rPr>
              <a:t>F</a:t>
            </a:r>
            <a:r>
              <a:rPr lang="fi-FI" sz="1200" b="0" i="0" dirty="0">
                <a:solidFill>
                  <a:srgbClr val="000000"/>
                </a:solidFill>
                <a:effectLst/>
                <a:latin typeface="Abadi ExtraLight" panose="020B0204020104020204" pitchFamily="34" charset="0"/>
              </a:rPr>
              <a:t>luoratut kasvihuonekaasut, eli F-kaasut, sisältävät HFC-yhdisteet (fluorihiilivedyt), PFC-yhdisteet (</a:t>
            </a:r>
            <a:r>
              <a:rPr lang="fi-FI" sz="1200" b="0" i="0" dirty="0" err="1">
                <a:solidFill>
                  <a:srgbClr val="000000"/>
                </a:solidFill>
                <a:effectLst/>
                <a:latin typeface="Abadi ExtraLight" panose="020B0204020104020204" pitchFamily="34" charset="0"/>
              </a:rPr>
              <a:t>perfluorihiilivedyt</a:t>
            </a:r>
            <a:r>
              <a:rPr lang="fi-FI" sz="1200" b="0" i="0" dirty="0">
                <a:solidFill>
                  <a:srgbClr val="000000"/>
                </a:solidFill>
                <a:effectLst/>
                <a:latin typeface="Abadi ExtraLight" panose="020B0204020104020204" pitchFamily="34" charset="0"/>
              </a:rPr>
              <a:t>), </a:t>
            </a:r>
            <a:r>
              <a:rPr lang="fi-FI" sz="1200" b="0" i="0" dirty="0" err="1">
                <a:solidFill>
                  <a:srgbClr val="000000"/>
                </a:solidFill>
                <a:effectLst/>
                <a:latin typeface="Abadi ExtraLight" panose="020B0204020104020204" pitchFamily="34" charset="0"/>
              </a:rPr>
              <a:t>rikkiheksafluoridin</a:t>
            </a:r>
            <a:r>
              <a:rPr lang="fi-FI" sz="1200" b="0" i="0" dirty="0">
                <a:solidFill>
                  <a:srgbClr val="000000"/>
                </a:solidFill>
                <a:effectLst/>
                <a:latin typeface="Abadi ExtraLight" panose="020B0204020104020204" pitchFamily="34" charset="0"/>
              </a:rPr>
              <a:t> (SF</a:t>
            </a:r>
            <a:r>
              <a:rPr lang="fi-FI" sz="1200" b="0" i="0" baseline="-25000" dirty="0">
                <a:solidFill>
                  <a:srgbClr val="000000"/>
                </a:solidFill>
                <a:effectLst/>
                <a:latin typeface="Abadi ExtraLight" panose="020B0204020104020204" pitchFamily="34" charset="0"/>
              </a:rPr>
              <a:t>6</a:t>
            </a:r>
            <a:r>
              <a:rPr lang="fi-FI" sz="1200" b="0" i="0" dirty="0">
                <a:solidFill>
                  <a:srgbClr val="000000"/>
                </a:solidFill>
                <a:effectLst/>
                <a:latin typeface="Abadi ExtraLight" panose="020B0204020104020204" pitchFamily="34" charset="0"/>
              </a:rPr>
              <a:t>) ja </a:t>
            </a:r>
            <a:r>
              <a:rPr lang="fi-FI" sz="1200" b="0" i="0" dirty="0" err="1">
                <a:solidFill>
                  <a:srgbClr val="000000"/>
                </a:solidFill>
                <a:effectLst/>
                <a:latin typeface="Abadi ExtraLight" panose="020B0204020104020204" pitchFamily="34" charset="0"/>
              </a:rPr>
              <a:t>typpitrifluoridin</a:t>
            </a:r>
            <a:r>
              <a:rPr lang="fi-FI" sz="1200" b="0" i="0" dirty="0">
                <a:solidFill>
                  <a:srgbClr val="000000"/>
                </a:solidFill>
                <a:effectLst/>
                <a:latin typeface="Abadi ExtraLight" panose="020B0204020104020204" pitchFamily="34" charset="0"/>
              </a:rPr>
              <a:t> (NF</a:t>
            </a:r>
            <a:r>
              <a:rPr lang="fi-FI" sz="1200" b="0" i="0" baseline="-25000" dirty="0">
                <a:solidFill>
                  <a:srgbClr val="000000"/>
                </a:solidFill>
                <a:effectLst/>
                <a:latin typeface="Abadi ExtraLight" panose="020B0204020104020204" pitchFamily="34" charset="0"/>
              </a:rPr>
              <a:t>3</a:t>
            </a:r>
            <a:r>
              <a:rPr lang="fi-FI" sz="1200" b="0" i="0" dirty="0">
                <a:solidFill>
                  <a:srgbClr val="000000"/>
                </a:solidFill>
                <a:effectLst/>
                <a:latin typeface="Abadi ExtraLight" panose="020B0204020104020204" pitchFamily="34" charset="0"/>
              </a:rPr>
              <a:t>). Fluorattuja kasvihuonekaasuja (F-kaasuja) käytetään lämmönsiirto- ja kylmäaineina jäähdytys-, ilmastointi- ja lämpöpumppulaitteistoissa. F-kaasut ovat voimakkaasti ilmastoa lämmittäviä aineita, joilla ei ole merkittävää luonnollista lähdettä, vaan </a:t>
            </a:r>
            <a:r>
              <a:rPr lang="fi-FI" sz="1200" dirty="0">
                <a:solidFill>
                  <a:srgbClr val="000000"/>
                </a:solidFill>
                <a:latin typeface="Abadi ExtraLight" panose="020B0204020104020204" pitchFamily="34" charset="0"/>
              </a:rPr>
              <a:t>niiden päästöt aiheutuvat lähes täysin ihmisen toiminnasta. F-kaasut eivät sisälly CO2-raportin laskentaan. </a:t>
            </a: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52358B1B-6496-A62B-7618-C4B4B4AEE93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32</a:t>
            </a:fld>
            <a:endParaRPr lang="fi-FI" dirty="0">
              <a:latin typeface="Abadi Extra Light" panose="020B0204020104020204" pitchFamily="34" charset="0"/>
            </a:endParaRPr>
          </a:p>
        </p:txBody>
      </p:sp>
    </p:spTree>
    <p:extLst>
      <p:ext uri="{BB962C8B-B14F-4D97-AF65-F5344CB8AC3E}">
        <p14:creationId xmlns:p14="http://schemas.microsoft.com/office/powerpoint/2010/main" val="560543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ohja36_Sähkö">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12120"/>
            <a:ext cx="5157787" cy="823912"/>
          </a:xfrm>
        </p:spPr>
        <p:txBody>
          <a:bodyPr/>
          <a:lstStyle/>
          <a:p>
            <a:r>
              <a:rPr lang="fi-FI" dirty="0">
                <a:latin typeface="Abadi ExtraLight" panose="020B0204020104020204" pitchFamily="34" charset="0"/>
              </a:rPr>
              <a:t>Sähkönkulutus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36032"/>
            <a:ext cx="5157787" cy="3684588"/>
          </a:xfrm>
        </p:spPr>
        <p:txBody>
          <a:bodyPr>
            <a:no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CO2-raportin sähkönkulutuksen päästölaskenta perustuu Energiateollisuus ry:n tilastoon kuntien sähkönkulutuksesta. Tilastossa sähkönkulutus on esitetty seuraaville luokille: asuminen ja maatalous; palvelut ja rakentaminen; ja teollisuus. Kuluttajien sähkönkulutuksen energiankulutus saadaan vähentämällä Energiateollisuus ry:n tilastoluokkien ”asuminen, maatalous, palvelut ja rakentaminen” sähkönkulutuksesta sähkölämmityksen ja maalämpöpumppujen sähkönkulutus. </a:t>
            </a:r>
          </a:p>
          <a:p>
            <a:pPr marL="0" indent="0">
              <a:lnSpc>
                <a:spcPct val="100000"/>
              </a:lnSpc>
              <a:buNone/>
            </a:pPr>
            <a:r>
              <a:rPr lang="fi-FI" sz="1200" dirty="0">
                <a:latin typeface="Abadi ExtraLight" panose="020B0204020104020204" pitchFamily="34" charset="0"/>
              </a:rPr>
              <a:t>Sähkönkulutuksen päästökertoimena on käytetty Suomen keskimääräistä sähkönkulutuksen päästökerrointa, jonka laskenta perustuu pääosin Energiateollisuus ry:n aineistoihin. Suomen sähköntuotannon päästöt on yhteistuotannon tapauksessa laskettu käyttäen hyödynjakomenetelmää, ja päästöt on jaettu Suomen sähkönkulutuksella. CO2-raportissa sähkönkulutus lasketaan viikkotasolla, ja sähkönkulutuksen päästökerroin kuukausittain. Näin ollen sähkölämmitykselle saadaan suurempi päästökerroin kuin kuluttajien sähkönkulutukselle, sillä sähkölämmitystä käytetään enemmän talviaikaan, jolloin päästökerroin on keskimäärin suurempi kuin kesällä.   </a:t>
            </a:r>
          </a:p>
          <a:p>
            <a:pPr marL="0" indent="0">
              <a:lnSpc>
                <a:spcPct val="100000"/>
              </a:lnSpc>
              <a:buNone/>
            </a:pPr>
            <a:r>
              <a:rPr lang="fi-FI" sz="1200" b="1" dirty="0">
                <a:latin typeface="Abadi ExtraLight" panose="020B0204020104020204" pitchFamily="34" charset="0"/>
              </a:rPr>
              <a:t>Tietolähteet:</a:t>
            </a:r>
            <a:r>
              <a:rPr lang="fi-FI" sz="1200" dirty="0">
                <a:latin typeface="Abadi ExtraLight" panose="020B0204020104020204" pitchFamily="34" charset="0"/>
              </a:rPr>
              <a:t> Energiateollisuus ry:n Sähkötilastot, Sähkönkäyttö kunnittain [2], Energiateollisuus ry:n Sähkötilastot, Sähköntuotannon polttoaineet ja CO</a:t>
            </a:r>
            <a:r>
              <a:rPr lang="fi-FI" sz="1200" baseline="-25000" dirty="0">
                <a:latin typeface="Abadi ExtraLight" panose="020B0204020104020204" pitchFamily="34" charset="0"/>
              </a:rPr>
              <a:t>2</a:t>
            </a:r>
            <a:r>
              <a:rPr lang="fi-FI" sz="1200" dirty="0">
                <a:latin typeface="Abadi ExtraLight" panose="020B0204020104020204" pitchFamily="34" charset="0"/>
              </a:rPr>
              <a:t>-päästöt [3]</a:t>
            </a: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Osa kuluttajien sähkönkulutuksesta käytetään todellisuudessa sähkölämmitykseen, sillä esimerkiksi kylpyhuoneiden sähköllä toimivan lattialämmityksen tai ilmalämpöpumppujen käyttämää sähköä ei pystytä erottelemaan. Niin ikään sähköautojen lataukseen käytettävä sähkö allokoituu sektorin päästöihin.  </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12120"/>
            <a:ext cx="5183188" cy="823912"/>
          </a:xfrm>
        </p:spPr>
        <p:txBody>
          <a:bodyPr/>
          <a:lstStyle/>
          <a:p>
            <a:r>
              <a:rPr lang="fi-FI" dirty="0">
                <a:latin typeface="Abadi ExtraLight" panose="020B0204020104020204" pitchFamily="34" charset="0"/>
              </a:rPr>
              <a:t>Sähkölämmitys ja maalämpö</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36032"/>
            <a:ext cx="5183188" cy="3684588"/>
          </a:xfrm>
        </p:spPr>
        <p:txBody>
          <a:bodyPr>
            <a:norm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Sähkölämmitettyjen sekä maalämmöllä lämmitettyjen rakennusten päästölaskenta perustuu mallinnukseen, jonka lähtötietoina hyödynnetään Tilastokeskuksen tilastoa rakennusten kerrosalasta, käyttötarkoituksesta ja tietoja rakennusten lämmityssähkön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1200" dirty="0">
                <a:latin typeface="Abadi ExtraLight" panose="020B0204020104020204" pitchFamily="34" charset="0"/>
              </a:rPr>
              <a:t>Laskennassa käytetty päästökerroin on koko Suomen sähkönkulutuksen keskimääräinen päästökerroin, joka on laskettu hyödynjakomenetelmällä Energiateollisuus ry:n tilastoihin perustuen.</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Tilastokeskus, Rakennukset ja kesämökit [4], Ilmatieteen laitos, Lämmitystarveluvut [5], Motiva, Kulutuksen normitus [6] </a:t>
            </a:r>
            <a:endParaRPr lang="fi-FI" sz="1200" b="1" dirty="0">
              <a:latin typeface="Abadi ExtraLight" panose="020B0204020104020204" pitchFamily="34" charset="0"/>
            </a:endParaRP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Maalämmön päästöjä tarkasteltaessa  on syytä ottaa huomioon, että lämmitysmuoto on yleistynyt viime vuosina, eivätkä Tilastokeskuksen rakennuskantatilaston tiedot ole välttämättä täysin ajantasaisia.</a:t>
            </a:r>
          </a:p>
          <a:p>
            <a:pPr marL="0" indent="0">
              <a:lnSpc>
                <a:spcPct val="100000"/>
              </a:lnSpc>
              <a:buNone/>
            </a:pPr>
            <a:r>
              <a:rPr lang="fi-FI" sz="1200" dirty="0">
                <a:latin typeface="Abadi ExtraLight" panose="020B0204020104020204" pitchFamily="34" charset="0"/>
              </a:rPr>
              <a:t>Sektorin päästölaskenta perustuu mallinnukseen, mikä aiheuttaa aina tiettyä epävarmuutta. </a:t>
            </a:r>
          </a:p>
          <a:p>
            <a:pPr marL="0" indent="0">
              <a:buNone/>
            </a:pPr>
            <a:endParaRPr lang="fi-FI" sz="1200" dirty="0">
              <a:latin typeface="Abadi Extra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CCC53DE1-CFBD-44DA-AC22-3CB319EE2D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33</a:t>
            </a:fld>
            <a:endParaRPr lang="fi-FI" dirty="0">
              <a:latin typeface="Abadi Extra Light" panose="020B0204020104020204" pitchFamily="34" charset="0"/>
            </a:endParaRPr>
          </a:p>
        </p:txBody>
      </p:sp>
    </p:spTree>
    <p:extLst>
      <p:ext uri="{BB962C8B-B14F-4D97-AF65-F5344CB8AC3E}">
        <p14:creationId xmlns:p14="http://schemas.microsoft.com/office/powerpoint/2010/main" val="426804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ohja37_Kaukol_ja_Erillislämm">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46845"/>
            <a:ext cx="5157787" cy="823912"/>
          </a:xfrm>
        </p:spPr>
        <p:txBody>
          <a:bodyPr/>
          <a:lstStyle/>
          <a:p>
            <a:r>
              <a:rPr lang="fi-FI" dirty="0">
                <a:latin typeface="Abadi ExtraLight" panose="020B0204020104020204" pitchFamily="34" charset="0"/>
              </a:rPr>
              <a:t>Kaukolämpö</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70757"/>
            <a:ext cx="5157787" cy="3684588"/>
          </a:xfrm>
        </p:spPr>
        <p:txBody>
          <a:bodyPr>
            <a:no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Sektorin päästölaskenta sisältää kunnassa kulutetusta kaukolämmöstä aiheutuneet päästöt, huolimatta siitä missä lämpö on tuotettu. Tiedot perustuvat suurten kaukolämpöverkkojen osalta Energiateollisuus ry:n tuottaman kaukolämpötilaston tietoihin sekä lämmönjakelijoille tehtyihin kyselyihin. Pienten kaukolämpökattiloiden osalta laskenta perustuu pääosin lämmönjakelijoille tehtyihin kyselyihin. Sähkön ja kaukolämmön yhteistuotannon polttoaineet on jaettu sähkölle ja kaukolämmölle hyödynjakomenetelmää käyttäen.</a:t>
            </a:r>
          </a:p>
          <a:p>
            <a:pPr marL="0" indent="0">
              <a:lnSpc>
                <a:spcPct val="100000"/>
              </a:lnSpc>
              <a:buNone/>
            </a:pPr>
            <a:r>
              <a:rPr lang="fi-FI" sz="1200" dirty="0">
                <a:latin typeface="Abadi ExtraLight" panose="020B0204020104020204" pitchFamily="34" charset="0"/>
              </a:rPr>
              <a:t>Polttoaineiden CO</a:t>
            </a:r>
            <a:r>
              <a:rPr lang="fi-FI" sz="1200" baseline="-25000" dirty="0">
                <a:latin typeface="Abadi ExtraLight" panose="020B0204020104020204" pitchFamily="34" charset="0"/>
              </a:rPr>
              <a:t>2</a:t>
            </a:r>
            <a:r>
              <a:rPr lang="fi-FI" sz="1200" dirty="0">
                <a:latin typeface="Abadi ExtraLight" panose="020B0204020104020204" pitchFamily="34" charset="0"/>
              </a:rPr>
              <a:t>-päästöt on laskettu hyödyntäen Tilastokeskuksen polttoaineluokituksen polttoainekohtaisia päästökertoimia. Polttoaineen poltossa syntyy myös pieniä määriä CH</a:t>
            </a:r>
            <a:r>
              <a:rPr lang="fi-FI" sz="1200" baseline="-25000" dirty="0">
                <a:latin typeface="Abadi ExtraLight" panose="020B0204020104020204" pitchFamily="34" charset="0"/>
              </a:rPr>
              <a:t>4</a:t>
            </a:r>
            <a:r>
              <a:rPr lang="fi-FI" sz="1200" dirty="0">
                <a:latin typeface="Abadi ExtraLight" panose="020B0204020104020204" pitchFamily="34" charset="0"/>
              </a:rPr>
              <a:t>- ja N</a:t>
            </a:r>
            <a:r>
              <a:rPr lang="fi-FI" sz="1200" baseline="-25000" dirty="0">
                <a:latin typeface="Abadi ExtraLight" panose="020B0204020104020204" pitchFamily="34" charset="0"/>
              </a:rPr>
              <a:t>2</a:t>
            </a:r>
            <a:r>
              <a:rPr lang="fi-FI" sz="1200" dirty="0">
                <a:latin typeface="Abadi ExtraLight" panose="020B0204020104020204" pitchFamily="34" charset="0"/>
              </a:rPr>
              <a:t>O-päästöjä, joiden määrä riippuu sekä käytettävästä polttoaineesta että polttoteknologiasta. CH</a:t>
            </a:r>
            <a:r>
              <a:rPr lang="fi-FI" sz="1200" baseline="-25000" dirty="0">
                <a:latin typeface="Abadi ExtraLight" panose="020B0204020104020204" pitchFamily="34" charset="0"/>
              </a:rPr>
              <a:t>4</a:t>
            </a:r>
            <a:r>
              <a:rPr lang="fi-FI" sz="1200" dirty="0">
                <a:latin typeface="Abadi ExtraLight" panose="020B0204020104020204" pitchFamily="34" charset="0"/>
              </a:rPr>
              <a:t>- ja N</a:t>
            </a:r>
            <a:r>
              <a:rPr lang="fi-FI" sz="1200" baseline="-25000" dirty="0">
                <a:latin typeface="Abadi ExtraLight" panose="020B0204020104020204" pitchFamily="34" charset="0"/>
              </a:rPr>
              <a:t>2</a:t>
            </a:r>
            <a:r>
              <a:rPr lang="fi-FI" sz="1200" dirty="0">
                <a:latin typeface="Abadi ExtraLight" panose="020B0204020104020204" pitchFamily="34" charset="0"/>
              </a:rPr>
              <a:t>O-päästöt on laskettu käyttäen Kasvener-mallin päästökertoimia. </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Energiateollisuus ry:n Kaukolämpötilastot, Kaukolämpötilasto [7],Tilastokeskus, Polttoaineluokitus [8], Suomen ympäristökeskus, Kasvener-malli [9], yrityskyselyt</a:t>
            </a: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Kaukolämmön kulutuksesta ja tuotannosta on saatavilla kattavat kansalliset tilastot. Epävarmuutta aiheuttavat tietokyselyin kerättävät tiedot ja mahdolliset haasteet niiden saatavuudessa.</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46845"/>
            <a:ext cx="5183188" cy="823912"/>
          </a:xfrm>
        </p:spPr>
        <p:txBody>
          <a:bodyPr/>
          <a:lstStyle/>
          <a:p>
            <a:r>
              <a:rPr lang="fi-FI" dirty="0">
                <a:latin typeface="Abadi ExtraLight" panose="020B0204020104020204" pitchFamily="34" charset="0"/>
              </a:rPr>
              <a:t>Erillislämmitys</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70757"/>
            <a:ext cx="5183188" cy="3684588"/>
          </a:xfrm>
        </p:spPr>
        <p:txBody>
          <a:bodyPr>
            <a:normAutofit fontScale="25000" lnSpcReduction="20000"/>
          </a:bodyPr>
          <a:lstStyle/>
          <a:p>
            <a:pPr marL="0" indent="0">
              <a:lnSpc>
                <a:spcPct val="100000"/>
              </a:lnSpc>
              <a:buNone/>
            </a:pPr>
            <a:r>
              <a:rPr lang="fi-FI" sz="4800" b="1" dirty="0">
                <a:latin typeface="Abadi ExtraLight" panose="020B0204020104020204" pitchFamily="34" charset="0"/>
              </a:rPr>
              <a:t>Sektorin kuvaus: </a:t>
            </a:r>
            <a:r>
              <a:rPr lang="fi-FI" sz="4800" dirty="0">
                <a:latin typeface="Abadi ExtraLight" panose="020B0204020104020204" pitchFamily="34" charset="0"/>
              </a:rPr>
              <a:t>Sektori käsittää kunnassa sijaitsevien öljyllä, puulla ja maakaasulla lämmitettävien rakennukset lämmityksestä aihetuvat päästöt. </a:t>
            </a:r>
          </a:p>
          <a:p>
            <a:pPr marL="0" indent="0">
              <a:lnSpc>
                <a:spcPct val="100000"/>
              </a:lnSpc>
              <a:buNone/>
            </a:pPr>
            <a:r>
              <a:rPr lang="fi-FI" sz="4800" dirty="0">
                <a:latin typeface="Abadi ExtraLight" panose="020B0204020104020204" pitchFamily="34" charset="0"/>
              </a:rPr>
              <a:t>Öljylämmitettyjen rakennusten polttoaineenkulutus on CO2-raportissa mallinnettu käyttäen lähtötietona Tilastokeskuksen tilastoa rakennusten kerrosalasta ja käyttötarkoituksesta sekä tietoja rakennusten lämmitysöljyn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4800" dirty="0">
                <a:latin typeface="Abadi ExtraLight" panose="020B0204020104020204" pitchFamily="34" charset="0"/>
              </a:rPr>
              <a:t>Rakennusten lämmityksessä hyödynnetty maakaasu perustuu maakaasunjakelijoilta saatuihin tietoihin. </a:t>
            </a:r>
          </a:p>
          <a:p>
            <a:pPr marL="0" indent="0">
              <a:lnSpc>
                <a:spcPct val="100000"/>
              </a:lnSpc>
              <a:buNone/>
            </a:pPr>
            <a:r>
              <a:rPr lang="fi-FI" sz="4800" dirty="0">
                <a:latin typeface="Abadi ExtraLight" panose="020B0204020104020204" pitchFamily="34" charset="0"/>
              </a:rPr>
              <a:t>Puupolttoaineen kulutus rakennusten erillislämmityksessä perustuu Luonnonvarakeskuksen tilastoon polttopuun käytöstä. Puun pienkäyttöä koskeva kartoitus toteutetaan noin kymmenen vuoden välein. </a:t>
            </a:r>
          </a:p>
          <a:p>
            <a:pPr marL="0" indent="0">
              <a:lnSpc>
                <a:spcPct val="100000"/>
              </a:lnSpc>
              <a:buNone/>
            </a:pPr>
            <a:r>
              <a:rPr lang="fi-FI" sz="4800" b="1" dirty="0">
                <a:latin typeface="Abadi ExtraLight" panose="020B0204020104020204" pitchFamily="34" charset="0"/>
              </a:rPr>
              <a:t>Tietolähteet: </a:t>
            </a:r>
            <a:r>
              <a:rPr lang="fi-FI" sz="4800" dirty="0">
                <a:latin typeface="Abadi ExtraLight" panose="020B0204020104020204" pitchFamily="34" charset="0"/>
              </a:rPr>
              <a:t>Tilastokeskus, Rakennukset ja kesämökit [4], Ilmatieteen laitos, Lämmitystarveluvut [5], Motiva, Kulutuksen normitus [6], Tilastokeskus, Rakennusten lämmityksenenergialähteet rakennustyypeittäin [10], Luonnonvarakeskus, Polttopuun pienkäyttö [11], yrityskyselyt </a:t>
            </a:r>
          </a:p>
          <a:p>
            <a:pPr marL="0" indent="0">
              <a:lnSpc>
                <a:spcPct val="100000"/>
              </a:lnSpc>
              <a:buNone/>
            </a:pPr>
            <a:r>
              <a:rPr lang="fi-FI" sz="4800" b="1" dirty="0">
                <a:latin typeface="Abadi ExtraLight" panose="020B0204020104020204" pitchFamily="34" charset="0"/>
              </a:rPr>
              <a:t>Epävarmuudet ja mahdolliset päällekkäisyydet: </a:t>
            </a:r>
            <a:r>
              <a:rPr lang="fi-FI" sz="4800" dirty="0">
                <a:latin typeface="Abadi ExtraLight" panose="020B0204020104020204" pitchFamily="34" charset="0"/>
              </a:rPr>
              <a:t>Öljylämmityksen päästölaskenta perustuu mallinnukseen, mikä aiheuttaa aina tiettyä epävarmuutta. Tilastokeskuksen rakennuskantatilasto ei ole täysin ajan tasalla öljylämmitettyjen rakennusten osalta ja arviota lämmitysöljyn kulutuksesta on korjattu koko Suomen lämmitysöljyn kulutuksen perusteella. </a:t>
            </a:r>
          </a:p>
          <a:p>
            <a:pPr marL="0" indent="0">
              <a:lnSpc>
                <a:spcPct val="100000"/>
              </a:lnSpc>
              <a:buNone/>
            </a:pPr>
            <a:r>
              <a:rPr lang="fi-FI" sz="4800" dirty="0">
                <a:latin typeface="Abadi ExtraLight" panose="020B0204020104020204" pitchFamily="34" charset="0"/>
              </a:rPr>
              <a:t>Maakaasulämmityksen osalta epävarmuutta aiheuttavat tietokyselyin kerättävät tiedot ja mahdolliset haasteet niiden saatavuudessa.</a:t>
            </a:r>
          </a:p>
          <a:p>
            <a:pPr marL="0" indent="0">
              <a:lnSpc>
                <a:spcPct val="100000"/>
              </a:lnSpc>
              <a:buNone/>
            </a:pPr>
            <a:r>
              <a:rPr lang="fi-FI" sz="4800" dirty="0">
                <a:latin typeface="Abadi ExtraLight" panose="020B0204020104020204" pitchFamily="34" charset="0"/>
              </a:rPr>
              <a:t>Kunnittaiseen polttopuun käyttöön liittyy epävarmuutta ja tilasto päivitetään harvoin. Puun pienkäytön merkitys päästöjen kannalta on hyvin pieni.</a:t>
            </a:r>
          </a:p>
          <a:p>
            <a:pPr marL="0" indent="0">
              <a:lnSpc>
                <a:spcPct val="100000"/>
              </a:lnSpc>
              <a:buNone/>
            </a:pPr>
            <a:r>
              <a:rPr lang="fi-FI" sz="1200" dirty="0">
                <a:latin typeface="Abadi ExtraLight" panose="020B0204020104020204" pitchFamily="34" charset="0"/>
              </a:rPr>
              <a:t>.</a:t>
            </a:r>
          </a:p>
          <a:p>
            <a:pPr marL="0" indent="0">
              <a:buNone/>
            </a:pPr>
            <a:endParaRPr lang="fi-FI" sz="1200" dirty="0">
              <a:latin typeface="Abadi Extra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03B86708-E492-F853-CCB4-91719966465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34</a:t>
            </a:fld>
            <a:endParaRPr lang="fi-FI" dirty="0">
              <a:latin typeface="Abadi Extra Light" panose="020B0204020104020204" pitchFamily="34" charset="0"/>
            </a:endParaRPr>
          </a:p>
        </p:txBody>
      </p:sp>
    </p:spTree>
    <p:extLst>
      <p:ext uri="{BB962C8B-B14F-4D97-AF65-F5344CB8AC3E}">
        <p14:creationId xmlns:p14="http://schemas.microsoft.com/office/powerpoint/2010/main" val="2407171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BC02-7C3A-5B76-1C66-5EA7681FB38B}"/>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CD353B0A-0406-437F-E3B6-0614374D93F3}"/>
              </a:ext>
            </a:extLst>
          </p:cNvPr>
          <p:cNvSpPr>
            <a:spLocks noGrp="1"/>
          </p:cNvSpPr>
          <p:nvPr>
            <p:ph type="body" idx="1"/>
          </p:nvPr>
        </p:nvSpPr>
        <p:spPr>
          <a:xfrm>
            <a:off x="838200" y="546845"/>
            <a:ext cx="5157787" cy="823912"/>
          </a:xfrm>
        </p:spPr>
        <p:txBody>
          <a:bodyPr/>
          <a:lstStyle/>
          <a:p>
            <a:r>
              <a:rPr lang="fi-FI" dirty="0">
                <a:latin typeface="Abadi ExtraLight" panose="020B0204020104020204" pitchFamily="34" charset="0"/>
              </a:rPr>
              <a:t>Tieliikenne</a:t>
            </a:r>
          </a:p>
        </p:txBody>
      </p:sp>
      <p:sp>
        <p:nvSpPr>
          <p:cNvPr id="3" name="Sisällön paikkamerkki 2">
            <a:extLst>
              <a:ext uri="{FF2B5EF4-FFF2-40B4-BE49-F238E27FC236}">
                <a16:creationId xmlns:a16="http://schemas.microsoft.com/office/drawing/2014/main" id="{0A144C0D-D89B-F897-899C-8FC6878D7249}"/>
              </a:ext>
            </a:extLst>
          </p:cNvPr>
          <p:cNvSpPr>
            <a:spLocks noGrp="1"/>
          </p:cNvSpPr>
          <p:nvPr>
            <p:ph sz="half" idx="2"/>
          </p:nvPr>
        </p:nvSpPr>
        <p:spPr>
          <a:xfrm>
            <a:off x="838200" y="1370757"/>
            <a:ext cx="5157787" cy="3684588"/>
          </a:xfrm>
        </p:spPr>
        <p:txBody>
          <a:bodyPr>
            <a:no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Liikenteen päästölaskenta on perustunut vuoteen 2023 saakka VTT:n LIISA-mallin mukaisiin ajoneuvotyyppi- ja tieluokkakohtaisiin päästöihin. LIISA-mallin tietoja ei vuodesta 2024 alkaen ole saatavilla tilastointivastuun siirryttyä Tilastokeskukselle. Uusi tilastointi on viivästynyt, eikä tieliikenteen tietoja vuodelle 2024 ollut CO2-raportin laskennan aikaan saatavilla. Vuoden 2024 tietojen tuottamiseen on kehitetty väliaikainen menetelmä, joka tuottaa arvion tieliikenteen päästökehityksestä ajoneuvotyypeittäin. </a:t>
            </a:r>
          </a:p>
          <a:p>
            <a:pPr marL="0" indent="0">
              <a:lnSpc>
                <a:spcPct val="100000"/>
              </a:lnSpc>
              <a:buNone/>
            </a:pPr>
            <a:r>
              <a:rPr lang="fi-FI" sz="1200" dirty="0">
                <a:latin typeface="Abadi ExtraLight" panose="020B0204020104020204" pitchFamily="34" charset="0"/>
              </a:rPr>
              <a:t>Väliaikainen laskenta perustuu vuoden 2023 LIISA-mallin mukaisiin ajoneuvotyyppikohtaisiin osuuksiin, kansalliseen tieliikenteen kokonaispäästöön sekä tieliikenteen ajoneuvotyyppikohtaisiin osuuksiin. Ajoneuvotyyppikohtaista vuoden 2024 jakaumaa ei ole vielä julkaistu, mutta jakaumissa ei viime vuosina ole tapahtunut merkittäviä muutoksia. Uuden tilastoinnin mukaisten tietojen valmistuttua, tarkastellaan tietoja uudelleen ja tehdään tarvittaessa muutoksia vuoden 2024 laskentaan sekä aikasarjaan pidemmällekin.</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VTT, Lipasto-laskentajärjestelmä [12], Autoalan Tiedotuskeskus [13]</a:t>
            </a: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Tieliikenteen sähkönkulutuksen päästöt sisältyvät kuluttajien sähkönkulutuksen päästöihin. Päästöjen kuntakohtaiseen allokointiin sekä ajoneuvotyyppikohtaiseen allokointiin liittyy epävarmuuksia.</a:t>
            </a:r>
          </a:p>
        </p:txBody>
      </p:sp>
      <p:sp>
        <p:nvSpPr>
          <p:cNvPr id="9" name="Tekstin paikkamerkki 8">
            <a:extLst>
              <a:ext uri="{FF2B5EF4-FFF2-40B4-BE49-F238E27FC236}">
                <a16:creationId xmlns:a16="http://schemas.microsoft.com/office/drawing/2014/main" id="{B5F94BEF-8EF3-AEE6-D51E-C117B31B8BBD}"/>
              </a:ext>
            </a:extLst>
          </p:cNvPr>
          <p:cNvSpPr>
            <a:spLocks noGrp="1"/>
          </p:cNvSpPr>
          <p:nvPr>
            <p:ph type="body" sz="quarter" idx="3"/>
          </p:nvPr>
        </p:nvSpPr>
        <p:spPr>
          <a:xfrm>
            <a:off x="6170612" y="546845"/>
            <a:ext cx="5183188" cy="823912"/>
          </a:xfrm>
        </p:spPr>
        <p:txBody>
          <a:bodyPr/>
          <a:lstStyle/>
          <a:p>
            <a:r>
              <a:rPr lang="fi-FI" dirty="0">
                <a:latin typeface="Abadi ExtraLight" panose="020B0204020104020204" pitchFamily="34" charset="0"/>
              </a:rPr>
              <a:t>Muut liikennemuodot</a:t>
            </a:r>
          </a:p>
        </p:txBody>
      </p:sp>
      <p:sp>
        <p:nvSpPr>
          <p:cNvPr id="4" name="Sisällön paikkamerkki 3">
            <a:extLst>
              <a:ext uri="{FF2B5EF4-FFF2-40B4-BE49-F238E27FC236}">
                <a16:creationId xmlns:a16="http://schemas.microsoft.com/office/drawing/2014/main" id="{79773317-63FA-64D0-F6D3-B914DF85E5D6}"/>
              </a:ext>
            </a:extLst>
          </p:cNvPr>
          <p:cNvSpPr>
            <a:spLocks noGrp="1"/>
          </p:cNvSpPr>
          <p:nvPr>
            <p:ph sz="quarter" idx="4"/>
          </p:nvPr>
        </p:nvSpPr>
        <p:spPr>
          <a:xfrm>
            <a:off x="6170612" y="1370757"/>
            <a:ext cx="5183188" cy="3684588"/>
          </a:xfrm>
        </p:spPr>
        <p:txBody>
          <a:bodyPr>
            <a:norm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Raideliikenteen päästölaskenta perustuu VTT:n RAILI -mallin dieselvetureiden päästötietoihin. Kunnan alueella sijaitsevien ratapihojen päästöt ovat mukana laskelmissa.</a:t>
            </a:r>
          </a:p>
          <a:p>
            <a:pPr marL="0" indent="0">
              <a:lnSpc>
                <a:spcPct val="100000"/>
              </a:lnSpc>
              <a:buNone/>
            </a:pPr>
            <a:r>
              <a:rPr lang="fi-FI" sz="1200" dirty="0">
                <a:latin typeface="Abadi ExtraLight" panose="020B0204020104020204" pitchFamily="34" charset="0"/>
              </a:rPr>
              <a:t>Vesiliikenteen huviveneiden päästöt lasketaan Traficomin vesikulkuneuvorekisterin lukumäärätietojen avulla. </a:t>
            </a:r>
          </a:p>
          <a:p>
            <a:pPr marL="0" indent="0">
              <a:lnSpc>
                <a:spcPct val="100000"/>
              </a:lnSpc>
              <a:buNone/>
            </a:pPr>
            <a:r>
              <a:rPr lang="fi-FI" sz="1200" dirty="0">
                <a:latin typeface="Abadi ExtraLight" panose="020B0204020104020204" pitchFamily="34" charset="0"/>
              </a:rPr>
              <a:t>Satamien laskenta perustuu VTT:n MEERI -mallin tietoihin.</a:t>
            </a:r>
          </a:p>
          <a:p>
            <a:pPr marL="0" indent="0">
              <a:lnSpc>
                <a:spcPct val="100000"/>
              </a:lnSpc>
              <a:buNone/>
            </a:pPr>
            <a:r>
              <a:rPr lang="fi-FI" sz="1200" dirty="0">
                <a:latin typeface="Abadi ExtraLight" panose="020B0204020104020204" pitchFamily="34" charset="0"/>
              </a:rPr>
              <a:t>Lentoliikenteen päästöjen tietolähteenä käytetään Finavian tuottamia LTO -syklin päästöjä. LTO -syklin päästöihin lasketaan lentoon lähdön, laskeutumisen ja niihin liittyvien rullausten aiheuttamat päästöt.</a:t>
            </a:r>
          </a:p>
          <a:p>
            <a:pPr marL="0" indent="0">
              <a:lnSpc>
                <a:spcPct val="100000"/>
              </a:lnSpc>
              <a:buNone/>
            </a:pPr>
            <a:r>
              <a:rPr lang="fi-FI" sz="1200" dirty="0">
                <a:latin typeface="Abadi ExtraLight" panose="020B0204020104020204" pitchFamily="34" charset="0"/>
              </a:rPr>
              <a:t>Muiden liikennemuotojen laskenta on CO2 -raportin kautta tarjottava lisäpalvelu.</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VTT, Lipasto-laskentajärjestelmä [12], Traficom, Vesikulkuneuvorekisteri [14], Finavia, Vuosikertomus [15]</a:t>
            </a:r>
          </a:p>
          <a:p>
            <a:pPr marL="0" indent="0">
              <a:lnSpc>
                <a:spcPct val="100000"/>
              </a:lnSpc>
              <a:buNone/>
            </a:pPr>
            <a:r>
              <a:rPr lang="fi-FI" sz="1200" b="1" dirty="0">
                <a:latin typeface="Abadi ExtraLight" panose="020B0204020104020204" pitchFamily="34" charset="0"/>
              </a:rPr>
              <a:t>Epävarmuudet ja mahdolliset päällekkäisyydet:</a:t>
            </a:r>
            <a:r>
              <a:rPr lang="fi-FI" sz="1200" dirty="0">
                <a:latin typeface="Abadi ExtraLight" panose="020B0204020104020204" pitchFamily="34" charset="0"/>
              </a:rPr>
              <a:t>. Raideliikenteen sähkönkulutuksen päästöt ovat mukana kuluttajien sähkönkulutuksessa.</a:t>
            </a:r>
          </a:p>
        </p:txBody>
      </p:sp>
      <p:pic>
        <p:nvPicPr>
          <p:cNvPr id="7" name="Picture 6">
            <a:extLst>
              <a:ext uri="{FF2B5EF4-FFF2-40B4-BE49-F238E27FC236}">
                <a16:creationId xmlns:a16="http://schemas.microsoft.com/office/drawing/2014/main" id="{03A0256C-F0C3-7089-5EA2-84B23B931E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E95B3DE6-4529-4A32-3637-A33F5E6C7E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A0EBB144-37C1-29BC-72BF-B0117D01AE3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35</a:t>
            </a:fld>
            <a:endParaRPr lang="fi-FI" dirty="0">
              <a:latin typeface="Abadi Extra Light" panose="020B0204020104020204" pitchFamily="34" charset="0"/>
            </a:endParaRPr>
          </a:p>
        </p:txBody>
      </p:sp>
    </p:spTree>
    <p:extLst>
      <p:ext uri="{BB962C8B-B14F-4D97-AF65-F5344CB8AC3E}">
        <p14:creationId xmlns:p14="http://schemas.microsoft.com/office/powerpoint/2010/main" val="3606639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ohja39_Maat_ja_jätehuolto">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265083"/>
            <a:ext cx="5157787" cy="823912"/>
          </a:xfrm>
        </p:spPr>
        <p:txBody>
          <a:bodyPr/>
          <a:lstStyle/>
          <a:p>
            <a:r>
              <a:rPr lang="fi-FI" dirty="0">
                <a:latin typeface="Abadi ExtraLight" panose="020B0204020104020204" pitchFamily="34" charset="0"/>
              </a:rPr>
              <a:t>Maatalous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088995"/>
            <a:ext cx="5157787" cy="3684588"/>
          </a:xfrm>
        </p:spPr>
        <p:txBody>
          <a:bodyPr>
            <a:no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Laskenta sisältää eläinten ruuansulatuksesta, lannasta sekä peltoviljelystä aiheutuvat päästöt. Eläinten ruuansulatuksen ja lannankäsittelyn päästöt on laskettu perustuen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Light" panose="020B0204020104020204" pitchFamily="34" charset="0"/>
              </a:rPr>
              <a:t>Peltoviljelystä aiheutuu N</a:t>
            </a:r>
            <a:r>
              <a:rPr lang="fi-FI" sz="1200" baseline="-25000" dirty="0">
                <a:latin typeface="Abadi ExtraLight" panose="020B0204020104020204" pitchFamily="34" charset="0"/>
              </a:rPr>
              <a:t>2</a:t>
            </a:r>
            <a:r>
              <a:rPr lang="fi-FI" sz="1200" dirty="0">
                <a:latin typeface="Abadi ExtraLight" panose="020B0204020104020204" pitchFamily="34" charset="0"/>
              </a:rPr>
              <a:t>O-päästöjä pienen osan pelloille lisätystä typestä muodostaessa N</a:t>
            </a:r>
            <a:r>
              <a:rPr lang="fi-FI" sz="1200" baseline="-25000" dirty="0">
                <a:latin typeface="Abadi ExtraLight" panose="020B0204020104020204" pitchFamily="34" charset="0"/>
              </a:rPr>
              <a:t>2</a:t>
            </a:r>
            <a:r>
              <a:rPr lang="fi-FI" sz="1200" dirty="0">
                <a:latin typeface="Abadi ExtraLight" panose="020B0204020104020204" pitchFamily="34" charset="0"/>
              </a:rPr>
              <a:t>O:ta. Laskentaan sisältyy synteettinen typpilannoitus, lannan käyttö lannoitteena, kasvien niittojäännös ja typpeä sitovat kasvit. Lisäksi laskennassa ovat mukana peltojen kalkituksen CO</a:t>
            </a:r>
            <a:r>
              <a:rPr lang="fi-FI" sz="1200" baseline="-25000" dirty="0">
                <a:latin typeface="Abadi ExtraLight" panose="020B0204020104020204" pitchFamily="34" charset="0"/>
              </a:rPr>
              <a:t>2</a:t>
            </a:r>
            <a:r>
              <a:rPr lang="fi-FI" sz="1200" dirty="0">
                <a:latin typeface="Abadi ExtraLight" panose="020B0204020104020204" pitchFamily="34" charset="0"/>
              </a:rPr>
              <a:t>-päästöt sekä epäsuorat N</a:t>
            </a:r>
            <a:r>
              <a:rPr lang="fi-FI" sz="1200" baseline="-25000" dirty="0">
                <a:latin typeface="Abadi ExtraLight" panose="020B0204020104020204" pitchFamily="34" charset="0"/>
              </a:rPr>
              <a:t>2</a:t>
            </a:r>
            <a:r>
              <a:rPr lang="fi-FI" sz="1200" dirty="0">
                <a:latin typeface="Abadi ExtraLight" panose="020B0204020104020204" pitchFamily="34" charset="0"/>
              </a:rPr>
              <a:t>O-päästöt muiden typpiyhdisteiden laskeuman ja typen huuhtouman seurauksena. Peltoviljelyn päästölaskenta perustuu kuntakohtaisiin viljelypinta-alatietoihin seuraaville kasveille: apilansiemen, herne, kaura, kevätvehnä, kukkakaali, lanttu, mukulaselleri, ohra, peruna, porkkana, punajuuri, ruis, seosvilja, sokerijuurikas, syysvehnä, tarhaherne, valkokaali ja öljykasvit. Lisäksi on käytetty tietoa koko kunnan viljelypinta-alasta. Päästöt on laskettu perustuen Suomen kasvihuonekaasuinventaarion menetelmiin. </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Ruokaviraston maaseutuelinkeinohallinnon tietojärjestelmä [16], Luonnonvarakeskuksen tilastotietokanta [17], Suomen Hippos ry, Hevosten lukumäärät kunnittain [18], Paliskuntain yhdistys, Porojen lukumäärät kunnittain [19]</a:t>
            </a: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Laskennassa käytettävät keskimääräiset kertoimet eivät ota huomioon yksittäisillä tiloilla tehtäviä päästöjä vähentäviä toimia.</a:t>
            </a:r>
            <a:endParaRPr lang="fi-FI" sz="1200" b="1" dirty="0">
              <a:latin typeface="Abadi ExtraLight" panose="020B0204020104020204" pitchFamily="34" charset="0"/>
            </a:endParaRP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265083"/>
            <a:ext cx="5183188" cy="823912"/>
          </a:xfrm>
        </p:spPr>
        <p:txBody>
          <a:bodyPr/>
          <a:lstStyle/>
          <a:p>
            <a:r>
              <a:rPr lang="fi-FI" dirty="0">
                <a:latin typeface="Abadi ExtraLight" panose="020B0204020104020204" pitchFamily="34" charset="0"/>
              </a:rPr>
              <a:t>Jätehuolto</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088995"/>
            <a:ext cx="5183188" cy="3684588"/>
          </a:xfrm>
        </p:spPr>
        <p:txBody>
          <a:bodyPr>
            <a:noAutofit/>
          </a:bodyPr>
          <a:lstStyle/>
          <a:p>
            <a:pPr marL="0" indent="0">
              <a:lnSpc>
                <a:spcPct val="100000"/>
              </a:lnSpc>
              <a:buNone/>
            </a:pPr>
            <a:r>
              <a:rPr lang="fi-FI" sz="1200" b="1" dirty="0">
                <a:latin typeface="Abadi ExtraLight" panose="020B0204020104020204" pitchFamily="34" charset="0"/>
              </a:rPr>
              <a:t>Sektorin kuvaus: </a:t>
            </a:r>
            <a:r>
              <a:rPr lang="fi-FI" sz="1200" dirty="0">
                <a:latin typeface="Abadi ExtraLight" panose="020B0204020104020204" pitchFamily="34" charset="0"/>
              </a:rPr>
              <a:t>Kaatopaikalla muodostuva metaanin määrä arvioidaan </a:t>
            </a:r>
            <a:r>
              <a:rPr lang="fi-FI" sz="1200" dirty="0" err="1">
                <a:latin typeface="Abadi ExtraLight" panose="020B0204020104020204" pitchFamily="34" charset="0"/>
              </a:rPr>
              <a:t>Syken</a:t>
            </a:r>
            <a:r>
              <a:rPr lang="fi-FI" sz="1200" dirty="0">
                <a:latin typeface="Abadi ExtraLight" panose="020B0204020104020204" pitchFamily="34" charset="0"/>
              </a:rPr>
              <a:t> kehittämällä dynaamisella mallilla (FOD-malli), joka ottaa huomioon eri vuosina kaatopaikalle sijoitetut jätemäärät, jätteen tyypin sekä kaatopaikkakaasun talteenoton ja hapettumisen pintakerroksessa. Vaihtoehtoisesti voidaan hyödyntää jätehuoltoyhtiöiltä saatavaa päästöarviota. Syntypaikkaperusteista laskentaa varten kaatopaikkojen päästöt jaetaan jätehuoltoyhtiön toiminta-alueen kunnille asukas-luvun suhteessa. Teollisuuden kaatopaikkojen päästöt lasketaan </a:t>
            </a:r>
            <a:r>
              <a:rPr lang="fi-FI" sz="1200" dirty="0" err="1">
                <a:latin typeface="Abadi ExtraLight" panose="020B0204020104020204" pitchFamily="34" charset="0"/>
              </a:rPr>
              <a:t>SYKE:n</a:t>
            </a:r>
            <a:r>
              <a:rPr lang="fi-FI" sz="1200" dirty="0">
                <a:latin typeface="Abadi ExtraLight" panose="020B0204020104020204" pitchFamily="34" charset="0"/>
              </a:rPr>
              <a:t> jätemallilla. </a:t>
            </a:r>
          </a:p>
          <a:p>
            <a:pPr marL="0" indent="0">
              <a:lnSpc>
                <a:spcPct val="100000"/>
              </a:lnSpc>
              <a:buNone/>
            </a:pPr>
            <a:r>
              <a:rPr lang="fi-FI" sz="1200" dirty="0">
                <a:latin typeface="Abadi ExtraLight" panose="020B0204020104020204" pitchFamily="34" charset="0"/>
              </a:rPr>
              <a:t>Kompostoinnin päästölaskenta perustuu tietoihin käsitellyistä jätejakeista. Päästökertoimina käytetään Suomen kasvihuonekaasuinventaarion päästökertoimia. Useiden kuntien yhteisten kompostointilaitosten päästöt jaetaan kunnille asukasluvun suhteessa.</a:t>
            </a:r>
          </a:p>
          <a:p>
            <a:pPr marL="0" indent="0">
              <a:lnSpc>
                <a:spcPct val="100000"/>
              </a:lnSpc>
              <a:buNone/>
            </a:pPr>
            <a:r>
              <a:rPr lang="fi-FI" sz="1200" dirty="0">
                <a:latin typeface="Abadi ExtraLight" panose="020B0204020104020204" pitchFamily="34" charset="0"/>
              </a:rPr>
              <a:t>Yhdyskuntajäteveden CH</a:t>
            </a:r>
            <a:r>
              <a:rPr lang="fi-FI" sz="1200" baseline="-25000" dirty="0">
                <a:latin typeface="Abadi ExtraLight" panose="020B0204020104020204" pitchFamily="34" charset="0"/>
              </a:rPr>
              <a:t>4</a:t>
            </a:r>
            <a:r>
              <a:rPr lang="fi-FI" sz="1200" dirty="0">
                <a:latin typeface="Abadi ExtraLight" panose="020B0204020104020204" pitchFamily="34" charset="0"/>
              </a:rPr>
              <a:t>-päästöjen laskenta perustuu puhdistamoille saapuvan orgaanisen aineksen (BOD7) kuormaan, ja N</a:t>
            </a:r>
            <a:r>
              <a:rPr lang="fi-FI" sz="1200" baseline="-25000" dirty="0">
                <a:latin typeface="Abadi ExtraLight" panose="020B0204020104020204" pitchFamily="34" charset="0"/>
              </a:rPr>
              <a:t>2</a:t>
            </a:r>
            <a:r>
              <a:rPr lang="fi-FI" sz="1200" dirty="0">
                <a:latin typeface="Abadi ExtraLight" panose="020B0204020104020204" pitchFamily="34" charset="0"/>
              </a:rPr>
              <a:t>O-päästöjen laskenta jätevedenpuhdistamojen typpikuormaan vesistöihin. Päästöt lasketaan Suomen kasvihuonekaasuinventaarion menetelmiä hyödyntäen. Useiden kuntien yhteisten jätevedenpuhdistamoiden päästöt jaetaan kunnille jätevesikuorman suhteessa. </a:t>
            </a:r>
          </a:p>
          <a:p>
            <a:pPr marL="0" indent="0">
              <a:lnSpc>
                <a:spcPct val="100000"/>
              </a:lnSpc>
              <a:buNone/>
            </a:pPr>
            <a:r>
              <a:rPr lang="fi-FI" sz="1200" dirty="0">
                <a:latin typeface="Abadi ExtraLight" panose="020B0204020104020204" pitchFamily="34" charset="0"/>
              </a:rPr>
              <a:t>Yhdyskuntajäteveden puhdistamoiden piiriin kuulumattomien asukkaiden jätevedenkäsittelyn päästöt lasketaan haja-asutusalueiden väkilukuun perustuen. CH</a:t>
            </a:r>
            <a:r>
              <a:rPr lang="fi-FI" sz="1200" baseline="-25000" dirty="0">
                <a:latin typeface="Abadi ExtraLight" panose="020B0204020104020204" pitchFamily="34" charset="0"/>
              </a:rPr>
              <a:t>4</a:t>
            </a:r>
            <a:r>
              <a:rPr lang="fi-FI" sz="1200" dirty="0">
                <a:latin typeface="Abadi ExtraLight" panose="020B0204020104020204" pitchFamily="34" charset="0"/>
              </a:rPr>
              <a:t>-päästö perustuu keskimääräiseen orgaanisen aineksen kuormaan, ja N</a:t>
            </a:r>
            <a:r>
              <a:rPr lang="fi-FI" sz="1200" baseline="-25000" dirty="0">
                <a:latin typeface="Abadi ExtraLight" panose="020B0204020104020204" pitchFamily="34" charset="0"/>
              </a:rPr>
              <a:t>2</a:t>
            </a:r>
            <a:r>
              <a:rPr lang="fi-FI" sz="1200" dirty="0">
                <a:latin typeface="Abadi ExtraLight" panose="020B0204020104020204" pitchFamily="34" charset="0"/>
              </a:rPr>
              <a:t>O-päästö keskimääräiseen proteiininkulutukseen ja proteiinin typpisisältöön.</a:t>
            </a:r>
          </a:p>
          <a:p>
            <a:pPr marL="0" indent="0">
              <a:lnSpc>
                <a:spcPct val="100000"/>
              </a:lnSpc>
              <a:buNone/>
            </a:pPr>
            <a:r>
              <a:rPr lang="fi-FI" sz="1200" dirty="0">
                <a:latin typeface="Abadi ExtraLight" panose="020B0204020104020204" pitchFamily="34" charset="0"/>
              </a:rPr>
              <a:t>Teollisuuden jätevedenkäsittelyn päästöjen laskenta perustuu jäteveden-käsittelylaitosten orgaanisen aineksen (COD) sekä typen vesistökuormitukseen.</a:t>
            </a:r>
          </a:p>
          <a:p>
            <a:pPr marL="0" indent="0">
              <a:lnSpc>
                <a:spcPct val="100000"/>
              </a:lnSpc>
              <a:buNone/>
            </a:pPr>
            <a:r>
              <a:rPr lang="fi-FI" sz="1200" b="1" dirty="0">
                <a:latin typeface="Abadi ExtraLight" panose="020B0204020104020204" pitchFamily="34" charset="0"/>
              </a:rPr>
              <a:t>Tietolähteet: </a:t>
            </a:r>
            <a:r>
              <a:rPr lang="fi-FI" sz="1200" dirty="0">
                <a:latin typeface="Abadi ExtraLight" panose="020B0204020104020204" pitchFamily="34" charset="0"/>
              </a:rPr>
              <a:t>Suomen ympäristökeskus, YLVA-tietokanta [20], yrityskyselyt</a:t>
            </a:r>
          </a:p>
          <a:p>
            <a:pPr marL="0" indent="0">
              <a:lnSpc>
                <a:spcPct val="100000"/>
              </a:lnSpc>
              <a:buNone/>
            </a:pPr>
            <a:r>
              <a:rPr lang="fi-FI" sz="1200" b="1" dirty="0">
                <a:latin typeface="Abadi ExtraLight" panose="020B0204020104020204" pitchFamily="34" charset="0"/>
              </a:rPr>
              <a:t>Epävarmuudet ja mahdolliset päällekkäisyydet: </a:t>
            </a:r>
            <a:r>
              <a:rPr lang="fi-FI" sz="1200" dirty="0">
                <a:latin typeface="Abadi ExtraLight" panose="020B0204020104020204" pitchFamily="34" charset="0"/>
              </a:rPr>
              <a:t>Laskenta perustuu mallinnukseen, mikä aiheuttaa aina tiettyä epävarmuutta.</a:t>
            </a:r>
            <a:endParaRPr lang="fi-FI" sz="1200" b="1" dirty="0">
              <a:latin typeface="Abadi Extra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316566D8-DDEE-9DB9-AECA-6C874A59229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36</a:t>
            </a:fld>
            <a:endParaRPr lang="fi-FI" dirty="0">
              <a:latin typeface="Abadi Extra Light" panose="020B0204020104020204" pitchFamily="34" charset="0"/>
            </a:endParaRPr>
          </a:p>
        </p:txBody>
      </p:sp>
    </p:spTree>
    <p:extLst>
      <p:ext uri="{BB962C8B-B14F-4D97-AF65-F5344CB8AC3E}">
        <p14:creationId xmlns:p14="http://schemas.microsoft.com/office/powerpoint/2010/main" val="423755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ohja40_Teoll_ja_työkoneet">
    <p:spTree>
      <p:nvGrpSpPr>
        <p:cNvPr id="1" name=""/>
        <p:cNvGrpSpPr/>
        <p:nvPr/>
      </p:nvGrpSpPr>
      <p:grpSpPr>
        <a:xfrm>
          <a:off x="0" y="0"/>
          <a:ext cx="0" cy="0"/>
          <a:chOff x="0" y="0"/>
          <a:chExt cx="0" cy="0"/>
        </a:xfrm>
      </p:grpSpPr>
      <p:pic>
        <p:nvPicPr>
          <p:cNvPr id="5" name="Picture 4" descr="Kuvituskuva. Iso keltainen kuorma-auto epätasaisella hiekkatiellä.">
            <a:extLst>
              <a:ext uri="{FF2B5EF4-FFF2-40B4-BE49-F238E27FC236}">
                <a16:creationId xmlns:a16="http://schemas.microsoft.com/office/drawing/2014/main" id="{4F66D5F2-50A9-4F5F-AEB6-E20A422EB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943600" cy="6858000"/>
          </a:xfrm>
          <a:prstGeom prst="rect">
            <a:avLst/>
          </a:prstGeom>
        </p:spPr>
      </p:pic>
      <p:pic>
        <p:nvPicPr>
          <p:cNvPr id="6" name="Picture 5" descr="Kuvituskuva. Iso keltainen kuorma-auto epätasaisella hiekkatiellä.">
            <a:extLst>
              <a:ext uri="{FF2B5EF4-FFF2-40B4-BE49-F238E27FC236}">
                <a16:creationId xmlns:a16="http://schemas.microsoft.com/office/drawing/2014/main" id="{DD9B3293-A52C-41B5-8EC2-8AB7F87CD8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Iso keltainen kuorma-auto epätasaisella hiekkatiellä.">
            <a:extLst>
              <a:ext uri="{FF2B5EF4-FFF2-40B4-BE49-F238E27FC236}">
                <a16:creationId xmlns:a16="http://schemas.microsoft.com/office/drawing/2014/main" id="{ABFB9053-513F-468D-A5F4-FFDE2819B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9" name="Tekstin paikkamerkki 8">
            <a:extLst>
              <a:ext uri="{FF2B5EF4-FFF2-40B4-BE49-F238E27FC236}">
                <a16:creationId xmlns:a16="http://schemas.microsoft.com/office/drawing/2014/main" id="{4F9A385A-8DB6-46A6-8B53-130109D05A8E}"/>
              </a:ext>
            </a:extLst>
          </p:cNvPr>
          <p:cNvSpPr txBox="1">
            <a:spLocks/>
          </p:cNvSpPr>
          <p:nvPr/>
        </p:nvSpPr>
        <p:spPr>
          <a:xfrm>
            <a:off x="6170612" y="4310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latin typeface="Abadi ExtraLight" panose="020B0204020104020204" pitchFamily="34" charset="0"/>
              </a:rPr>
              <a:t>Teollisuus ja työkoneet</a:t>
            </a:r>
          </a:p>
        </p:txBody>
      </p:sp>
      <p:sp>
        <p:nvSpPr>
          <p:cNvPr id="10" name="Sisällön paikkamerkki 3">
            <a:extLst>
              <a:ext uri="{FF2B5EF4-FFF2-40B4-BE49-F238E27FC236}">
                <a16:creationId xmlns:a16="http://schemas.microsoft.com/office/drawing/2014/main" id="{E64ADA07-B022-478B-A7AD-8B7731BB9336}"/>
              </a:ext>
            </a:extLst>
          </p:cNvPr>
          <p:cNvSpPr txBox="1">
            <a:spLocks/>
          </p:cNvSpPr>
          <p:nvPr/>
        </p:nvSpPr>
        <p:spPr>
          <a:xfrm>
            <a:off x="6170612" y="960436"/>
            <a:ext cx="5183188" cy="546646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1700" b="1" dirty="0">
                <a:latin typeface="Abadi ExtraLight" panose="020B0204020104020204" pitchFamily="34" charset="0"/>
              </a:rPr>
              <a:t>Sektorin kuvaus:  </a:t>
            </a:r>
            <a:r>
              <a:rPr lang="fi-FI" sz="1700" dirty="0">
                <a:latin typeface="Abadi ExtraLight" panose="020B0204020104020204" pitchFamily="34" charset="0"/>
              </a:rPr>
              <a:t>Sektorin päästölaskenta sisältää teollisuuden ja työkoneiden polttoaineenkäytön päästöt, sähkönkulutuksen sekä teollisuuden prosesseista aiheutuvat päästöt.</a:t>
            </a:r>
          </a:p>
          <a:p>
            <a:pPr marL="0" indent="0">
              <a:lnSpc>
                <a:spcPct val="100000"/>
              </a:lnSpc>
              <a:buNone/>
            </a:pPr>
            <a:r>
              <a:rPr lang="fi-FI" sz="1700" dirty="0">
                <a:latin typeface="Abadi ExtraLight" panose="020B0204020104020204" pitchFamily="34" charset="0"/>
              </a:rPr>
              <a:t>Päästöt lasketaan perustuen teollisuuden käyttämiin polttoaineisiin ja öljyn myyntimääriin. Teollisuuden käyttämien polttoaineiden määrät saadaan YLVA-tietokannasta sekä yrityskyselyillä ja öljyn myyntimäärät Tilastokeskuksen tilastoista.</a:t>
            </a:r>
          </a:p>
          <a:p>
            <a:pPr marL="0" indent="0">
              <a:lnSpc>
                <a:spcPct val="100000"/>
              </a:lnSpc>
              <a:buNone/>
            </a:pPr>
            <a:r>
              <a:rPr lang="fi-FI" sz="1700" dirty="0">
                <a:latin typeface="Abadi ExtraLight" panose="020B0204020104020204" pitchFamily="34" charset="0"/>
              </a:rPr>
              <a:t>Sähkönkulutustiedot saadaan Energiateollisuus ry:n tilastosta ja  sähköntuotantotiedot yrityksiltä. Teollisuuden omaan käyttöön tuottaman sähkön päästöt lasketaan teollisuuden polttoaineiden päästöihin. Tällöin Energiateollisuus ry:n tilastoimasta teollisuuden sähkönkulutuksesta vähennetään teollisuuden omaan käyttöön tuottama sähkö. Teollisuuden sähkönkulutuksen päästöihin sisältyy siis vain teollisuuden ostosähkö. Sähkönkulutuksen päästö lasketaan käyttäen valtakunnallista sähkönkulutuksen päästökerrointa. </a:t>
            </a:r>
          </a:p>
          <a:p>
            <a:pPr marL="0" indent="0">
              <a:lnSpc>
                <a:spcPct val="100000"/>
              </a:lnSpc>
              <a:buNone/>
            </a:pPr>
            <a:r>
              <a:rPr lang="fi-FI" sz="1700" dirty="0">
                <a:latin typeface="Abadi ExtraLight" panose="020B0204020104020204" pitchFamily="34" charset="0"/>
              </a:rPr>
              <a:t>Bensiinikäyttöisten työkoneiden polttoaineen kulutus ja päästöt on laskettu käyttäen VTT:n TYKO-mallia.</a:t>
            </a:r>
          </a:p>
          <a:p>
            <a:pPr marL="0" indent="0">
              <a:lnSpc>
                <a:spcPct val="100000"/>
              </a:lnSpc>
              <a:buNone/>
            </a:pPr>
            <a:r>
              <a:rPr lang="fi-FI" sz="1700" dirty="0">
                <a:latin typeface="Abadi ExtraLight" panose="020B0204020104020204" pitchFamily="34" charset="0"/>
              </a:rPr>
              <a:t>Kevyen ja raskaan polttoöljyn käyttö työkoneissa ja muissa käyttökohteissa lasketaan vähentämällä kuntaan toimitetuista polttoainemääristä rakennusten erillislämmitykseen, kaukolämmitykseen sekä teollisuuden tuotantoon käytetyt polttoainemäärät.</a:t>
            </a:r>
          </a:p>
          <a:p>
            <a:pPr marL="0" indent="0">
              <a:lnSpc>
                <a:spcPct val="100000"/>
              </a:lnSpc>
              <a:buNone/>
            </a:pPr>
            <a:r>
              <a:rPr lang="fi-FI" sz="1700" dirty="0">
                <a:latin typeface="Abadi ExtraLight" panose="020B0204020104020204" pitchFamily="34" charset="0"/>
              </a:rPr>
              <a:t>Prosessipäästöjen tiedot saadaan päästökaupparekisterin julkisista tiedoista ja tietokyselyillä.</a:t>
            </a:r>
          </a:p>
          <a:p>
            <a:pPr marL="0" indent="0">
              <a:lnSpc>
                <a:spcPct val="100000"/>
              </a:lnSpc>
              <a:buNone/>
            </a:pPr>
            <a:r>
              <a:rPr lang="fi-FI" sz="1700" dirty="0">
                <a:latin typeface="Abadi ExtraLight" panose="020B0204020104020204" pitchFamily="34" charset="0"/>
              </a:rPr>
              <a:t>Teollisuuden ja työkoneiden laskenta on CO2-raportin kautta tarjottava lisäpalvelu.</a:t>
            </a:r>
          </a:p>
          <a:p>
            <a:pPr marL="0" indent="0">
              <a:lnSpc>
                <a:spcPct val="100000"/>
              </a:lnSpc>
              <a:buNone/>
            </a:pPr>
            <a:r>
              <a:rPr lang="fi-FI" sz="1700" b="1" dirty="0">
                <a:latin typeface="Abadi ExtraLight" panose="020B0204020104020204" pitchFamily="34" charset="0"/>
              </a:rPr>
              <a:t>Tietolähteet: </a:t>
            </a:r>
            <a:r>
              <a:rPr lang="fi-FI" sz="1700" dirty="0">
                <a:latin typeface="Abadi ExtraLight" panose="020B0204020104020204" pitchFamily="34" charset="0"/>
              </a:rPr>
              <a:t>Suomen ympäristökeskus, YLVA-tietokanta [20], Tilastokeskus, Öljyn myyntimäärät kunnittain [21], Energiateollisuus ry:n Sähkötilastot, Sähkönkäyttö kunnittain [2], VTT, Lipasto-laskentajärjestelmä [12], yrityskyselyt</a:t>
            </a:r>
          </a:p>
          <a:p>
            <a:pPr marL="0" indent="0">
              <a:lnSpc>
                <a:spcPct val="100000"/>
              </a:lnSpc>
              <a:buNone/>
            </a:pPr>
            <a:r>
              <a:rPr lang="fi-FI" sz="1700" b="1" dirty="0">
                <a:latin typeface="Abadi ExtraLight" panose="020B0204020104020204" pitchFamily="34" charset="0"/>
              </a:rPr>
              <a:t>Epävarmuudet ja mahdolliset päällekkäisyydet: </a:t>
            </a:r>
            <a:r>
              <a:rPr lang="fi-FI" sz="1700" dirty="0">
                <a:latin typeface="Abadi ExtraLight" panose="020B0204020104020204" pitchFamily="34" charset="0"/>
              </a:rPr>
              <a:t>Öljyn kulutuksen laskentaan liittyy epävarmuutta, sillä tarkat käyttökohteet eivät ole tiedossa. Yrityskyselyillä kerättävien tietojen saatavuus saattaa vaihdella vuosittain</a:t>
            </a:r>
            <a:r>
              <a:rPr lang="fi-FI" sz="1400" dirty="0">
                <a:latin typeface="Abadi ExtraLight" panose="020B0204020104020204" pitchFamily="34" charset="0"/>
              </a:rPr>
              <a:t>.</a:t>
            </a:r>
            <a:endParaRPr lang="fi-FI" sz="1400" b="1" dirty="0">
              <a:latin typeface="Abadi ExtraLight" panose="020B0204020104020204" pitchFamily="34" charset="0"/>
            </a:endParaRPr>
          </a:p>
        </p:txBody>
      </p:sp>
      <p:sp>
        <p:nvSpPr>
          <p:cNvPr id="3" name="Slide Number Placeholder 5">
            <a:extLst>
              <a:ext uri="{FF2B5EF4-FFF2-40B4-BE49-F238E27FC236}">
                <a16:creationId xmlns:a16="http://schemas.microsoft.com/office/drawing/2014/main" id="{FFBBED0A-F9E3-7503-6E9D-A234748E7CE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37</a:t>
            </a:fld>
            <a:endParaRPr lang="fi-FI" dirty="0">
              <a:latin typeface="Abadi Extra Light" panose="020B0204020104020204" pitchFamily="34" charset="0"/>
            </a:endParaRPr>
          </a:p>
        </p:txBody>
      </p:sp>
    </p:spTree>
    <p:extLst>
      <p:ext uri="{BB962C8B-B14F-4D97-AF65-F5344CB8AC3E}">
        <p14:creationId xmlns:p14="http://schemas.microsoft.com/office/powerpoint/2010/main" val="3176986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ohja41_Lähdeluettelo">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5D29C973-20DC-4ED5-8F2C-CD702AC29BE0}"/>
              </a:ext>
            </a:extLst>
          </p:cNvPr>
          <p:cNvSpPr>
            <a:spLocks noGrp="1"/>
          </p:cNvSpPr>
          <p:nvPr>
            <p:ph type="title"/>
          </p:nvPr>
        </p:nvSpPr>
        <p:spPr/>
        <p:txBody>
          <a:bodyPr/>
          <a:lstStyle/>
          <a:p>
            <a:r>
              <a:rPr lang="fi-FI">
                <a:latin typeface="Abadi ExtraLight" panose="020B0204020104020204" pitchFamily="34" charset="0"/>
              </a:rPr>
              <a:t>11.  Lähdeluettelo</a:t>
            </a:r>
            <a:endParaRPr lang="fi-FI" dirty="0">
              <a:latin typeface="Abadi ExtraLight" panose="020B0204020104020204" pitchFamily="34" charset="0"/>
            </a:endParaRPr>
          </a:p>
        </p:txBody>
      </p:sp>
      <p:sp>
        <p:nvSpPr>
          <p:cNvPr id="4" name="Sisällön paikkamerkki 3">
            <a:extLst>
              <a:ext uri="{FF2B5EF4-FFF2-40B4-BE49-F238E27FC236}">
                <a16:creationId xmlns:a16="http://schemas.microsoft.com/office/drawing/2014/main" id="{7BC30ADA-E2AB-4276-AC9E-9EDBE83FB551}"/>
              </a:ext>
            </a:extLst>
          </p:cNvPr>
          <p:cNvSpPr>
            <a:spLocks noGrp="1"/>
          </p:cNvSpPr>
          <p:nvPr>
            <p:ph sz="half" idx="2"/>
          </p:nvPr>
        </p:nvSpPr>
        <p:spPr/>
        <p:txBody>
          <a:bodyPr>
            <a:normAutofit fontScale="47500" lnSpcReduction="20000"/>
          </a:bodyPr>
          <a:lstStyle/>
          <a:p>
            <a:pPr marL="0" indent="0">
              <a:buNone/>
            </a:pPr>
            <a:r>
              <a:rPr lang="fi-FI" sz="2500" dirty="0">
                <a:latin typeface="Abadi ExtraLight" panose="020B0204020104020204" pitchFamily="34" charset="0"/>
              </a:rPr>
              <a:t>11 Luonnonvarakeskus, Polttopuun pienkäyttö. Erikseen tilattava maksullinen aineisto. (julkaistaan noin kymmenen vuoden välein)</a:t>
            </a:r>
          </a:p>
          <a:p>
            <a:pPr marL="0" indent="0">
              <a:buNone/>
            </a:pPr>
            <a:r>
              <a:rPr lang="fi-FI" sz="2500" dirty="0">
                <a:latin typeface="Abadi ExtraLight" panose="020B0204020104020204" pitchFamily="34" charset="0"/>
              </a:rPr>
              <a:t>12 VTT, LIPASTO – Suomen liikenteen pakokaasupäästöjen ja energiankulutuksen laskentajärjestelmä, </a:t>
            </a:r>
            <a:r>
              <a:rPr lang="fi-FI" sz="2500" dirty="0">
                <a:latin typeface="Abadi ExtraLight" panose="020B0204020104020204" pitchFamily="34" charset="0"/>
                <a:hlinkClick r:id="rId2"/>
              </a:rPr>
              <a:t>http://lipasto.vtt.fi/</a:t>
            </a:r>
            <a:r>
              <a:rPr lang="fi-FI" sz="2500" dirty="0">
                <a:latin typeface="Abadi ExtraLight" panose="020B0204020104020204" pitchFamily="34" charset="0"/>
              </a:rPr>
              <a:t> (julkaistaan vuosittain, viimeinen julkaisu 2023)</a:t>
            </a:r>
          </a:p>
          <a:p>
            <a:pPr marL="0" indent="0">
              <a:buNone/>
            </a:pPr>
            <a:r>
              <a:rPr lang="fi-FI" sz="2500" dirty="0">
                <a:latin typeface="Abadi ExtraLight" panose="020B0204020104020204" pitchFamily="34" charset="0"/>
              </a:rPr>
              <a:t>13 Autoalan tiedotuskeskus, Liikenteen kasvihuonekaasupäästöt, </a:t>
            </a:r>
            <a:r>
              <a:rPr lang="fi-FI" sz="2500" dirty="0">
                <a:latin typeface="Abadi ExtraLight" panose="020B0204020104020204" pitchFamily="34" charset="0"/>
                <a:hlinkClick r:id="rId3"/>
              </a:rPr>
              <a:t>https://aut.fi/ymparisto/liikenteen-osuus-suomen-kasvihuonepaastoista/</a:t>
            </a:r>
            <a:endParaRPr lang="fi-FI" sz="2500" dirty="0">
              <a:latin typeface="Abadi ExtraLight" panose="020B0204020104020204" pitchFamily="34" charset="0"/>
            </a:endParaRPr>
          </a:p>
          <a:p>
            <a:pPr marL="0" indent="0">
              <a:buNone/>
            </a:pPr>
            <a:r>
              <a:rPr lang="fi-FI" sz="2500" dirty="0">
                <a:latin typeface="Abadi ExtraLight" panose="020B0204020104020204" pitchFamily="34" charset="0"/>
              </a:rPr>
              <a:t>14 Traficom, Vesikulkuneuvorekisteri. Erikseen tilattava maksullinen aineisto.</a:t>
            </a:r>
          </a:p>
          <a:p>
            <a:pPr marL="0" indent="0">
              <a:buNone/>
            </a:pPr>
            <a:r>
              <a:rPr lang="fi-FI" sz="2500" dirty="0">
                <a:latin typeface="Abadi ExtraLight" panose="020B0204020104020204" pitchFamily="34" charset="0"/>
              </a:rPr>
              <a:t>15 Finavia, Vuosikertomus (julkaistaan vuosittain) </a:t>
            </a:r>
          </a:p>
          <a:p>
            <a:pPr marL="0" indent="0">
              <a:buNone/>
            </a:pPr>
            <a:r>
              <a:rPr lang="fi-FI" sz="2500" dirty="0">
                <a:latin typeface="Abadi ExtraLight" panose="020B0204020104020204" pitchFamily="34" charset="0"/>
              </a:rPr>
              <a:t>16 Ruokaviraston maaseutuelinkeinohallinnon tietojärjestelmä. Erikseen tilattava maksullinen aineisto.</a:t>
            </a:r>
          </a:p>
          <a:p>
            <a:pPr marL="0" indent="0">
              <a:buNone/>
            </a:pPr>
            <a:r>
              <a:rPr lang="fi-FI" sz="2500" dirty="0">
                <a:latin typeface="Abadi ExtraLight" panose="020B0204020104020204" pitchFamily="34" charset="0"/>
              </a:rPr>
              <a:t>17 Luonnonvarakeskuksen tilastotietokanta, Kotieläinten lukumäärä [verkkojulkaisu]. Saantitapa: </a:t>
            </a:r>
            <a:r>
              <a:rPr lang="fi-FI" sz="2500" dirty="0">
                <a:latin typeface="Abadi ExtraLight" panose="020B0204020104020204" pitchFamily="34" charset="0"/>
                <a:hlinkClick r:id="rId4"/>
              </a:rPr>
              <a:t>https://www.luke.fi/fi/tilastot/kotielainten-lukumaara</a:t>
            </a:r>
            <a:r>
              <a:rPr lang="fi-FI" sz="2500" dirty="0">
                <a:latin typeface="Abadi ExtraLight" panose="020B0204020104020204" pitchFamily="34" charset="0"/>
              </a:rPr>
              <a:t> (julkaistaan vuosittain) </a:t>
            </a:r>
          </a:p>
          <a:p>
            <a:pPr marL="0" indent="0">
              <a:buNone/>
            </a:pPr>
            <a:r>
              <a:rPr lang="fi-FI" sz="2500" dirty="0">
                <a:latin typeface="Abadi ExtraLight" panose="020B0204020104020204" pitchFamily="34" charset="0"/>
              </a:rPr>
              <a:t>18 Suomen Hippos ry, Hevosten ja ponien lukumäärät kunnittain. Erikseen tilattava aineisto.</a:t>
            </a:r>
          </a:p>
          <a:p>
            <a:pPr marL="0" indent="0">
              <a:buNone/>
            </a:pPr>
            <a:r>
              <a:rPr lang="fi-FI" sz="2500" dirty="0">
                <a:latin typeface="Abadi ExtraLight" panose="020B0204020104020204" pitchFamily="34" charset="0"/>
              </a:rPr>
              <a:t>19 Paliskuntain yhdistys, Porojen lukumäärät kunnittain, Erikseen tilattava aineisto.</a:t>
            </a:r>
          </a:p>
          <a:p>
            <a:pPr marL="0" indent="0">
              <a:buNone/>
            </a:pPr>
            <a:r>
              <a:rPr lang="fi-FI" sz="2500" dirty="0">
                <a:latin typeface="Abadi ExtraLight" panose="020B0204020104020204" pitchFamily="34" charset="0"/>
              </a:rPr>
              <a:t>20 Suomen ympäristökeskus, YLVA-tietokannan tiedot. Erikseen tilattava maksullinen aineisto.</a:t>
            </a:r>
          </a:p>
          <a:p>
            <a:pPr marL="0" indent="0">
              <a:buNone/>
            </a:pPr>
            <a:r>
              <a:rPr lang="fi-FI" sz="2500" dirty="0">
                <a:latin typeface="Abadi ExtraLight" panose="020B0204020104020204" pitchFamily="34" charset="0"/>
              </a:rPr>
              <a:t>21 Tilastokeskus, Öljyn myyntimäärät kunnittain. Erikseen tilattava aineisto.</a:t>
            </a:r>
          </a:p>
          <a:p>
            <a:pPr marL="0" indent="0">
              <a:buNone/>
            </a:pPr>
            <a:r>
              <a:rPr lang="fi-FI" sz="2500" dirty="0">
                <a:latin typeface="Abadi ExtraLight" panose="020B0204020104020204" pitchFamily="34" charset="0"/>
              </a:rPr>
              <a:t>Kuvien lähteet: Sitowise kuvapankki, useita eri kuvaajia</a:t>
            </a:r>
          </a:p>
          <a:p>
            <a:pPr marL="0" indent="0">
              <a:buNone/>
            </a:pPr>
            <a:endParaRPr lang="fi-FI" dirty="0">
              <a:latin typeface="Abadi ExtraLight" panose="020B0204020104020204" pitchFamily="34" charset="0"/>
            </a:endParaRPr>
          </a:p>
        </p:txBody>
      </p:sp>
      <p:pic>
        <p:nvPicPr>
          <p:cNvPr id="6" name="Picture 5">
            <a:extLst>
              <a:ext uri="{FF2B5EF4-FFF2-40B4-BE49-F238E27FC236}">
                <a16:creationId xmlns:a16="http://schemas.microsoft.com/office/drawing/2014/main" id="{F64BEDC5-1990-4C74-87C5-F44D4815C7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CAD8D805-C40D-4DDE-82BF-66B4582435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9" name="Sisällön paikkamerkki 8">
            <a:extLst>
              <a:ext uri="{FF2B5EF4-FFF2-40B4-BE49-F238E27FC236}">
                <a16:creationId xmlns:a16="http://schemas.microsoft.com/office/drawing/2014/main" id="{ADC872A2-8EFE-41BE-BC5B-9F0E3FA36880}"/>
              </a:ext>
            </a:extLst>
          </p:cNvPr>
          <p:cNvSpPr>
            <a:spLocks noGrp="1"/>
          </p:cNvSpPr>
          <p:nvPr>
            <p:ph sz="half" idx="1"/>
          </p:nvPr>
        </p:nvSpPr>
        <p:spPr/>
        <p:txBody>
          <a:bodyPr>
            <a:normAutofit fontScale="47500" lnSpcReduction="20000"/>
          </a:bodyPr>
          <a:lstStyle/>
          <a:p>
            <a:pPr marL="0" indent="0">
              <a:buNone/>
            </a:pPr>
            <a:r>
              <a:rPr lang="fi-FI" sz="2500" dirty="0">
                <a:latin typeface="Abadi ExtraLight" panose="020B0204020104020204" pitchFamily="34" charset="0"/>
              </a:rPr>
              <a:t>1 Suomen virallinen tilasto (SVT): Kasvihuonekaasut [verkkojulkaisu]. Viiteajankohta: 2024. Helsinki: Tilastokeskus [Viitattu: 29.1.2026]. Saantitapa: </a:t>
            </a:r>
            <a:r>
              <a:rPr lang="fi-FI" sz="2500" dirty="0">
                <a:latin typeface="Abadi ExtraLight" panose="020B0204020104020204" pitchFamily="34" charset="0"/>
                <a:hlinkClick r:id="rId7"/>
              </a:rPr>
              <a:t>https://stat.fi/fi/julkaisu/cm1942l1d9jk606uk6ltkwntx</a:t>
            </a:r>
            <a:endParaRPr lang="fi-FI" sz="2500" dirty="0">
              <a:latin typeface="Abadi ExtraLight" panose="020B0204020104020204" pitchFamily="34" charset="0"/>
            </a:endParaRPr>
          </a:p>
          <a:p>
            <a:pPr marL="0" indent="0">
              <a:buNone/>
            </a:pPr>
            <a:r>
              <a:rPr lang="fi-FI" sz="2500" dirty="0">
                <a:latin typeface="Abadi ExtraLight" panose="020B0204020104020204" pitchFamily="34" charset="0"/>
              </a:rPr>
              <a:t>2 Energiateollisuus ry, Sähkötilastot, Sähkönkäyttö kunnittain, </a:t>
            </a:r>
            <a:r>
              <a:rPr lang="fi-FI" sz="2500" dirty="0">
                <a:latin typeface="Abadi ExtraLight" panose="020B0204020104020204" pitchFamily="34" charset="0"/>
                <a:hlinkClick r:id="rId8"/>
              </a:rPr>
              <a:t>https://energia.fi/tilastot/sahkotilastot</a:t>
            </a:r>
            <a:r>
              <a:rPr lang="fi-FI" sz="2500" dirty="0">
                <a:latin typeface="Abadi ExtraLight" panose="020B0204020104020204" pitchFamily="34" charset="0"/>
              </a:rPr>
              <a:t> (julkaistaan vuosittain)</a:t>
            </a:r>
          </a:p>
          <a:p>
            <a:pPr marL="0" indent="0">
              <a:buNone/>
            </a:pPr>
            <a:r>
              <a:rPr lang="fi-FI" sz="2500" dirty="0">
                <a:latin typeface="Abadi ExtraLight" panose="020B0204020104020204" pitchFamily="34" charset="0"/>
              </a:rPr>
              <a:t>3  Energiateollisuus ry, Sähkötilastot, Sähköntuotannon polttoaineet ja CO</a:t>
            </a:r>
            <a:r>
              <a:rPr lang="fi-FI" sz="2500" baseline="-25000" dirty="0">
                <a:latin typeface="Abadi ExtraLight" panose="020B0204020104020204" pitchFamily="34" charset="0"/>
              </a:rPr>
              <a:t>2</a:t>
            </a:r>
            <a:r>
              <a:rPr lang="fi-FI" sz="2500" dirty="0">
                <a:latin typeface="Abadi ExtraLight" panose="020B0204020104020204" pitchFamily="34" charset="0"/>
              </a:rPr>
              <a:t>-päästöt, </a:t>
            </a:r>
            <a:r>
              <a:rPr lang="fi-FI" sz="2500" dirty="0">
                <a:latin typeface="Abadi ExtraLight" panose="020B0204020104020204" pitchFamily="34" charset="0"/>
                <a:hlinkClick r:id="rId8"/>
              </a:rPr>
              <a:t>https://energia.fi/tilastot/sahkotilastot</a:t>
            </a:r>
            <a:r>
              <a:rPr lang="fi-FI" sz="2500" dirty="0">
                <a:latin typeface="Abadi ExtraLight" panose="020B0204020104020204" pitchFamily="34" charset="0"/>
              </a:rPr>
              <a:t> (julkaistaan kuukausittain)</a:t>
            </a:r>
          </a:p>
          <a:p>
            <a:pPr marL="0" indent="0">
              <a:buNone/>
            </a:pPr>
            <a:r>
              <a:rPr lang="fi-FI" sz="2500" dirty="0">
                <a:latin typeface="Abadi ExtraLight" panose="020B0204020104020204" pitchFamily="34" charset="0"/>
              </a:rPr>
              <a:t>4 Tilastokeskus, Suomen virallinen tilasto (SVT): Rakennukset ja kesämökit [verkkojulkaisu]. Saantitapa: </a:t>
            </a:r>
            <a:r>
              <a:rPr lang="fi-FI" sz="2500" dirty="0">
                <a:latin typeface="Abadi ExtraLight" panose="020B0204020104020204" pitchFamily="34" charset="0"/>
                <a:hlinkClick r:id="rId9"/>
              </a:rPr>
              <a:t>https://stat.fi/tilasto/rakke</a:t>
            </a:r>
            <a:r>
              <a:rPr lang="fi-FI" sz="2500" dirty="0">
                <a:latin typeface="Abadi ExtraLight" panose="020B0204020104020204" pitchFamily="34" charset="0"/>
              </a:rPr>
              <a:t> (julkaistaan vuosittain)</a:t>
            </a:r>
          </a:p>
          <a:p>
            <a:pPr marL="0" indent="0">
              <a:buNone/>
            </a:pPr>
            <a:r>
              <a:rPr lang="fi-FI" sz="2500" dirty="0">
                <a:latin typeface="Abadi ExtraLight" panose="020B0204020104020204" pitchFamily="34" charset="0"/>
              </a:rPr>
              <a:t>5 Ilmatieteen laitos, Viikoittaiset lämmitystarveluvut. Erikseen tilattava maksullinen aineisto.</a:t>
            </a:r>
          </a:p>
          <a:p>
            <a:pPr marL="0" indent="0">
              <a:buNone/>
            </a:pPr>
            <a:r>
              <a:rPr lang="fi-FI" sz="2500" dirty="0">
                <a:latin typeface="Abadi ExtraLight" panose="020B0204020104020204" pitchFamily="34" charset="0"/>
              </a:rPr>
              <a:t>6 Motiva, Kulutuksen normitus, </a:t>
            </a:r>
            <a:r>
              <a:rPr lang="fi-FI" sz="2500" dirty="0">
                <a:latin typeface="Abadi ExtraLight" panose="020B0204020104020204" pitchFamily="34" charset="0"/>
                <a:hlinkClick r:id="rId10"/>
              </a:rPr>
              <a:t>https://www.motiva.fi/julkinen_sektori/kiinteiston_energiankaytto/kulutuksen_normitus</a:t>
            </a:r>
            <a:r>
              <a:rPr lang="fi-FI" sz="2500" dirty="0">
                <a:latin typeface="Abadi ExtraLight" panose="020B0204020104020204" pitchFamily="34" charset="0"/>
              </a:rPr>
              <a:t> </a:t>
            </a:r>
          </a:p>
          <a:p>
            <a:pPr marL="0" indent="0">
              <a:buNone/>
            </a:pPr>
            <a:r>
              <a:rPr lang="fi-FI" sz="2500" dirty="0">
                <a:latin typeface="Abadi ExtraLight" panose="020B0204020104020204" pitchFamily="34" charset="0"/>
              </a:rPr>
              <a:t>7 Energiateollisuus ry, Kaukolämpötilastot, Kaukolämpötilasto, </a:t>
            </a:r>
            <a:r>
              <a:rPr lang="fi-FI" sz="2500" dirty="0">
                <a:latin typeface="Abadi ExtraLight" panose="020B0204020104020204" pitchFamily="34" charset="0"/>
                <a:hlinkClick r:id="rId11"/>
              </a:rPr>
              <a:t>https://energia.fi/tilastot/kaukolampotilastot</a:t>
            </a:r>
            <a:r>
              <a:rPr lang="fi-FI" sz="2500" dirty="0">
                <a:latin typeface="Abadi ExtraLight" panose="020B0204020104020204" pitchFamily="34" charset="0"/>
              </a:rPr>
              <a:t> (julkaistaan vuosittain)</a:t>
            </a:r>
          </a:p>
          <a:p>
            <a:pPr marL="0" indent="0">
              <a:buNone/>
            </a:pPr>
            <a:r>
              <a:rPr lang="fi-FI" sz="2500" dirty="0">
                <a:latin typeface="Abadi ExtraLight" panose="020B0204020104020204" pitchFamily="34" charset="0"/>
              </a:rPr>
              <a:t>8 Tilastokeskus, Polttoaineluokitus, </a:t>
            </a:r>
            <a:r>
              <a:rPr lang="fi-FI" sz="2500" dirty="0">
                <a:latin typeface="Abadi ExtraLight" panose="020B0204020104020204" pitchFamily="34" charset="0"/>
                <a:hlinkClick r:id="rId12"/>
              </a:rPr>
              <a:t>https://stat.fi/tup/khkinv/khkaasut_polttoaineluokitus.html</a:t>
            </a:r>
            <a:r>
              <a:rPr lang="fi-FI" sz="2500" dirty="0">
                <a:latin typeface="Abadi ExtraLight" panose="020B0204020104020204" pitchFamily="34" charset="0"/>
              </a:rPr>
              <a:t> (julkaistaan vuosittain)</a:t>
            </a:r>
          </a:p>
          <a:p>
            <a:pPr marL="0" indent="0">
              <a:buNone/>
            </a:pPr>
            <a:r>
              <a:rPr lang="fi-FI" sz="2500" dirty="0">
                <a:latin typeface="Abadi ExtraLight" panose="020B0204020104020204" pitchFamily="34" charset="0"/>
              </a:rPr>
              <a:t>9 Suomen ympäristökeskus, Petäjä, J., 2007. Kasvener - kasvihuonekaasu- ja energiatasemalli kuntatason tarkasteluihin</a:t>
            </a:r>
          </a:p>
          <a:p>
            <a:pPr marL="0" indent="0">
              <a:buNone/>
            </a:pPr>
            <a:r>
              <a:rPr lang="fi-FI" sz="2500" dirty="0">
                <a:latin typeface="Abadi ExtraLight" panose="020B0204020104020204" pitchFamily="34" charset="0"/>
              </a:rPr>
              <a:t>10 Tilastokeskus, Suomen virallinen tilasto (SVT): Rakennusten lämmityksenenergialähteet rakennustyypeittäin [verkkojulkaisu]. Saantitapa: </a:t>
            </a:r>
            <a:r>
              <a:rPr lang="fi-FI" sz="2500" dirty="0">
                <a:latin typeface="Abadi ExtraLight" panose="020B0204020104020204" pitchFamily="34" charset="0"/>
                <a:hlinkClick r:id="rId13"/>
              </a:rPr>
              <a:t>https://pxhopea2.stat.fi/sahkoiset_julkaisut/energia2024/html/suom0006.htm</a:t>
            </a:r>
            <a:r>
              <a:rPr lang="fi-FI" sz="2500" dirty="0">
                <a:latin typeface="Abadi ExtraLight" panose="020B0204020104020204" pitchFamily="34" charset="0"/>
              </a:rPr>
              <a:t> (julkaistaan vuosittain)</a:t>
            </a:r>
            <a:endParaRPr lang="fi-FI" sz="1200" dirty="0">
              <a:latin typeface="Abadi ExtraLight" panose="020B0204020104020204" pitchFamily="34" charset="0"/>
            </a:endParaRPr>
          </a:p>
          <a:p>
            <a:pPr marL="0" indent="0">
              <a:buNone/>
            </a:pPr>
            <a:endParaRPr lang="fi-FI" dirty="0">
              <a:latin typeface="Abadi ExtraLight" panose="020B0204020104020204" pitchFamily="34" charset="0"/>
            </a:endParaRPr>
          </a:p>
        </p:txBody>
      </p:sp>
      <p:sp>
        <p:nvSpPr>
          <p:cNvPr id="5" name="Slide Number Placeholder 5">
            <a:extLst>
              <a:ext uri="{FF2B5EF4-FFF2-40B4-BE49-F238E27FC236}">
                <a16:creationId xmlns:a16="http://schemas.microsoft.com/office/drawing/2014/main" id="{7BC046CA-9201-CFD6-0B59-6928A623F53E}"/>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38</a:t>
            </a:fld>
            <a:endParaRPr lang="fi-FI" dirty="0">
              <a:latin typeface="Abadi Extra Light" panose="020B0204020104020204" pitchFamily="34" charset="0"/>
            </a:endParaRPr>
          </a:p>
        </p:txBody>
      </p:sp>
    </p:spTree>
    <p:extLst>
      <p:ext uri="{BB962C8B-B14F-4D97-AF65-F5344CB8AC3E}">
        <p14:creationId xmlns:p14="http://schemas.microsoft.com/office/powerpoint/2010/main" val="1404272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ohja42_Kunnan_tiedot_taulu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220A39D-D799-4AC0-94F7-681A6A4C7C01}"/>
              </a:ext>
            </a:extLst>
          </p:cNvPr>
          <p:cNvSpPr>
            <a:spLocks noGrp="1"/>
          </p:cNvSpPr>
          <p:nvPr>
            <p:ph type="title"/>
          </p:nvPr>
        </p:nvSpPr>
        <p:spPr/>
        <p:txBody>
          <a:bodyPr/>
          <a:lstStyle/>
          <a:p>
            <a:r>
              <a:rPr lang="fi-FI" dirty="0">
                <a:latin typeface="Abadi ExtraLight" panose="020B0204020104020204" pitchFamily="34" charset="0"/>
              </a:rPr>
              <a:t>Liite 1 Yhteenveto tuloksista</a:t>
            </a:r>
            <a:endParaRPr lang="fi-FI" b="1" i="1" dirty="0">
              <a:latin typeface="Abadi ExtraLight" panose="020B0204020104020204" pitchFamily="34" charset="0"/>
            </a:endParaRPr>
          </a:p>
        </p:txBody>
      </p:sp>
      <p:sp>
        <p:nvSpPr>
          <p:cNvPr id="2" name="Slide Number Placeholder 5">
            <a:extLst>
              <a:ext uri="{FF2B5EF4-FFF2-40B4-BE49-F238E27FC236}">
                <a16:creationId xmlns:a16="http://schemas.microsoft.com/office/drawing/2014/main" id="{554B056A-23BC-EE5B-305F-D807E34268F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39</a:t>
            </a:fld>
            <a:endParaRPr lang="fi-FI" dirty="0">
              <a:latin typeface="Abadi Extra Light" panose="020B0204020104020204" pitchFamily="34" charset="0"/>
            </a:endParaRPr>
          </a:p>
        </p:txBody>
      </p:sp>
      <p:pic>
        <p:nvPicPr>
          <p:cNvPr id="5" name="Picture 4" descr="Kunnan päästöt taulukkona usealta vuodelta">
            <a:extLst>
              <a:ext uri="{FF2B5EF4-FFF2-40B4-BE49-F238E27FC236}">
                <a16:creationId xmlns:a16="http://schemas.microsoft.com/office/drawing/2014/main" id="{21ECACEE-62AD-6D4C-EB28-666EA2CA78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nnan päästöt taulukkona usealta vuodelta">
            <a:extLst>
              <a:ext uri="{FF2B5EF4-FFF2-40B4-BE49-F238E27FC236}">
                <a16:creationId xmlns:a16="http://schemas.microsoft.com/office/drawing/2014/main" id="{B5DB110F-6A1E-907D-29EE-4D075AA5D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3" name="Taulukko 2" descr="Kunnan päästöt taulukkona usealta vuodelta">
            <a:extLst>
              <a:ext uri="{FF2B5EF4-FFF2-40B4-BE49-F238E27FC236}">
                <a16:creationId xmlns:a16="http://schemas.microsoft.com/office/drawing/2014/main" id="{0E69E3DE-A727-AC6D-CEB8-82BEBC7AD1F7}"/>
              </a:ext>
            </a:extLst>
          </p:cNvPr>
          <p:cNvGraphicFramePr>
            <a:graphicFrameLocks noGrp="1"/>
          </p:cNvGraphicFramePr>
          <p:nvPr>
            <p:extLst>
              <p:ext uri="{D42A27DB-BD31-4B8C-83A1-F6EECF244321}">
                <p14:modId xmlns:p14="http://schemas.microsoft.com/office/powerpoint/2010/main" val="3992762490"/>
              </p:ext>
            </p:extLst>
          </p:nvPr>
        </p:nvGraphicFramePr>
        <p:xfrm>
          <a:off x="952500" y="1778000"/>
          <a:ext cx="10223500" cy="3698240"/>
        </p:xfrm>
        <a:graphic>
          <a:graphicData uri="http://schemas.openxmlformats.org/drawingml/2006/table">
            <a:tbl>
              <a:tblPr firstRow="1" bandRow="1">
                <a:tableStyleId>{5C22544A-7EE6-4342-B048-85BDC9FD1C3A}</a:tableStyleId>
              </a:tblPr>
              <a:tblGrid>
                <a:gridCol w="1968500">
                  <a:extLst>
                    <a:ext uri="{9D8B030D-6E8A-4147-A177-3AD203B41FA5}">
                      <a16:colId xmlns:a16="http://schemas.microsoft.com/office/drawing/2014/main" val="1141979126"/>
                    </a:ext>
                  </a:extLst>
                </a:gridCol>
                <a:gridCol w="635000">
                  <a:extLst>
                    <a:ext uri="{9D8B030D-6E8A-4147-A177-3AD203B41FA5}">
                      <a16:colId xmlns:a16="http://schemas.microsoft.com/office/drawing/2014/main" val="3829090630"/>
                    </a:ext>
                  </a:extLst>
                </a:gridCol>
                <a:gridCol w="635000">
                  <a:extLst>
                    <a:ext uri="{9D8B030D-6E8A-4147-A177-3AD203B41FA5}">
                      <a16:colId xmlns:a16="http://schemas.microsoft.com/office/drawing/2014/main" val="1916922664"/>
                    </a:ext>
                  </a:extLst>
                </a:gridCol>
                <a:gridCol w="635000">
                  <a:extLst>
                    <a:ext uri="{9D8B030D-6E8A-4147-A177-3AD203B41FA5}">
                      <a16:colId xmlns:a16="http://schemas.microsoft.com/office/drawing/2014/main" val="3950372617"/>
                    </a:ext>
                  </a:extLst>
                </a:gridCol>
                <a:gridCol w="635000">
                  <a:extLst>
                    <a:ext uri="{9D8B030D-6E8A-4147-A177-3AD203B41FA5}">
                      <a16:colId xmlns:a16="http://schemas.microsoft.com/office/drawing/2014/main" val="1146911215"/>
                    </a:ext>
                  </a:extLst>
                </a:gridCol>
                <a:gridCol w="635000">
                  <a:extLst>
                    <a:ext uri="{9D8B030D-6E8A-4147-A177-3AD203B41FA5}">
                      <a16:colId xmlns:a16="http://schemas.microsoft.com/office/drawing/2014/main" val="3603795859"/>
                    </a:ext>
                  </a:extLst>
                </a:gridCol>
                <a:gridCol w="635000">
                  <a:extLst>
                    <a:ext uri="{9D8B030D-6E8A-4147-A177-3AD203B41FA5}">
                      <a16:colId xmlns:a16="http://schemas.microsoft.com/office/drawing/2014/main" val="1548554868"/>
                    </a:ext>
                  </a:extLst>
                </a:gridCol>
                <a:gridCol w="635000">
                  <a:extLst>
                    <a:ext uri="{9D8B030D-6E8A-4147-A177-3AD203B41FA5}">
                      <a16:colId xmlns:a16="http://schemas.microsoft.com/office/drawing/2014/main" val="2810714810"/>
                    </a:ext>
                  </a:extLst>
                </a:gridCol>
                <a:gridCol w="635000">
                  <a:extLst>
                    <a:ext uri="{9D8B030D-6E8A-4147-A177-3AD203B41FA5}">
                      <a16:colId xmlns:a16="http://schemas.microsoft.com/office/drawing/2014/main" val="704266699"/>
                    </a:ext>
                  </a:extLst>
                </a:gridCol>
                <a:gridCol w="635000">
                  <a:extLst>
                    <a:ext uri="{9D8B030D-6E8A-4147-A177-3AD203B41FA5}">
                      <a16:colId xmlns:a16="http://schemas.microsoft.com/office/drawing/2014/main" val="3097117681"/>
                    </a:ext>
                  </a:extLst>
                </a:gridCol>
                <a:gridCol w="635000">
                  <a:extLst>
                    <a:ext uri="{9D8B030D-6E8A-4147-A177-3AD203B41FA5}">
                      <a16:colId xmlns:a16="http://schemas.microsoft.com/office/drawing/2014/main" val="338204425"/>
                    </a:ext>
                  </a:extLst>
                </a:gridCol>
                <a:gridCol w="635000">
                  <a:extLst>
                    <a:ext uri="{9D8B030D-6E8A-4147-A177-3AD203B41FA5}">
                      <a16:colId xmlns:a16="http://schemas.microsoft.com/office/drawing/2014/main" val="3479634862"/>
                    </a:ext>
                  </a:extLst>
                </a:gridCol>
                <a:gridCol w="1270000">
                  <a:extLst>
                    <a:ext uri="{9D8B030D-6E8A-4147-A177-3AD203B41FA5}">
                      <a16:colId xmlns:a16="http://schemas.microsoft.com/office/drawing/2014/main" val="660956044"/>
                    </a:ext>
                  </a:extLst>
                </a:gridCol>
              </a:tblGrid>
              <a:tr h="0">
                <a:tc>
                  <a:txBody>
                    <a:bodyPr/>
                    <a:lstStyle/>
                    <a:p>
                      <a:endParaRPr lang="fi-FI" sz="1200" b="0">
                        <a:latin typeface="Abadi ExtraLight" panose="020B0204020104020204" pitchFamily="34" charset="0"/>
                      </a:endParaRPr>
                    </a:p>
                  </a:txBody>
                  <a:tcPr marL="50800" marR="0" marT="50800" marB="50800" anchor="ctr">
                    <a:solidFill>
                      <a:srgbClr val="969696"/>
                    </a:solidFill>
                  </a:tcPr>
                </a:tc>
                <a:tc>
                  <a:txBody>
                    <a:bodyPr/>
                    <a:lstStyle/>
                    <a:p>
                      <a:r>
                        <a:rPr lang="fi-FI" sz="1200" b="0">
                          <a:latin typeface="Abadi ExtraLight" panose="020B0204020104020204" pitchFamily="34" charset="0"/>
                        </a:rPr>
                        <a:t> 2015 </a:t>
                      </a:r>
                    </a:p>
                  </a:txBody>
                  <a:tcPr marL="0" marR="0" marT="50800" marB="50800" anchor="ctr" anchorCtr="1">
                    <a:lnR w="0" cmpd="sng">
                      <a:solidFill>
                        <a:schemeClr val="lt1"/>
                      </a:solidFill>
                    </a:lnR>
                    <a:solidFill>
                      <a:srgbClr val="969696"/>
                    </a:solidFill>
                  </a:tcPr>
                </a:tc>
                <a:tc>
                  <a:txBody>
                    <a:bodyPr/>
                    <a:lstStyle/>
                    <a:p>
                      <a:r>
                        <a:rPr lang="fi-FI" sz="1200" b="0">
                          <a:latin typeface="Abadi ExtraLight" panose="020B0204020104020204" pitchFamily="34" charset="0"/>
                        </a:rPr>
                        <a:t> 2016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2017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2018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2019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2020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2021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2022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2023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2024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  2025 *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1200" b="0">
                          <a:latin typeface="Abadi ExtraLight" panose="020B0204020104020204" pitchFamily="34" charset="0"/>
                        </a:rPr>
                        <a:t>Yksikkö</a:t>
                      </a:r>
                    </a:p>
                  </a:txBody>
                  <a:tcPr marL="0" marR="0" marT="50800" marB="50800" anchor="ctr" anchorCtr="1">
                    <a:lnL w="0" cmpd="sng">
                      <a:solidFill>
                        <a:schemeClr val="lt1"/>
                      </a:solidFill>
                    </a:lnL>
                    <a:lnR w="0" cmpd="sng">
                      <a:solidFill>
                        <a:schemeClr val="lt1"/>
                      </a:solidFill>
                    </a:lnR>
                    <a:solidFill>
                      <a:srgbClr val="969696"/>
                    </a:solidFill>
                  </a:tcPr>
                </a:tc>
                <a:extLst>
                  <a:ext uri="{0D108BD9-81ED-4DB2-BD59-A6C34878D82A}">
                    <a16:rowId xmlns:a16="http://schemas.microsoft.com/office/drawing/2014/main" val="3679125630"/>
                  </a:ext>
                </a:extLst>
              </a:tr>
              <a:tr h="0">
                <a:tc>
                  <a:txBody>
                    <a:bodyPr/>
                    <a:lstStyle/>
                    <a:p>
                      <a:r>
                        <a:rPr lang="fi-FI" sz="1200" b="0">
                          <a:latin typeface="Abadi ExtraLight" panose="020B0204020104020204" pitchFamily="34" charset="0"/>
                        </a:rPr>
                        <a:t>Kuluttajien sähkönkulutus</a:t>
                      </a:r>
                    </a:p>
                  </a:txBody>
                  <a:tcPr marL="50800" marR="0" marT="50800" marB="50800" anchor="ctr">
                    <a:solidFill>
                      <a:srgbClr val="DCDCDC"/>
                    </a:solidFill>
                  </a:tcPr>
                </a:tc>
                <a:tc>
                  <a:txBody>
                    <a:bodyPr/>
                    <a:lstStyle/>
                    <a:p>
                      <a:r>
                        <a:rPr lang="fi-FI" sz="1200" b="0">
                          <a:latin typeface="Abadi ExtraLight" panose="020B0204020104020204" pitchFamily="34" charset="0"/>
                        </a:rPr>
                        <a:t>1,5</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1,4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915484177"/>
                  </a:ext>
                </a:extLst>
              </a:tr>
              <a:tr h="0">
                <a:tc>
                  <a:txBody>
                    <a:bodyPr/>
                    <a:lstStyle/>
                    <a:p>
                      <a:r>
                        <a:rPr lang="fi-FI" sz="1200" b="0">
                          <a:latin typeface="Abadi ExtraLight" panose="020B0204020104020204" pitchFamily="34" charset="0"/>
                        </a:rPr>
                        <a:t>Sähkölämmitys</a:t>
                      </a:r>
                    </a:p>
                  </a:txBody>
                  <a:tcPr marL="50800" marR="0" marT="50800" marB="50800" anchor="ctr">
                    <a:solidFill>
                      <a:srgbClr val="D2D2D2"/>
                    </a:solidFill>
                  </a:tcPr>
                </a:tc>
                <a:tc>
                  <a:txBody>
                    <a:bodyPr/>
                    <a:lstStyle/>
                    <a:p>
                      <a:r>
                        <a:rPr lang="fi-FI" sz="1200" b="0">
                          <a:latin typeface="Abadi ExtraLight" panose="020B0204020104020204" pitchFamily="34" charset="0"/>
                        </a:rPr>
                        <a:t>2,4</a:t>
                      </a:r>
                    </a:p>
                  </a:txBody>
                  <a:tcPr marL="0" marR="0" marT="50800" marB="50800" anchor="ctr" anchorCtr="1">
                    <a:lnR w="0" cmpd="sng">
                      <a:solidFill>
                        <a:schemeClr val="lt1"/>
                      </a:solidFill>
                    </a:lnR>
                    <a:solidFill>
                      <a:srgbClr val="D2D2D2"/>
                    </a:solidFill>
                  </a:tcPr>
                </a:tc>
                <a:tc>
                  <a:txBody>
                    <a:bodyPr/>
                    <a:lstStyle/>
                    <a:p>
                      <a:r>
                        <a:rPr lang="fi-FI" sz="1200" b="0">
                          <a:latin typeface="Abadi ExtraLight" panose="020B0204020104020204" pitchFamily="34" charset="0"/>
                        </a:rPr>
                        <a:t>2,9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2,5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2,9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2,2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1649673895"/>
                  </a:ext>
                </a:extLst>
              </a:tr>
              <a:tr h="0">
                <a:tc>
                  <a:txBody>
                    <a:bodyPr/>
                    <a:lstStyle/>
                    <a:p>
                      <a:r>
                        <a:rPr lang="fi-FI" sz="1200" b="0">
                          <a:latin typeface="Abadi ExtraLight" panose="020B0204020104020204" pitchFamily="34" charset="0"/>
                        </a:rPr>
                        <a:t>Maalämpö</a:t>
                      </a:r>
                    </a:p>
                  </a:txBody>
                  <a:tcPr marL="50800" marR="0" marT="50800" marB="50800" anchor="ctr">
                    <a:solidFill>
                      <a:srgbClr val="DCDCDC"/>
                    </a:solidFill>
                  </a:tcPr>
                </a:tc>
                <a:tc>
                  <a:txBody>
                    <a:bodyPr/>
                    <a:lstStyle/>
                    <a:p>
                      <a:r>
                        <a:rPr lang="fi-FI" sz="1200" b="0">
                          <a:latin typeface="Abadi ExtraLight" panose="020B0204020104020204" pitchFamily="34" charset="0"/>
                        </a:rPr>
                        <a:t>0,1</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0,1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1638863991"/>
                  </a:ext>
                </a:extLst>
              </a:tr>
              <a:tr h="0">
                <a:tc>
                  <a:txBody>
                    <a:bodyPr/>
                    <a:lstStyle/>
                    <a:p>
                      <a:r>
                        <a:rPr lang="fi-FI" sz="1200" b="0">
                          <a:latin typeface="Abadi ExtraLight" panose="020B0204020104020204" pitchFamily="34" charset="0"/>
                        </a:rPr>
                        <a:t>Kaukolämpö</a:t>
                      </a:r>
                    </a:p>
                  </a:txBody>
                  <a:tcPr marL="50800" marR="0" marT="50800" marB="50800" anchor="ct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1124171591"/>
                  </a:ext>
                </a:extLst>
              </a:tr>
              <a:tr h="0">
                <a:tc>
                  <a:txBody>
                    <a:bodyPr/>
                    <a:lstStyle/>
                    <a:p>
                      <a:r>
                        <a:rPr lang="fi-FI" sz="1200" b="0">
                          <a:latin typeface="Abadi ExtraLight" panose="020B0204020104020204" pitchFamily="34" charset="0"/>
                        </a:rPr>
                        <a:t>Erillislämmitys</a:t>
                      </a:r>
                    </a:p>
                  </a:txBody>
                  <a:tcPr marL="50800" marR="0" marT="50800" marB="50800" anchor="ctr">
                    <a:solidFill>
                      <a:srgbClr val="DCDCDC"/>
                    </a:solidFill>
                  </a:tcPr>
                </a:tc>
                <a:tc>
                  <a:txBody>
                    <a:bodyPr/>
                    <a:lstStyle/>
                    <a:p>
                      <a:r>
                        <a:rPr lang="fi-FI" sz="1200" b="0">
                          <a:latin typeface="Abadi ExtraLight" panose="020B0204020104020204" pitchFamily="34" charset="0"/>
                        </a:rPr>
                        <a:t>3,6</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3,9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3,7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3,4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3,1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3,0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798365377"/>
                  </a:ext>
                </a:extLst>
              </a:tr>
              <a:tr h="0">
                <a:tc>
                  <a:txBody>
                    <a:bodyPr/>
                    <a:lstStyle/>
                    <a:p>
                      <a:r>
                        <a:rPr lang="fi-FI" sz="1200" b="0">
                          <a:latin typeface="Abadi ExtraLight" panose="020B0204020104020204" pitchFamily="34" charset="0"/>
                        </a:rPr>
                        <a:t>Tieliikenne</a:t>
                      </a:r>
                    </a:p>
                  </a:txBody>
                  <a:tcPr marL="50800" marR="0" marT="50800" marB="50800" anchor="ctr">
                    <a:solidFill>
                      <a:srgbClr val="D2D2D2"/>
                    </a:solidFill>
                  </a:tcPr>
                </a:tc>
                <a:tc>
                  <a:txBody>
                    <a:bodyPr/>
                    <a:lstStyle/>
                    <a:p>
                      <a:r>
                        <a:rPr lang="fi-FI" sz="1200" b="0">
                          <a:latin typeface="Abadi ExtraLight" panose="020B0204020104020204" pitchFamily="34" charset="0"/>
                        </a:rPr>
                        <a:t>7,6</a:t>
                      </a:r>
                    </a:p>
                  </a:txBody>
                  <a:tcPr marL="0" marR="0" marT="50800" marB="50800" anchor="ctr" anchorCtr="1">
                    <a:lnR w="0" cmpd="sng">
                      <a:solidFill>
                        <a:schemeClr val="lt1"/>
                      </a:solidFill>
                    </a:lnR>
                    <a:solidFill>
                      <a:srgbClr val="D2D2D2"/>
                    </a:solidFill>
                  </a:tcPr>
                </a:tc>
                <a:tc>
                  <a:txBody>
                    <a:bodyPr/>
                    <a:lstStyle/>
                    <a:p>
                      <a:r>
                        <a:rPr lang="fi-FI" sz="1200" b="0">
                          <a:latin typeface="Abadi ExtraLight" panose="020B0204020104020204" pitchFamily="34" charset="0"/>
                        </a:rPr>
                        <a:t>8,3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7,8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7,9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8,1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7,2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7,0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7,2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703045369"/>
                  </a:ext>
                </a:extLst>
              </a:tr>
              <a:tr h="0">
                <a:tc>
                  <a:txBody>
                    <a:bodyPr/>
                    <a:lstStyle/>
                    <a:p>
                      <a:r>
                        <a:rPr lang="fi-FI" sz="1200" b="0">
                          <a:latin typeface="Abadi ExtraLight" panose="020B0204020104020204" pitchFamily="34" charset="0"/>
                        </a:rPr>
                        <a:t>Maatalous</a:t>
                      </a:r>
                    </a:p>
                  </a:txBody>
                  <a:tcPr marL="50800" marR="0" marT="50800" marB="50800" anchor="ctr">
                    <a:solidFill>
                      <a:srgbClr val="DCDCDC"/>
                    </a:solidFill>
                  </a:tcPr>
                </a:tc>
                <a:tc>
                  <a:txBody>
                    <a:bodyPr/>
                    <a:lstStyle/>
                    <a:p>
                      <a:r>
                        <a:rPr lang="fi-FI" sz="1200" b="0">
                          <a:latin typeface="Abadi ExtraLight" panose="020B0204020104020204" pitchFamily="34" charset="0"/>
                        </a:rPr>
                        <a:t>11,8</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11,9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12,5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12,4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15,2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15,2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13,5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1391594970"/>
                  </a:ext>
                </a:extLst>
              </a:tr>
              <a:tr h="0">
                <a:tc>
                  <a:txBody>
                    <a:bodyPr/>
                    <a:lstStyle/>
                    <a:p>
                      <a:r>
                        <a:rPr lang="fi-FI" sz="1200" b="0">
                          <a:latin typeface="Abadi ExtraLight" panose="020B0204020104020204" pitchFamily="34" charset="0"/>
                        </a:rPr>
                        <a:t>Jätehuolto</a:t>
                      </a:r>
                    </a:p>
                  </a:txBody>
                  <a:tcPr marL="50800" marR="0" marT="50800" marB="50800" anchor="ctr">
                    <a:solidFill>
                      <a:srgbClr val="D2D2D2"/>
                    </a:solidFill>
                  </a:tcPr>
                </a:tc>
                <a:tc>
                  <a:txBody>
                    <a:bodyPr/>
                    <a:lstStyle/>
                    <a:p>
                      <a:r>
                        <a:rPr lang="fi-FI" sz="1200" b="0">
                          <a:latin typeface="Abadi ExtraLight" panose="020B0204020104020204" pitchFamily="34" charset="0"/>
                        </a:rPr>
                        <a:t>0,7</a:t>
                      </a:r>
                    </a:p>
                  </a:txBody>
                  <a:tcPr marL="0" marR="0" marT="50800" marB="50800" anchor="ctr" anchorCtr="1">
                    <a:lnR w="0" cmpd="sng">
                      <a:solidFill>
                        <a:schemeClr val="lt1"/>
                      </a:solidFill>
                    </a:lnR>
                    <a:solidFill>
                      <a:srgbClr val="D2D2D2"/>
                    </a:solidFill>
                  </a:tcPr>
                </a:tc>
                <a:tc>
                  <a:txBody>
                    <a:bodyPr/>
                    <a:lstStyle/>
                    <a:p>
                      <a:r>
                        <a:rPr lang="fi-FI" sz="1200" b="0">
                          <a:latin typeface="Abadi ExtraLight" panose="020B0204020104020204" pitchFamily="34" charset="0"/>
                        </a:rPr>
                        <a:t>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0,5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1,4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860784077"/>
                  </a:ext>
                </a:extLst>
              </a:tr>
              <a:tr h="0">
                <a:tc>
                  <a:txBody>
                    <a:bodyPr/>
                    <a:lstStyle/>
                    <a:p>
                      <a:r>
                        <a:rPr lang="fi-FI" sz="1200" b="0">
                          <a:latin typeface="Abadi ExtraLight" panose="020B0204020104020204" pitchFamily="34" charset="0"/>
                        </a:rPr>
                        <a:t>Päästöt yhteensä</a:t>
                      </a:r>
                    </a:p>
                  </a:txBody>
                  <a:tcPr marL="50800" marR="0" marT="50800" marB="50800" anchor="ctr">
                    <a:solidFill>
                      <a:srgbClr val="DCDCDC"/>
                    </a:solidFill>
                  </a:tcPr>
                </a:tc>
                <a:tc>
                  <a:txBody>
                    <a:bodyPr/>
                    <a:lstStyle/>
                    <a:p>
                      <a:r>
                        <a:rPr lang="fi-FI" sz="1200" b="0">
                          <a:latin typeface="Abadi ExtraLight" panose="020B0204020104020204" pitchFamily="34" charset="0"/>
                        </a:rPr>
                        <a:t>27,8</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29,2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28,5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29,2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29,2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28,9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27,7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26,4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26,7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25,7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24,9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kt CO</a:t>
                      </a:r>
                      <a:r>
                        <a:rPr lang="fi-FI" sz="1400" b="0" baseline="-25000">
                          <a:latin typeface="Abadi Extra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2100007626"/>
                  </a:ext>
                </a:extLst>
              </a:tr>
              <a:tr h="0">
                <a:tc>
                  <a:txBody>
                    <a:bodyPr/>
                    <a:lstStyle/>
                    <a:p>
                      <a:r>
                        <a:rPr lang="fi-FI" sz="1200" b="0">
                          <a:latin typeface="Abadi ExtraLight" panose="020B0204020104020204" pitchFamily="34" charset="0"/>
                        </a:rPr>
                        <a:t>Päästöt asukasta kohden</a:t>
                      </a:r>
                    </a:p>
                  </a:txBody>
                  <a:tcPr marL="50800" marR="0" marT="50800" marB="50800" anchor="ctr">
                    <a:solidFill>
                      <a:srgbClr val="D2D2D2"/>
                    </a:solidFill>
                  </a:tcPr>
                </a:tc>
                <a:tc>
                  <a:txBody>
                    <a:bodyPr/>
                    <a:lstStyle/>
                    <a:p>
                      <a:r>
                        <a:rPr lang="fi-FI" sz="1200" b="0">
                          <a:latin typeface="Abadi ExtraLight" panose="020B0204020104020204" pitchFamily="34" charset="0"/>
                        </a:rPr>
                        <a:t>4,5</a:t>
                      </a:r>
                    </a:p>
                  </a:txBody>
                  <a:tcPr marL="0" marR="0" marT="50800" marB="50800" anchor="ctr" anchorCtr="1">
                    <a:lnR w="0" cmpd="sng">
                      <a:solidFill>
                        <a:schemeClr val="lt1"/>
                      </a:solidFill>
                    </a:lnR>
                    <a:solidFill>
                      <a:srgbClr val="D2D2D2"/>
                    </a:solidFill>
                  </a:tcPr>
                </a:tc>
                <a:tc>
                  <a:txBody>
                    <a:bodyPr/>
                    <a:lstStyle/>
                    <a:p>
                      <a:r>
                        <a:rPr lang="fi-FI" sz="1200" b="0" dirty="0">
                          <a:latin typeface="Abadi ExtraLight" panose="020B0204020104020204" pitchFamily="34" charset="0"/>
                        </a:rPr>
                        <a:t>4,8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t CO</a:t>
                      </a:r>
                      <a:r>
                        <a:rPr lang="fi-FI" sz="1400" b="0" baseline="-25000">
                          <a:latin typeface="Abadi ExtraLight" panose="020B0204020104020204" pitchFamily="34" charset="0"/>
                        </a:rPr>
                        <a:t>2-ekv/as.</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557122130"/>
                  </a:ext>
                </a:extLst>
              </a:tr>
              <a:tr h="0">
                <a:tc>
                  <a:txBody>
                    <a:bodyPr/>
                    <a:lstStyle/>
                    <a:p>
                      <a:r>
                        <a:rPr lang="fi-FI" sz="1200" b="0">
                          <a:latin typeface="Abadi ExtraLight" panose="020B0204020104020204" pitchFamily="34" charset="0"/>
                        </a:rPr>
                        <a:t>Asukasluku</a:t>
                      </a:r>
                    </a:p>
                  </a:txBody>
                  <a:tcPr marL="50800" marR="0" marT="50800" marB="50800" anchor="ctr">
                    <a:solidFill>
                      <a:srgbClr val="DCDCDC"/>
                    </a:solidFill>
                  </a:tcPr>
                </a:tc>
                <a:tc>
                  <a:txBody>
                    <a:bodyPr/>
                    <a:lstStyle/>
                    <a:p>
                      <a:r>
                        <a:rPr lang="fi-FI" sz="1200" b="0">
                          <a:latin typeface="Abadi ExtraLight" panose="020B0204020104020204" pitchFamily="34" charset="0"/>
                        </a:rPr>
                        <a:t>6110</a:t>
                      </a:r>
                    </a:p>
                  </a:txBody>
                  <a:tcPr marL="0" marR="0" marT="50800" marB="50800" anchor="ctr" anchorCtr="1">
                    <a:lnR w="0" cmpd="sng">
                      <a:solidFill>
                        <a:schemeClr val="lt1"/>
                      </a:solidFill>
                    </a:lnR>
                    <a:solidFill>
                      <a:srgbClr val="DCDCDC"/>
                    </a:solidFill>
                  </a:tcPr>
                </a:tc>
                <a:tc>
                  <a:txBody>
                    <a:bodyPr/>
                    <a:lstStyle/>
                    <a:p>
                      <a:r>
                        <a:rPr lang="fi-FI" sz="1200" b="0">
                          <a:latin typeface="Abadi ExtraLight" panose="020B0204020104020204" pitchFamily="34" charset="0"/>
                        </a:rPr>
                        <a:t>6137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6263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6251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6327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6354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6379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6428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6436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6418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1200" b="0">
                          <a:latin typeface="Abadi ExtraLight" panose="020B0204020104020204" pitchFamily="34" charset="0"/>
                        </a:rPr>
                        <a:t>6418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endParaRPr lang="fi-FI" sz="1200" b="0">
                        <a:latin typeface="Abadi Extra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1980642005"/>
                  </a:ext>
                </a:extLst>
              </a:tr>
              <a:tr h="0">
                <a:tc>
                  <a:txBody>
                    <a:bodyPr/>
                    <a:lstStyle/>
                    <a:p>
                      <a:r>
                        <a:rPr lang="fi-FI" sz="1200" b="0">
                          <a:latin typeface="Abadi ExtraLight" panose="020B0204020104020204" pitchFamily="34" charset="0"/>
                        </a:rPr>
                        <a:t>Lämmitystarveluku</a:t>
                      </a:r>
                    </a:p>
                  </a:txBody>
                  <a:tcPr marL="50800" marR="0" marT="50800" marB="50800" anchor="ctr">
                    <a:solidFill>
                      <a:srgbClr val="D2D2D2"/>
                    </a:solidFill>
                  </a:tcPr>
                </a:tc>
                <a:tc>
                  <a:txBody>
                    <a:bodyPr/>
                    <a:lstStyle/>
                    <a:p>
                      <a:r>
                        <a:rPr lang="fi-FI" sz="1200" b="0">
                          <a:latin typeface="Abadi ExtraLight" panose="020B0204020104020204" pitchFamily="34" charset="0"/>
                        </a:rPr>
                        <a:t>3300</a:t>
                      </a:r>
                    </a:p>
                  </a:txBody>
                  <a:tcPr marL="0" marR="0" marT="50800" marB="50800" anchor="ctr" anchorCtr="1">
                    <a:lnR w="0" cmpd="sng">
                      <a:solidFill>
                        <a:schemeClr val="lt1"/>
                      </a:solidFill>
                    </a:lnR>
                    <a:solidFill>
                      <a:srgbClr val="D2D2D2"/>
                    </a:solidFill>
                  </a:tcPr>
                </a:tc>
                <a:tc>
                  <a:txBody>
                    <a:bodyPr/>
                    <a:lstStyle/>
                    <a:p>
                      <a:r>
                        <a:rPr lang="fi-FI" sz="1200" b="0">
                          <a:latin typeface="Abadi ExtraLight" panose="020B0204020104020204" pitchFamily="34" charset="0"/>
                        </a:rPr>
                        <a:t>3820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3705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3737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3615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3181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4038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3722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3823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3608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1200" b="0">
                          <a:latin typeface="Abadi ExtraLight" panose="020B0204020104020204" pitchFamily="34" charset="0"/>
                        </a:rPr>
                        <a:t>3347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1200" b="0" dirty="0">
                        <a:latin typeface="Abadi Extra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2982604389"/>
                  </a:ext>
                </a:extLst>
              </a:tr>
            </a:tbl>
          </a:graphicData>
        </a:graphic>
      </p:graphicFrame>
    </p:spTree>
    <p:extLst>
      <p:ext uri="{BB962C8B-B14F-4D97-AF65-F5344CB8AC3E}">
        <p14:creationId xmlns:p14="http://schemas.microsoft.com/office/powerpoint/2010/main" val="76289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ohja4_Tiivistelm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dirty="0">
                <a:latin typeface="Abadi ExtraLight" panose="020B0204020104020204" pitchFamily="34" charset="0"/>
              </a:rPr>
              <a:t>Tiivistelmä</a:t>
            </a: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81600" cy="2019346"/>
          </a:xfrm>
        </p:spPr>
        <p:txBody>
          <a:bodyPr>
            <a:noAutofit/>
          </a:bodyPr>
          <a:lstStyle/>
          <a:p>
            <a:pPr marL="0" indent="0" rtl="0" fontAlgn="base">
              <a:lnSpc>
                <a:spcPct val="100000"/>
              </a:lnSpc>
              <a:buNone/>
            </a:pPr>
            <a:r>
              <a:rPr lang="fi-FI" sz="1200" b="0" i="0" dirty="0">
                <a:solidFill>
                  <a:srgbClr val="000000"/>
                </a:solidFill>
                <a:effectLst/>
                <a:latin typeface="Abadi ExtraLight" panose="020B0204020104020204" pitchFamily="34" charset="0"/>
              </a:rPr>
              <a:t>Raportissa on esitetty Ruskon kasvihuonekaasupäästöt</a:t>
            </a:r>
            <a:r>
              <a:rPr lang="fi-FI" sz="1200" dirty="0">
                <a:solidFill>
                  <a:srgbClr val="000000"/>
                </a:solidFill>
                <a:latin typeface="Abadi ExtraLight" panose="020B0204020104020204" pitchFamily="34" charset="0"/>
              </a:rPr>
              <a:t> vuosina 2015–2024. Lisäksi on esitetty ennakkotieto vuoden 2025 päästöistä.</a:t>
            </a:r>
            <a:r>
              <a:rPr lang="fi-FI" sz="1200" b="0" i="0" dirty="0">
                <a:solidFill>
                  <a:srgbClr val="000000"/>
                </a:solidFill>
                <a:effectLst/>
                <a:latin typeface="Abadi ExtraLight" panose="020B0204020104020204" pitchFamily="34" charset="0"/>
              </a:rPr>
              <a:t> Mukana laskennassa ovat seuraavat sektorit: kuluttajien sähkönkulutus, sähkölämmitys, maalämpö, kaukolämmitys, erillislämmitys, tieliikenne, maatalous ja jätehuolto. Lisäksi on tarkasteltu teollisuuden sähkönkulutuksen päästöjä. </a:t>
            </a:r>
            <a:endParaRPr lang="fi-FI" sz="1200" b="0" i="0" dirty="0">
              <a:solidFill>
                <a:srgbClr val="000000"/>
              </a:solidFill>
              <a:effectLst/>
              <a:highlight>
                <a:srgbClr val="FF0000"/>
              </a:highlight>
              <a:latin typeface="Abadi ExtraLight" panose="020B0204020104020204" pitchFamily="34" charset="0"/>
            </a:endParaRPr>
          </a:p>
          <a:p>
            <a:pPr marL="0" indent="0" rtl="0" fontAlgn="base">
              <a:lnSpc>
                <a:spcPct val="100000"/>
              </a:lnSpc>
              <a:buNone/>
            </a:pPr>
            <a:r>
              <a:rPr lang="fi-FI" sz="1200" b="0" i="0" dirty="0">
                <a:solidFill>
                  <a:srgbClr val="000000"/>
                </a:solidFill>
                <a:effectLst/>
                <a:latin typeface="Abadi ExtraLight" panose="020B0204020104020204" pitchFamily="34" charset="0"/>
              </a:rPr>
              <a:t>CO</a:t>
            </a:r>
            <a:r>
              <a:rPr lang="fi-FI" sz="1200" dirty="0">
                <a:solidFill>
                  <a:srgbClr val="000000"/>
                </a:solidFill>
                <a:latin typeface="Abadi ExtraLight" panose="020B0204020104020204" pitchFamily="34" charset="0"/>
              </a:rPr>
              <a:t>2</a:t>
            </a:r>
            <a:r>
              <a:rPr lang="fi-FI" sz="1200" b="0" i="0" dirty="0">
                <a:solidFill>
                  <a:srgbClr val="000000"/>
                </a:solidFill>
                <a:effectLst/>
                <a:latin typeface="Abadi ExtraLight" panose="020B0204020104020204" pitchFamily="34" charset="0"/>
              </a:rPr>
              <a:t>-raportissa mukana olevat energiaperäiset päästöt lasketaan kunnassa (maantieteellisenä alueena) kulutetun sähkön, kaukolämmön sekä lämmityksen ja liikenteen polttoaineiden määrän perusteella. Maatalouden osalta laskenta sisältää  kunnan alueella tapahtuvan maataloustuotannon päästöt. Jätteiden käsittelyn päästöt lasketaan syntypaikan mukaan.  </a:t>
            </a:r>
          </a:p>
        </p:txBody>
      </p:sp>
      <p:sp>
        <p:nvSpPr>
          <p:cNvPr id="4" name="Sisällön paikkamerkki 3">
            <a:extLst>
              <a:ext uri="{FF2B5EF4-FFF2-40B4-BE49-F238E27FC236}">
                <a16:creationId xmlns:a16="http://schemas.microsoft.com/office/drawing/2014/main" id="{AC1FC1F3-71AE-4CA2-A7CD-F6FBFDEDD68E}"/>
              </a:ext>
            </a:extLst>
          </p:cNvPr>
          <p:cNvSpPr>
            <a:spLocks noGrp="1"/>
          </p:cNvSpPr>
          <p:nvPr>
            <p:ph sz="half" idx="2"/>
          </p:nvPr>
        </p:nvSpPr>
        <p:spPr>
          <a:xfrm>
            <a:off x="6361885" y="1689054"/>
            <a:ext cx="5181600" cy="2102055"/>
          </a:xfrm>
        </p:spPr>
        <p:txBody>
          <a:bodyPr>
            <a:normAutofit fontScale="25000" lnSpcReduction="20000"/>
          </a:bodyPr>
          <a:lstStyle/>
          <a:p>
            <a:pPr marL="0" indent="0" fontAlgn="base">
              <a:lnSpc>
                <a:spcPct val="120000"/>
              </a:lnSpc>
              <a:buNone/>
            </a:pPr>
            <a:r>
              <a:rPr lang="fi-FI" sz="4800" b="0" i="0" dirty="0">
                <a:solidFill>
                  <a:srgbClr val="000000"/>
                </a:solidFill>
                <a:effectLst/>
                <a:latin typeface="Abadi ExtraLight" panose="020B0204020104020204" pitchFamily="34" charset="0"/>
              </a:rPr>
              <a:t>CO2-raportin kuntien keskimääräinen asukaskohtainen päästö vuonna 2024 oli </a:t>
            </a:r>
            <a:r>
              <a:rPr lang="fi-FI" sz="4800" dirty="0">
                <a:solidFill>
                  <a:srgbClr val="000000"/>
                </a:solidFill>
                <a:latin typeface="Abadi ExtraLight" panose="020B0204020104020204" pitchFamily="34" charset="0"/>
              </a:rPr>
              <a:t>4,6</a:t>
            </a:r>
            <a:r>
              <a:rPr lang="fi-FI" sz="4800" b="0" i="0" dirty="0">
                <a:solidFill>
                  <a:srgbClr val="000000"/>
                </a:solidFill>
                <a:effectLst/>
                <a:latin typeface="Abadi ExtraLight" panose="020B0204020104020204" pitchFamily="34" charset="0"/>
              </a:rPr>
              <a:t> t CO</a:t>
            </a:r>
            <a:r>
              <a:rPr lang="fi-FI" sz="4800" b="0" i="0" baseline="-25000" dirty="0">
                <a:solidFill>
                  <a:srgbClr val="000000"/>
                </a:solidFill>
                <a:effectLst/>
                <a:latin typeface="Abadi ExtraLight" panose="020B0204020104020204" pitchFamily="34" charset="0"/>
              </a:rPr>
              <a:t>2</a:t>
            </a:r>
            <a:r>
              <a:rPr lang="fi-FI" sz="4800" b="0" i="0" dirty="0">
                <a:solidFill>
                  <a:srgbClr val="000000"/>
                </a:solidFill>
                <a:effectLst/>
                <a:latin typeface="Abadi ExtraLight" panose="020B0204020104020204" pitchFamily="34" charset="0"/>
              </a:rPr>
              <a:t>-ekv. Ruskon päästöt ilman teollisuutta laskivat 4 prosenttia vuodesta 2023 vuoteen 2024. Keskimäärin päästöt laskivat CO2-raportin kunnissa 2 prosenttia.</a:t>
            </a:r>
            <a:endParaRPr lang="fi-FI" sz="4800" dirty="0">
              <a:solidFill>
                <a:srgbClr val="000000"/>
              </a:solidFill>
              <a:latin typeface="Abadi ExtraLight" panose="020B0204020104020204" pitchFamily="34" charset="0"/>
            </a:endParaRPr>
          </a:p>
          <a:p>
            <a:pPr marL="0" indent="0" fontAlgn="base">
              <a:lnSpc>
                <a:spcPct val="120000"/>
              </a:lnSpc>
              <a:buNone/>
            </a:pPr>
            <a:r>
              <a:rPr lang="fi-FI" sz="4800" b="0" i="0" dirty="0">
                <a:solidFill>
                  <a:srgbClr val="000000"/>
                </a:solidFill>
                <a:effectLst/>
                <a:latin typeface="Abadi ExtraLight" panose="020B0204020104020204" pitchFamily="34" charset="0"/>
              </a:rPr>
              <a:t>Ruskon päästöt kuluttajien sähkönkulutuksesta vuonna 2024 olivat 0,1 t CO</a:t>
            </a:r>
            <a:r>
              <a:rPr lang="fi-FI" sz="4800" b="0" i="0" baseline="-25000" dirty="0">
                <a:solidFill>
                  <a:srgbClr val="000000"/>
                </a:solidFill>
                <a:effectLst/>
                <a:latin typeface="Abadi ExtraLight" panose="020B0204020104020204" pitchFamily="34" charset="0"/>
              </a:rPr>
              <a:t>2</a:t>
            </a:r>
            <a:r>
              <a:rPr lang="fi-FI" sz="4800" b="0" i="0" dirty="0">
                <a:solidFill>
                  <a:srgbClr val="000000"/>
                </a:solidFill>
                <a:effectLst/>
                <a:latin typeface="Abadi ExtraLight" panose="020B0204020104020204" pitchFamily="34" charset="0"/>
              </a:rPr>
              <a:t>-ekv/asukas, eli selvästi pienemmät kuin CO2-raportin kunnissa keskimäärin. </a:t>
            </a:r>
            <a:r>
              <a:rPr lang="fi-FI" sz="4800" dirty="0">
                <a:solidFill>
                  <a:srgbClr val="000000"/>
                </a:solidFill>
                <a:latin typeface="Abadi ExtraLight" panose="020B0204020104020204" pitchFamily="34" charset="0"/>
              </a:rPr>
              <a:t>S</a:t>
            </a:r>
            <a:r>
              <a:rPr lang="fi-FI" sz="4800" b="0" i="0" dirty="0">
                <a:solidFill>
                  <a:srgbClr val="000000"/>
                </a:solidFill>
                <a:effectLst/>
                <a:latin typeface="Abadi ExtraLight" panose="020B0204020104020204" pitchFamily="34" charset="0"/>
              </a:rPr>
              <a:t>ähkönkulutus on yleensä keskimääräistä suurempaa kunnissa, joissa on paljon loma-asukkaita, kunnissa, joissa on selvästi enemmän työpaikkoja kuin asukkaita, sekä kunnissa, joissa tarjotaan palveluja myös naapurikuntiin. </a:t>
            </a:r>
            <a:endParaRPr lang="fi-FI" sz="4800" dirty="0">
              <a:solidFill>
                <a:srgbClr val="000000"/>
              </a:solidFill>
              <a:latin typeface="Abadi ExtraLight" panose="020B0204020104020204" pitchFamily="34" charset="0"/>
            </a:endParaRP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isällön paikkamerkki 2">
            <a:extLst>
              <a:ext uri="{FF2B5EF4-FFF2-40B4-BE49-F238E27FC236}">
                <a16:creationId xmlns:a16="http://schemas.microsoft.com/office/drawing/2014/main" id="{B6BFCCAD-F63D-CB54-D1B0-BB436C6DA9A2}"/>
              </a:ext>
            </a:extLst>
          </p:cNvPr>
          <p:cNvSpPr txBox="1">
            <a:spLocks/>
          </p:cNvSpPr>
          <p:nvPr/>
        </p:nvSpPr>
        <p:spPr>
          <a:xfrm>
            <a:off x="648515" y="3793603"/>
            <a:ext cx="5181600" cy="2102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lnSpc>
                <a:spcPct val="100000"/>
              </a:lnSpc>
              <a:buNone/>
            </a:pPr>
            <a:r>
              <a:rPr lang="fi-FI" sz="1200" b="0" i="0" dirty="0">
                <a:solidFill>
                  <a:srgbClr val="000000"/>
                </a:solidFill>
                <a:effectLst/>
                <a:latin typeface="Abadi ExtraLight" panose="020B0204020104020204" pitchFamily="34" charset="0"/>
              </a:rPr>
              <a:t>Ruskon kasvihuonekaasujen päästöt vuonna 2024 olivat yhteensä 25,7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ilman teollisuutta. Näistä päästöistä 0,5</a:t>
            </a:r>
            <a:r>
              <a:rPr lang="fi-FI" sz="1200" b="0" i="0" dirty="0">
                <a:solidFill>
                  <a:srgbClr val="FF0000"/>
                </a:solidFill>
                <a:effectLst/>
                <a:latin typeface="Abadi ExtraLight" panose="020B0204020104020204" pitchFamily="34" charset="0"/>
              </a:rPr>
              <a:t> </a:t>
            </a:r>
            <a:r>
              <a:rPr lang="fi-FI" sz="1200" b="0" i="0" dirty="0">
                <a:solidFill>
                  <a:srgbClr val="000000"/>
                </a:solidFill>
                <a:effectLst/>
                <a:latin typeface="Abadi ExtraLight" panose="020B0204020104020204" pitchFamily="34" charset="0"/>
              </a:rPr>
              <a:t>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aiheutui kuluttajien sähkönkulutuksesta, 1,0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sähkölämmityksestä ja 0,1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maalämmöstä. Kaukolämmön päästöt olivat hyvin pienet. Päästöistä 1,7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aiheutui erillislämmityksestä, 7,2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tieliikenteestä, 13,6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maataloudesta ja 1,4 kt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jätehuollosta. Teollisuuden sähkönkulutuksen päästöt olivat 0,4</a:t>
            </a:r>
            <a:r>
              <a:rPr lang="fi-FI" sz="1200" b="0" i="0" dirty="0">
                <a:solidFill>
                  <a:srgbClr val="FF0000"/>
                </a:solidFill>
                <a:effectLst/>
                <a:latin typeface="Abadi ExtraLight" panose="020B0204020104020204" pitchFamily="34" charset="0"/>
              </a:rPr>
              <a:t> </a:t>
            </a:r>
            <a:r>
              <a:rPr lang="fi-FI" sz="1200" b="0" i="0" dirty="0" err="1">
                <a:solidFill>
                  <a:srgbClr val="000000"/>
                </a:solidFill>
                <a:effectLst/>
                <a:latin typeface="Abadi ExtraLight" panose="020B0204020104020204" pitchFamily="34" charset="0"/>
              </a:rPr>
              <a:t>kt</a:t>
            </a:r>
            <a:r>
              <a:rPr lang="fi-FI" sz="1200" b="0" i="0" dirty="0">
                <a:solidFill>
                  <a:srgbClr val="000000"/>
                </a:solidFill>
                <a:effectLst/>
                <a:latin typeface="Abadi ExtraLight" panose="020B0204020104020204" pitchFamily="34" charset="0"/>
              </a:rPr>
              <a: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a:t>
            </a:r>
          </a:p>
          <a:p>
            <a:pPr marL="0" indent="0" fontAlgn="base">
              <a:lnSpc>
                <a:spcPct val="100000"/>
              </a:lnSpc>
              <a:buNone/>
            </a:pPr>
            <a:r>
              <a:rPr lang="fi-FI" sz="1200" b="0" i="0" dirty="0">
                <a:solidFill>
                  <a:srgbClr val="000000"/>
                </a:solidFill>
                <a:effectLst/>
                <a:latin typeface="Abadi ExtraLight" panose="020B0204020104020204" pitchFamily="34" charset="0"/>
              </a:rPr>
              <a:t>Ruskon asukaskohtaiset päästöt vuonna 2024 olivat 4,0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ilman teollisuutta, kun ne kaikissa CO2-raportissa mukana olevissa kunnissa vaihtelivat välillä 1,4–20,0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a:t>
            </a:r>
          </a:p>
        </p:txBody>
      </p:sp>
      <p:sp>
        <p:nvSpPr>
          <p:cNvPr id="9" name="Sisällön paikkamerkki 3">
            <a:extLst>
              <a:ext uri="{FF2B5EF4-FFF2-40B4-BE49-F238E27FC236}">
                <a16:creationId xmlns:a16="http://schemas.microsoft.com/office/drawing/2014/main" id="{7D672078-7510-594B-3D76-60A0484F7179}"/>
              </a:ext>
            </a:extLst>
          </p:cNvPr>
          <p:cNvSpPr txBox="1">
            <a:spLocks/>
          </p:cNvSpPr>
          <p:nvPr/>
        </p:nvSpPr>
        <p:spPr>
          <a:xfrm>
            <a:off x="6361885" y="3434493"/>
            <a:ext cx="5279130" cy="1834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b="0" i="0" dirty="0">
                <a:solidFill>
                  <a:srgbClr val="000000"/>
                </a:solidFill>
                <a:effectLst/>
                <a:latin typeface="Abadi ExtraLight" panose="020B0204020104020204" pitchFamily="34" charset="0"/>
              </a:rPr>
              <a:t>Ruskon asukasta kohti lasketut päästöt rakennusten lämmityksestä olivat yhteensä 0,5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Rakennusten lämmityksen asukaskohtainen päästö CO2-raportin kunnissa vaihteli välillä 0,3–2,2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 keskiarvon ollessa </a:t>
            </a:r>
            <a:r>
              <a:rPr lang="fi-FI" sz="1200" dirty="0">
                <a:solidFill>
                  <a:srgbClr val="000000"/>
                </a:solidFill>
                <a:latin typeface="Abadi ExtraLight" panose="020B0204020104020204" pitchFamily="34" charset="0"/>
              </a:rPr>
              <a:t>0,8</a:t>
            </a:r>
            <a:r>
              <a:rPr lang="fi-FI" sz="1200" b="0" i="0" dirty="0">
                <a:solidFill>
                  <a:srgbClr val="000000"/>
                </a:solidFill>
                <a:effectLst/>
                <a:latin typeface="Abadi ExtraLight" panose="020B0204020104020204" pitchFamily="34" charset="0"/>
              </a:rPr>
              <a:t>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-ekv/asukas.</a:t>
            </a:r>
          </a:p>
          <a:p>
            <a:pPr marL="0" indent="0" rtl="0" fontAlgn="base">
              <a:lnSpc>
                <a:spcPct val="100000"/>
              </a:lnSpc>
              <a:buNone/>
            </a:pPr>
            <a:r>
              <a:rPr lang="fi-FI" sz="1200" b="0" i="0" dirty="0">
                <a:solidFill>
                  <a:srgbClr val="000000"/>
                </a:solidFill>
                <a:effectLst/>
                <a:latin typeface="Abadi ExtraLight" panose="020B0204020104020204" pitchFamily="34" charset="0"/>
              </a:rPr>
              <a:t>Ruskon päästöt tieliikenteestä vuonna 2024 olivat 1,1 t CO</a:t>
            </a:r>
            <a:r>
              <a:rPr lang="fi-FI" sz="1200" b="0" i="0" baseline="-25000" dirty="0">
                <a:solidFill>
                  <a:srgbClr val="000000"/>
                </a:solidFill>
                <a:effectLst/>
                <a:latin typeface="Abadi ExtraLight" panose="020B0204020104020204" pitchFamily="34" charset="0"/>
              </a:rPr>
              <a:t>2</a:t>
            </a:r>
            <a:r>
              <a:rPr lang="fi-FI" sz="1200" b="0" i="0" dirty="0">
                <a:solidFill>
                  <a:srgbClr val="000000"/>
                </a:solidFill>
                <a:effectLst/>
                <a:latin typeface="Abadi ExtraLight" panose="020B0204020104020204" pitchFamily="34" charset="0"/>
              </a:rPr>
              <a:t>-ekv/asukas, eli noin 50 % pienemmät kuin CO2-raportin kunnissa keskimäärin. </a:t>
            </a:r>
            <a:r>
              <a:rPr lang="fi-FI" sz="1200" dirty="0">
                <a:solidFill>
                  <a:srgbClr val="000000"/>
                </a:solidFill>
                <a:latin typeface="Abadi ExtraLight" panose="020B0204020104020204" pitchFamily="34" charset="0"/>
              </a:rPr>
              <a:t>S</a:t>
            </a:r>
            <a:r>
              <a:rPr lang="fi-FI" sz="1200" b="0" i="0" dirty="0">
                <a:solidFill>
                  <a:srgbClr val="000000"/>
                </a:solidFill>
                <a:effectLst/>
                <a:latin typeface="Abadi ExtraLight" panose="020B0204020104020204" pitchFamily="34" charset="0"/>
              </a:rPr>
              <a:t>ekä kunnan </a:t>
            </a:r>
            <a:r>
              <a:rPr lang="fi-FI" sz="1200" dirty="0">
                <a:solidFill>
                  <a:srgbClr val="000000"/>
                </a:solidFill>
                <a:latin typeface="Abadi ExtraLight" panose="020B0204020104020204" pitchFamily="34" charset="0"/>
              </a:rPr>
              <a:t>alueella tapahtuva </a:t>
            </a:r>
            <a:r>
              <a:rPr lang="fi-FI" sz="1200" b="0" i="0" dirty="0">
                <a:solidFill>
                  <a:srgbClr val="000000"/>
                </a:solidFill>
                <a:effectLst/>
                <a:latin typeface="Abadi ExtraLight" panose="020B0204020104020204" pitchFamily="34" charset="0"/>
              </a:rPr>
              <a:t>läpiajoliikenne että paikallinen liikenne vaikuttavat tieliikenteen päästöihin.   </a:t>
            </a:r>
          </a:p>
        </p:txBody>
      </p:sp>
      <p:sp>
        <p:nvSpPr>
          <p:cNvPr id="10" name="Slide Number Placeholder 5">
            <a:extLst>
              <a:ext uri="{FF2B5EF4-FFF2-40B4-BE49-F238E27FC236}">
                <a16:creationId xmlns:a16="http://schemas.microsoft.com/office/drawing/2014/main" id="{544B675A-9733-2C67-4034-6DBB3E94572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a:t>
            </a:fld>
            <a:endParaRPr lang="fi-FI" dirty="0">
              <a:latin typeface="Abadi Extra Light" panose="020B0204020104020204" pitchFamily="34" charset="0"/>
            </a:endParaRPr>
          </a:p>
        </p:txBody>
      </p:sp>
    </p:spTree>
    <p:extLst>
      <p:ext uri="{BB962C8B-B14F-4D97-AF65-F5344CB8AC3E}">
        <p14:creationId xmlns:p14="http://schemas.microsoft.com/office/powerpoint/2010/main" val="357833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ohja43_Kuvituskuva_takakansi">
    <p:spTree>
      <p:nvGrpSpPr>
        <p:cNvPr id="1" name=""/>
        <p:cNvGrpSpPr/>
        <p:nvPr/>
      </p:nvGrpSpPr>
      <p:grpSpPr>
        <a:xfrm>
          <a:off x="0" y="0"/>
          <a:ext cx="0" cy="0"/>
          <a:chOff x="0" y="0"/>
          <a:chExt cx="0" cy="0"/>
        </a:xfrm>
      </p:grpSpPr>
      <p:pic>
        <p:nvPicPr>
          <p:cNvPr id="6" name="Picture 5" descr="Kuvituskuva. Kaksi lasta pyöräilee metsätiellä.">
            <a:extLst>
              <a:ext uri="{FF2B5EF4-FFF2-40B4-BE49-F238E27FC236}">
                <a16:creationId xmlns:a16="http://schemas.microsoft.com/office/drawing/2014/main" id="{AC448519-D6C0-41DD-81D9-F898D316D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2495" y="3605047"/>
            <a:ext cx="2174465" cy="387779"/>
          </a:xfrm>
          <a:prstGeom prst="rect">
            <a:avLst/>
          </a:prstGeom>
        </p:spPr>
      </p:pic>
      <p:pic>
        <p:nvPicPr>
          <p:cNvPr id="8" name="Picture 7" descr="Kuvituskuva. Kaksi lasta pyöräilee metsätiellä.">
            <a:extLst>
              <a:ext uri="{FF2B5EF4-FFF2-40B4-BE49-F238E27FC236}">
                <a16:creationId xmlns:a16="http://schemas.microsoft.com/office/drawing/2014/main" id="{07DD0E26-1C6C-0EA6-C144-4D4AB235CF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453" y="2427091"/>
            <a:ext cx="2948872" cy="1280654"/>
          </a:xfrm>
          <a:prstGeom prst="rect">
            <a:avLst/>
          </a:prstGeom>
          <a:effectLst>
            <a:outerShdw blurRad="50800" dist="38100" dir="2700000" algn="tl" rotWithShape="0">
              <a:prstClr val="black">
                <a:alpha val="40000"/>
              </a:prstClr>
            </a:outerShdw>
          </a:effectLst>
        </p:spPr>
      </p:pic>
      <p:pic>
        <p:nvPicPr>
          <p:cNvPr id="12" name="Picture 11" descr="Kuvituskuva. Kaksi lasta pyöräilee metsätiellä.">
            <a:extLst>
              <a:ext uri="{FF2B5EF4-FFF2-40B4-BE49-F238E27FC236}">
                <a16:creationId xmlns:a16="http://schemas.microsoft.com/office/drawing/2014/main" id="{8115A0C7-58D9-77B9-6F47-1C9E7754C94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096001" y="0"/>
            <a:ext cx="6096000" cy="6858000"/>
          </a:xfrm>
          <a:prstGeom prst="rect">
            <a:avLst/>
          </a:prstGeom>
        </p:spPr>
      </p:pic>
    </p:spTree>
    <p:extLst>
      <p:ext uri="{BB962C8B-B14F-4D97-AF65-F5344CB8AC3E}">
        <p14:creationId xmlns:p14="http://schemas.microsoft.com/office/powerpoint/2010/main" val="252383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ohja5_Käsitteet_ja_määritelmät_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Light" panose="020B0204020104020204" pitchFamily="34" charset="0"/>
              </a:rPr>
              <a:t>Käsitteet ja määritelmät</a:t>
            </a:r>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296882242"/>
              </p:ext>
            </p:extLst>
          </p:nvPr>
        </p:nvGraphicFramePr>
        <p:xfrm>
          <a:off x="838200" y="1825624"/>
          <a:ext cx="5181600" cy="4417203"/>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97113">
                <a:tc>
                  <a:txBody>
                    <a:bodyPr/>
                    <a:lstStyle/>
                    <a:p>
                      <a:r>
                        <a:rPr lang="fi-FI" sz="1200" b="1" dirty="0">
                          <a:latin typeface="Abadi Extra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9592">
                <a:tc>
                  <a:txBody>
                    <a:bodyPr/>
                    <a:lstStyle/>
                    <a:p>
                      <a:pPr algn="l"/>
                      <a:r>
                        <a:rPr lang="en-US" sz="1200" b="0" kern="1200" dirty="0">
                          <a:solidFill>
                            <a:schemeClr val="dk1"/>
                          </a:solidFill>
                          <a:effectLst/>
                          <a:latin typeface="Abadi ExtraLight" panose="020B0204020104020204" pitchFamily="34" charset="0"/>
                        </a:rPr>
                        <a:t>CO</a:t>
                      </a:r>
                      <a:r>
                        <a:rPr lang="en-US" sz="1200" b="0" kern="1200" baseline="-25000" dirty="0">
                          <a:solidFill>
                            <a:schemeClr val="dk1"/>
                          </a:solidFill>
                          <a:effectLst/>
                          <a:latin typeface="Abadi ExtraLight" panose="020B0204020104020204" pitchFamily="34" charset="0"/>
                        </a:rPr>
                        <a:t>2</a:t>
                      </a:r>
                      <a:r>
                        <a:rPr lang="en-US" sz="1200" b="0" kern="1200" dirty="0">
                          <a:solidFill>
                            <a:schemeClr val="dk1"/>
                          </a:solidFill>
                          <a:effectLst/>
                          <a:latin typeface="Abadi ExtraLight" panose="020B0204020104020204" pitchFamily="34" charset="0"/>
                        </a:rPr>
                        <a:t>-ekv</a:t>
                      </a:r>
                      <a:r>
                        <a:rPr lang="en-US" sz="1200" b="1" kern="1200" dirty="0">
                          <a:solidFill>
                            <a:schemeClr val="dk1"/>
                          </a:solidFill>
                          <a:effectLst/>
                          <a:latin typeface="Abadi ExtraLight" panose="020B0204020104020204" pitchFamily="34" charset="0"/>
                        </a:rPr>
                        <a:t> </a:t>
                      </a:r>
                      <a:endParaRPr lang="fi-FI" sz="1200" dirty="0">
                        <a:latin typeface="Abadi Extra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b="0" kern="1200" dirty="0">
                          <a:solidFill>
                            <a:schemeClr val="dk1"/>
                          </a:solidFill>
                          <a:effectLst/>
                          <a:latin typeface="Abadi ExtraLight" panose="020B0204020104020204" pitchFamily="34" charset="0"/>
                        </a:rPr>
                        <a:t>CO</a:t>
                      </a:r>
                      <a:r>
                        <a:rPr lang="fi-FI" sz="1200" b="0" kern="1200" baseline="-25000" dirty="0">
                          <a:solidFill>
                            <a:schemeClr val="dk1"/>
                          </a:solidFill>
                          <a:effectLst/>
                          <a:latin typeface="Abadi ExtraLight" panose="020B0204020104020204" pitchFamily="34" charset="0"/>
                        </a:rPr>
                        <a:t>2</a:t>
                      </a:r>
                      <a:r>
                        <a:rPr lang="fi-FI" sz="1200" b="0" kern="1200" dirty="0">
                          <a:solidFill>
                            <a:schemeClr val="dk1"/>
                          </a:solidFill>
                          <a:effectLst/>
                          <a:latin typeface="Abadi ExtraLight" panose="020B0204020104020204" pitchFamily="34" charset="0"/>
                        </a:rPr>
                        <a:t>-ekv, eli hiilidioksidiekvivalentti on suure, jonka avulla eri kasvihuonekaasujen päästöt voidaan </a:t>
                      </a:r>
                      <a:r>
                        <a:rPr lang="fi-FI" sz="1200" b="0" kern="1200" dirty="0" err="1">
                          <a:solidFill>
                            <a:schemeClr val="dk1"/>
                          </a:solidFill>
                          <a:effectLst/>
                          <a:latin typeface="Abadi ExtraLight" panose="020B0204020104020204" pitchFamily="34" charset="0"/>
                        </a:rPr>
                        <a:t>yhteismitallistaa</a:t>
                      </a:r>
                      <a:r>
                        <a:rPr lang="fi-FI" sz="1200" b="0" kern="1200" dirty="0">
                          <a:solidFill>
                            <a:schemeClr val="dk1"/>
                          </a:solidFill>
                          <a:effectLst/>
                          <a:latin typeface="Abadi ExtraLight" panose="020B0204020104020204" pitchFamily="34" charset="0"/>
                        </a:rPr>
                        <a:t>. </a:t>
                      </a:r>
                      <a:endParaRPr lang="fi-FI" sz="1200" dirty="0">
                        <a:latin typeface="Abadi Extra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85428">
                <a:tc>
                  <a:txBody>
                    <a:bodyPr/>
                    <a:lstStyle/>
                    <a:p>
                      <a:pPr algn="l"/>
                      <a:r>
                        <a:rPr lang="fi-FI" sz="1200" dirty="0">
                          <a:latin typeface="Abadi ExtraLight" panose="020B0204020104020204" pitchFamily="34" charset="0"/>
                        </a:rPr>
                        <a:t>Energian loppukulutus – erillislämmitys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Light" panose="020B0204020104020204" pitchFamily="34" charset="0"/>
                        </a:rPr>
                        <a:t>Erillislämmitettyjen rakennusten kuluttaman polttoaineen (öljy, maakaasu, puu) määrä yhteensä.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934461"/>
                  </a:ext>
                </a:extLst>
              </a:tr>
              <a:tr h="1077101">
                <a:tc>
                  <a:txBody>
                    <a:bodyPr/>
                    <a:lstStyle/>
                    <a:p>
                      <a:pPr algn="l"/>
                      <a:r>
                        <a:rPr lang="fi-FI" sz="1200">
                          <a:latin typeface="Abadi ExtraLight" panose="020B0204020104020204" pitchFamily="34" charset="0"/>
                        </a:rPr>
                        <a:t>Energian loppukulutus – kaukolämpö </a:t>
                      </a:r>
                      <a:endParaRPr lang="fi-FI" sz="1200" dirty="0">
                        <a:latin typeface="Abadi Extra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Light" panose="020B0204020104020204" pitchFamily="34" charset="0"/>
                        </a:rPr>
                        <a:t>Rakennuksissa kulutetun kaukolämmön määrä. Isojen kaukolämpöverkkojen tapauksessa määrä perustuu usein kaukolämpöyhtiön ilmoitukseen ja pienten kaukolämpökattiloiden tapauksessa lämmönjakelijalle tehtyyn kyselyyn tai arvioon.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85428">
                <a:tc>
                  <a:txBody>
                    <a:bodyPr/>
                    <a:lstStyle/>
                    <a:p>
                      <a:pPr algn="l"/>
                      <a:r>
                        <a:rPr lang="fi-FI" sz="1200" dirty="0">
                          <a:latin typeface="Abadi ExtraLight" panose="020B0204020104020204" pitchFamily="34" charset="0"/>
                        </a:rPr>
                        <a:t>Energian loppukulutus – maalämpö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Light" panose="020B0204020104020204" pitchFamily="34" charset="0"/>
                        </a:rPr>
                        <a:t>Maalämpöpumppujen käyttämä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685428">
                <a:tc>
                  <a:txBody>
                    <a:bodyPr/>
                    <a:lstStyle/>
                    <a:p>
                      <a:pPr algn="l"/>
                      <a:r>
                        <a:rPr lang="fi-FI" sz="1200" dirty="0">
                          <a:latin typeface="Abadi ExtraLight" panose="020B0204020104020204" pitchFamily="34" charset="0"/>
                        </a:rPr>
                        <a:t>Energian loppukulutus – tieliikenne </a:t>
                      </a:r>
                    </a:p>
                  </a:txBody>
                  <a:tcPr>
                    <a:lnL w="12700" cap="flat" cmpd="sng" algn="ctr">
                      <a:solidFill>
                        <a:schemeClr val="tx1"/>
                      </a:solidFill>
                      <a:prstDash val="solid"/>
                      <a:round/>
                      <a:headEnd type="none" w="med" len="med"/>
                      <a:tailEnd type="none" w="med" len="med"/>
                    </a:lnL>
                  </a:tcPr>
                </a:tc>
                <a:tc>
                  <a:txBody>
                    <a:bodyPr/>
                    <a:lstStyle/>
                    <a:p>
                      <a:pPr algn="l"/>
                      <a:r>
                        <a:rPr lang="fi-FI" sz="1200" b="0" dirty="0">
                          <a:solidFill>
                            <a:srgbClr val="000000"/>
                          </a:solidFill>
                          <a:effectLst/>
                          <a:latin typeface="Abadi ExtraLight" panose="020B0204020104020204" pitchFamily="34" charset="0"/>
                        </a:rPr>
                        <a:t>Tieliikenteessä käytetyn bensiinin, dieselin ja biopolttoaineen määrä.</a:t>
                      </a:r>
                      <a:endParaRPr lang="fi-FI" sz="1200" dirty="0">
                        <a:latin typeface="Abadi Extra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228878"/>
                  </a:ext>
                </a:extLst>
              </a:tr>
              <a:tr h="397113">
                <a:tc>
                  <a:txBody>
                    <a:bodyPr/>
                    <a:lstStyle/>
                    <a:p>
                      <a:pPr algn="l"/>
                      <a:r>
                        <a:rPr lang="fi-FI" sz="1200" dirty="0">
                          <a:latin typeface="Abadi ExtraLight" panose="020B0204020104020204" pitchFamily="34" charset="0"/>
                        </a:rPr>
                        <a:t>Erillislämmitys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i-FI" sz="1200" dirty="0">
                          <a:latin typeface="Abadi ExtraLight" panose="020B0204020104020204" pitchFamily="34" charset="0"/>
                        </a:rPr>
                        <a:t>Rakennuskohtainen lämmitys öljyllä, maakaasulla tai puulla.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821106"/>
                  </a:ext>
                </a:extLst>
              </a:tr>
            </a:tbl>
          </a:graphicData>
        </a:graphic>
      </p:graphicFrame>
      <p:graphicFrame>
        <p:nvGraphicFramePr>
          <p:cNvPr id="7" name="Taulukko 6">
            <a:extLst>
              <a:ext uri="{FF2B5EF4-FFF2-40B4-BE49-F238E27FC236}">
                <a16:creationId xmlns:a16="http://schemas.microsoft.com/office/drawing/2014/main" id="{03E14E79-7CB4-43EC-B2A7-1FA5952EC8F1}"/>
              </a:ext>
            </a:extLst>
          </p:cNvPr>
          <p:cNvGraphicFramePr>
            <a:graphicFrameLocks/>
          </p:cNvGraphicFramePr>
          <p:nvPr>
            <p:extLst>
              <p:ext uri="{D42A27DB-BD31-4B8C-83A1-F6EECF244321}">
                <p14:modId xmlns:p14="http://schemas.microsoft.com/office/powerpoint/2010/main" val="2760308342"/>
              </p:ext>
            </p:extLst>
          </p:nvPr>
        </p:nvGraphicFramePr>
        <p:xfrm>
          <a:off x="6296025" y="1825625"/>
          <a:ext cx="5181600" cy="4416905"/>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79579">
                <a:tc>
                  <a:txBody>
                    <a:bodyPr/>
                    <a:lstStyle/>
                    <a:p>
                      <a:r>
                        <a:rPr lang="fi-FI" sz="1200" b="1" dirty="0">
                          <a:latin typeface="Abadi Extra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4938">
                <a:tc>
                  <a:txBody>
                    <a:bodyPr/>
                    <a:lstStyle/>
                    <a:p>
                      <a:pPr algn="l"/>
                      <a:r>
                        <a:rPr lang="fi-FI" sz="1200" dirty="0">
                          <a:latin typeface="Abadi ExtraLight" panose="020B0204020104020204" pitchFamily="34" charset="0"/>
                        </a:rPr>
                        <a:t>FOD-malli</a:t>
                      </a:r>
                    </a:p>
                  </a:txBody>
                  <a:tcPr>
                    <a:lnL w="12700" cap="flat" cmpd="sng" algn="ctr">
                      <a:solidFill>
                        <a:schemeClr val="tx1"/>
                      </a:solidFill>
                      <a:prstDash val="solid"/>
                      <a:round/>
                      <a:headEnd type="none" w="med" len="med"/>
                      <a:tailEnd type="none" w="med" len="med"/>
                    </a:lnL>
                  </a:tcPr>
                </a:tc>
                <a:tc>
                  <a:txBody>
                    <a:bodyPr/>
                    <a:lstStyle/>
                    <a:p>
                      <a:pPr algn="l"/>
                      <a:r>
                        <a:rPr lang="en-US" sz="1200" dirty="0">
                          <a:latin typeface="Abadi ExtraLight" panose="020B0204020104020204" pitchFamily="34" charset="0"/>
                        </a:rPr>
                        <a:t>First order decay -</a:t>
                      </a:r>
                      <a:r>
                        <a:rPr lang="fi-FI" sz="1200" noProof="0" dirty="0">
                          <a:latin typeface="Abadi ExtraLight" panose="020B0204020104020204" pitchFamily="34" charset="0"/>
                        </a:rPr>
                        <a:t>menetelmä (FOD), joka on kehitetty kaatopaikkojen biohajoavien jätteiden metaanipäästöjen laskentaan. Vuonna 2022 päivitetty malli ottaa huomioon </a:t>
                      </a:r>
                      <a:r>
                        <a:rPr lang="fi-FI" sz="1200" noProof="0" dirty="0" err="1">
                          <a:latin typeface="Abadi ExtraLight" panose="020B0204020104020204" pitchFamily="34" charset="0"/>
                        </a:rPr>
                        <a:t>IPCC:n</a:t>
                      </a:r>
                      <a:r>
                        <a:rPr lang="fi-FI" sz="1200" noProof="0" dirty="0">
                          <a:latin typeface="Abadi ExtraLight" panose="020B0204020104020204" pitchFamily="34" charset="0"/>
                        </a:rPr>
                        <a:t> päivittyneet laskentaohjeet ja kertoimet.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2862778"/>
                  </a:ext>
                </a:extLst>
              </a:tr>
              <a:tr h="484938">
                <a:tc>
                  <a:txBody>
                    <a:bodyPr/>
                    <a:lstStyle/>
                    <a:p>
                      <a:pPr algn="l"/>
                      <a:r>
                        <a:rPr lang="fi-FI" sz="1200" dirty="0" err="1">
                          <a:latin typeface="Abadi ExtraLight" panose="020B0204020104020204" pitchFamily="34" charset="0"/>
                        </a:rPr>
                        <a:t>GWh</a:t>
                      </a:r>
                      <a:r>
                        <a:rPr lang="fi-FI" sz="1200" dirty="0">
                          <a:latin typeface="Abadi Extra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Light" panose="020B0204020104020204" pitchFamily="34" charset="0"/>
                        </a:rPr>
                        <a:t>Energiamäärän yksikkö (esimerkiksi käytetty polttoaine tai kulutettu sähkö). 1GWh = 1000 MWh = 1 000000 kWh.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GWP-kerroin (Global </a:t>
                      </a:r>
                      <a:r>
                        <a:rPr lang="fi-FI" sz="1200" dirty="0" err="1">
                          <a:latin typeface="Abadi ExtraLight" panose="020B0204020104020204" pitchFamily="34" charset="0"/>
                        </a:rPr>
                        <a:t>Warming</a:t>
                      </a:r>
                      <a:r>
                        <a:rPr lang="fi-FI" sz="1200" dirty="0">
                          <a:latin typeface="Abadi ExtraLight" panose="020B0204020104020204" pitchFamily="34" charset="0"/>
                        </a:rPr>
                        <a:t> </a:t>
                      </a:r>
                      <a:r>
                        <a:rPr lang="fi-FI" sz="1200" dirty="0" err="1">
                          <a:latin typeface="Abadi ExtraLight" panose="020B0204020104020204" pitchFamily="34" charset="0"/>
                        </a:rPr>
                        <a:t>Potential</a:t>
                      </a:r>
                      <a:r>
                        <a:rPr lang="fi-FI" sz="1200" dirty="0">
                          <a:latin typeface="Abadi Extra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Kasvihuonekaasujen lämmitysvaikutusta ilmastoon tietyllä aikajänteellä kuvaava kerroin. Yleisesti (ja tässä raportissa) käytetään 100 vuoden aikajännettä.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Hyödynjako-menetelmä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Menetelmä, jossa jyvitetään yhteistuotannon polttoaineet sähkölle ja lämmölle vaihtoehtoisten tuotantomuotojen tarvitseman polttoainemäärän suhteessa.</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126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Jakeluvelvoite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Jakeluvelvoitteella edistetään fossiilisten polttoaineiden korvaamista liikenteessä. Jakeluvelvoite tarkoittaa, että liikennepolttoaineen jakelijoiden vuosittain kulutukseen toimittamasta liikennepolttoaineesta tietyn osuuden tulee olla uusiutuvia polttoaineita (ml. biokaasu ja sähköpolttoaineet, eli uusiutuvalla energialla tuotetut synteettiset polttoaineet).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28878"/>
                  </a:ext>
                </a:extLst>
              </a:tr>
            </a:tbl>
          </a:graphicData>
        </a:graphic>
      </p:graphicFrame>
      <p:sp>
        <p:nvSpPr>
          <p:cNvPr id="3" name="Slide Number Placeholder 5">
            <a:extLst>
              <a:ext uri="{FF2B5EF4-FFF2-40B4-BE49-F238E27FC236}">
                <a16:creationId xmlns:a16="http://schemas.microsoft.com/office/drawing/2014/main" id="{C8648F20-A518-5586-24F2-7DA7CF4BF0F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5</a:t>
            </a:fld>
            <a:endParaRPr lang="fi-FI" dirty="0">
              <a:latin typeface="Abadi Extra Light" panose="020B0204020104020204" pitchFamily="34" charset="0"/>
            </a:endParaRPr>
          </a:p>
        </p:txBody>
      </p:sp>
      <p:pic>
        <p:nvPicPr>
          <p:cNvPr id="4" name="Picture 5">
            <a:extLst>
              <a:ext uri="{FF2B5EF4-FFF2-40B4-BE49-F238E27FC236}">
                <a16:creationId xmlns:a16="http://schemas.microsoft.com/office/drawing/2014/main" id="{DF91CA16-D71B-D8AD-CFEE-8AEAA2B9E2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6">
            <a:extLst>
              <a:ext uri="{FF2B5EF4-FFF2-40B4-BE49-F238E27FC236}">
                <a16:creationId xmlns:a16="http://schemas.microsoft.com/office/drawing/2014/main" id="{3764FF64-CE72-D918-55E8-71A72D3D6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162279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ohja6_Käsitteet_ja_määritelmät_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Light" panose="020B0204020104020204" pitchFamily="34" charset="0"/>
              </a:rPr>
              <a:t>Käsitteet ja määritelmät</a:t>
            </a:r>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3074266594"/>
              </p:ext>
            </p:extLst>
          </p:nvPr>
        </p:nvGraphicFramePr>
        <p:xfrm>
          <a:off x="6279677" y="1825624"/>
          <a:ext cx="5181600" cy="4373967"/>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572213">
                <a:tc>
                  <a:txBody>
                    <a:bodyPr/>
                    <a:lstStyle/>
                    <a:p>
                      <a:r>
                        <a:rPr lang="fi-FI" sz="1200" b="1" dirty="0">
                          <a:latin typeface="Abadi Extra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146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Rakennusten lämmityksen päästöt </a:t>
                      </a:r>
                    </a:p>
                    <a:p>
                      <a:pPr algn="l"/>
                      <a:endParaRPr lang="fi-FI" sz="1200" dirty="0">
                        <a:latin typeface="Abadi Extra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Erillislämmitettyjen rakennusten polttoaineenkulutuksen päästö + sähkölämmityksen ja maalämpöpumppujen käyttämän sähkön päästö + kunnassa kulutetun kaukolämmön tuotannon aiheuttama päästö. </a:t>
                      </a:r>
                    </a:p>
                    <a:p>
                      <a:pPr algn="l"/>
                      <a:endParaRPr lang="fi-FI" sz="1200" dirty="0">
                        <a:latin typeface="Abadi Extra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7092895"/>
                  </a:ext>
                </a:extLst>
              </a:tr>
              <a:tr h="1736505">
                <a:tc>
                  <a:txBody>
                    <a:bodyPr/>
                    <a:lstStyle/>
                    <a:p>
                      <a:pPr algn="l"/>
                      <a:r>
                        <a:rPr lang="fi-FI" sz="1200" dirty="0">
                          <a:latin typeface="Abadi ExtraLight" panose="020B0204020104020204" pitchFamily="34" charset="0"/>
                        </a:rPr>
                        <a:t>Teollisuuden sähkönkulutus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Light" panose="020B0204020104020204" pitchFamily="34" charset="0"/>
                        </a:rPr>
                        <a:t>Teollisuuden sähkönkulutus ilman teollisuuden omaan </a:t>
                      </a:r>
                    </a:p>
                    <a:p>
                      <a:pPr algn="l"/>
                      <a:r>
                        <a:rPr lang="fi-FI" sz="1200" dirty="0">
                          <a:latin typeface="Abadi ExtraLight" panose="020B0204020104020204" pitchFamily="34" charset="0"/>
                        </a:rPr>
                        <a:t>käyttöönsä tuottamaa sähköä. Teollisuuden omaan käyttöönsä tuottaman sähkön päästöt ovat mukana teollisuus ja työkoneet -sektorin päästöissä. Määritelmä koskee raportteja, jotka sisältävät teollisuuden ja työkoneiden laskennan.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595898">
                <a:tc>
                  <a:txBody>
                    <a:bodyPr/>
                    <a:lstStyle/>
                    <a:p>
                      <a:pPr algn="l"/>
                      <a:endParaRPr lang="fi-FI" sz="1200" dirty="0">
                        <a:latin typeface="Abadi ExtraLight" panose="020B02040201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fi-FI" sz="1200" dirty="0">
                        <a:latin typeface="Abadi ExtraLight" panose="020B02040201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557"/>
                  </a:ext>
                </a:extLst>
              </a:tr>
            </a:tbl>
          </a:graphicData>
        </a:graphic>
      </p:graphicFrame>
      <p:sp>
        <p:nvSpPr>
          <p:cNvPr id="3" name="Slide Number Placeholder 5">
            <a:extLst>
              <a:ext uri="{FF2B5EF4-FFF2-40B4-BE49-F238E27FC236}">
                <a16:creationId xmlns:a16="http://schemas.microsoft.com/office/drawing/2014/main" id="{567585BB-6CE3-EBC3-EE8F-7DF849DFA82B}"/>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6</a:t>
            </a:fld>
            <a:endParaRPr lang="fi-FI" dirty="0">
              <a:latin typeface="Abadi Extra Light" panose="020B0204020104020204" pitchFamily="34" charset="0"/>
            </a:endParaRPr>
          </a:p>
        </p:txBody>
      </p:sp>
      <p:graphicFrame>
        <p:nvGraphicFramePr>
          <p:cNvPr id="4" name="Taulukko 6">
            <a:extLst>
              <a:ext uri="{FF2B5EF4-FFF2-40B4-BE49-F238E27FC236}">
                <a16:creationId xmlns:a16="http://schemas.microsoft.com/office/drawing/2014/main" id="{C82452DF-F299-8EBC-786E-2F42B7441831}"/>
              </a:ext>
            </a:extLst>
          </p:cNvPr>
          <p:cNvGraphicFramePr>
            <a:graphicFrameLocks/>
          </p:cNvGraphicFramePr>
          <p:nvPr>
            <p:extLst>
              <p:ext uri="{D42A27DB-BD31-4B8C-83A1-F6EECF244321}">
                <p14:modId xmlns:p14="http://schemas.microsoft.com/office/powerpoint/2010/main" val="2208548993"/>
              </p:ext>
            </p:extLst>
          </p:nvPr>
        </p:nvGraphicFramePr>
        <p:xfrm>
          <a:off x="838200" y="1825625"/>
          <a:ext cx="5181600" cy="4373967"/>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84632">
                <a:tc>
                  <a:txBody>
                    <a:bodyPr/>
                    <a:lstStyle/>
                    <a:p>
                      <a:r>
                        <a:rPr lang="fi-FI" sz="1200" b="1" dirty="0">
                          <a:latin typeface="Abadi Extra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66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Kuluttajien sähkönkulutus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Asumisen, rakentamisen, maatalouden ja palveluiden sähkönkulutus, josta on vähennetty sähkölämmityksen ja maalämpöpumppujen käytättämä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4177056"/>
                  </a:ext>
                </a:extLst>
              </a:tr>
              <a:tr h="66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Lämmitystarveluku</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Lämmitystarveluku saadaan laskemalla päivittäisten sisä- ja ulkolämpötilojen erotus. Ilmatieteen laitos tuottaa kuntakohtaiset lämmitystarveluvut.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0821106"/>
                  </a:ext>
                </a:extLst>
              </a:tr>
              <a:tr h="384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Maalämmön päästöt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Maalämpöpumppujen käyttämän sähkön päästö.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5347571"/>
                  </a:ext>
                </a:extLst>
              </a:tr>
              <a:tr h="1232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Päästöt ilman teollisuutta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Kunnan kasvihuonekaasupäästöt pois lukien teollisuuden sähkönkulutus ja teollisuuden ja työkoneiden polttoaineen käyttö. ”Päästöt ilman teollisuutta” sisältää kuitenkin teollisuusrakennusten lämmityksen, teollisuuden jäteveden-käsittelyn sekä teollisuuden kaatopaikkojen päästöt.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5854160"/>
                  </a:ext>
                </a:extLst>
              </a:tr>
              <a:tr h="10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Päästökerroin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Light" panose="020B0204020104020204" pitchFamily="34" charset="0"/>
                        </a:rPr>
                        <a:t>Valitun päästön määrä suhteutettuna nimettyä suuretta kohti, usein tämä suure on jokin tuotantopanos esim. hiilidioksidiekvivalenttitonni per käytetty polttoaine.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262830"/>
                  </a:ext>
                </a:extLst>
              </a:tr>
            </a:tbl>
          </a:graphicData>
        </a:graphic>
      </p:graphicFrame>
      <p:pic>
        <p:nvPicPr>
          <p:cNvPr id="5" name="Picture 5">
            <a:extLst>
              <a:ext uri="{FF2B5EF4-FFF2-40B4-BE49-F238E27FC236}">
                <a16:creationId xmlns:a16="http://schemas.microsoft.com/office/drawing/2014/main" id="{E322BBEB-10BD-93E1-0DA1-D4EA696E02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89A3EF1A-CD12-30E2-61A7-B896A55C6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349594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ohja7_Kuvituskuva_johdanto">
    <p:spTree>
      <p:nvGrpSpPr>
        <p:cNvPr id="1" name=""/>
        <p:cNvGrpSpPr/>
        <p:nvPr/>
      </p:nvGrpSpPr>
      <p:grpSpPr>
        <a:xfrm>
          <a:off x="0" y="0"/>
          <a:ext cx="0" cy="0"/>
          <a:chOff x="0" y="0"/>
          <a:chExt cx="0" cy="0"/>
        </a:xfrm>
      </p:grpSpPr>
      <p:pic>
        <p:nvPicPr>
          <p:cNvPr id="6" name="Picture 5" descr="Kuvituskuva. Puunrunkoa koskettava käsi.">
            <a:extLst>
              <a:ext uri="{FF2B5EF4-FFF2-40B4-BE49-F238E27FC236}">
                <a16:creationId xmlns:a16="http://schemas.microsoft.com/office/drawing/2014/main" id="{1B322EF1-2C85-D1B7-B4A7-F2A6917C8F1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32496" y="0"/>
            <a:ext cx="6359504" cy="6858000"/>
          </a:xfrm>
          <a:prstGeom prst="rect">
            <a:avLst/>
          </a:prstGeom>
        </p:spPr>
      </p:pic>
      <p:sp>
        <p:nvSpPr>
          <p:cNvPr id="3" name="Sisällön paikkamerkki 2">
            <a:extLst>
              <a:ext uri="{FF2B5EF4-FFF2-40B4-BE49-F238E27FC236}">
                <a16:creationId xmlns:a16="http://schemas.microsoft.com/office/drawing/2014/main" id="{B1B2CC63-4EDE-4455-9AA7-185C955159A4}"/>
              </a:ext>
            </a:extLst>
          </p:cNvPr>
          <p:cNvSpPr>
            <a:spLocks noGrp="1"/>
          </p:cNvSpPr>
          <p:nvPr>
            <p:ph sz="half" idx="1"/>
          </p:nvPr>
        </p:nvSpPr>
        <p:spPr>
          <a:xfrm>
            <a:off x="652097" y="1689054"/>
            <a:ext cx="4999485" cy="4351338"/>
          </a:xfrm>
        </p:spPr>
        <p:txBody>
          <a:bodyPr>
            <a:normAutofit lnSpcReduction="10000"/>
          </a:bodyPr>
          <a:lstStyle/>
          <a:p>
            <a:pPr marL="0" indent="0">
              <a:lnSpc>
                <a:spcPct val="107000"/>
              </a:lnSpc>
              <a:spcAft>
                <a:spcPts val="800"/>
              </a:spcAft>
              <a:buNone/>
            </a:pPr>
            <a:r>
              <a:rPr lang="fi-FI" sz="1200" dirty="0">
                <a:latin typeface="Abadi ExtraLight" panose="020B0204020104020204" pitchFamily="34" charset="0"/>
              </a:rPr>
              <a:t>Vuosi 2025 oli mittaushistorian kolmanneksi lämpimin. Kolmen vuoden jakson keskilämpötila ylitti 1,5 asteen tason ensimmäistä kertaa, kun vuosien 2023, 2024 ja 2025 yhteinen keskilämpötila oli ensimmäistä kertaa yli 1,5 astetta korkeampi verrattuna esiteolliseen aikaan. 1,5 asteen lämpeneminen saavutetaan noin 10 vuotta aikaisemmin kuin Pariisin sopimuksen aikaan arvioitiin. </a:t>
            </a:r>
            <a:br>
              <a:rPr lang="fi-FI" sz="1200" dirty="0">
                <a:latin typeface="Abadi ExtraLight" panose="020B0204020104020204" pitchFamily="34" charset="0"/>
              </a:rPr>
            </a:br>
            <a:br>
              <a:rPr lang="fi-FI" sz="1200" dirty="0">
                <a:latin typeface="Abadi ExtraLight" panose="020B0204020104020204" pitchFamily="34" charset="0"/>
              </a:rPr>
            </a:br>
            <a:r>
              <a:rPr lang="fi-FI" sz="1200" dirty="0">
                <a:latin typeface="Abadi ExtraLight" panose="020B0204020104020204" pitchFamily="34" charset="0"/>
              </a:rPr>
              <a:t>Ilmastonmuutoksen vaikutukset näkyvät myös Suomessa. Ilmatieteen laitoksen mukaan Suomen ilmasto lämpenee nopeammin kuin maapallolla keskimäärin. Arktisilla alueilla lämpenemistahti on jopa kolminkertainen muuhun maapalloon verrattuna. Vuosien 1961–1990 keskilämpötila Suomessa oli noin 1,6 astetta, kun se vuosina 1991–2020 oli jo 2,9 astetta. Vuonna 2025 keskilämpötila oli 4,5 astetta, mikä kuvastaa muutoksen nopeutta ja mittaluokkaa.</a:t>
            </a:r>
          </a:p>
          <a:p>
            <a:pPr marL="0" indent="0">
              <a:lnSpc>
                <a:spcPct val="107000"/>
              </a:lnSpc>
              <a:spcAft>
                <a:spcPts val="800"/>
              </a:spcAft>
              <a:buNone/>
            </a:pPr>
            <a:r>
              <a:rPr lang="fi-FI" sz="1200" dirty="0">
                <a:latin typeface="Abadi ExtraLight" panose="020B0204020104020204" pitchFamily="34" charset="0"/>
              </a:rPr>
              <a:t>Kunnat ovat ratkaisevassa asemassa ilmastotavoitteiden saavuttamisessa. Kunnan vastuulla on suuri osa toimivan arkemme rakenteista. Pitkäjänteisellä ilmastotyöllä uusia ratkaisuja voidaan ottaa käyttöön ja päästöjä vähentää. Kuntaliiton selvityksen mukaan jo yli 90 prosenttia suomalaisista asuu kunnassa, jossa on asetettu ilmastotavoite.</a:t>
            </a:r>
          </a:p>
          <a:p>
            <a:pPr marL="0" indent="0">
              <a:lnSpc>
                <a:spcPct val="107000"/>
              </a:lnSpc>
              <a:spcAft>
                <a:spcPts val="800"/>
              </a:spcAft>
              <a:buNone/>
            </a:pPr>
            <a:r>
              <a:rPr lang="fi-FI" sz="1200" dirty="0">
                <a:latin typeface="Abadi ExtraLight" panose="020B0204020104020204" pitchFamily="34" charset="0"/>
              </a:rPr>
              <a:t>Ajantasainen ja vertailukelpoinen päästötieto on keskeinen osa vaikuttavaa ilmastotyötä - sen avulla seuraamme ilmastotyön edistymistä, tunnistamme kehittämiskohteita ja tuemme viestintää sekä päätöksentekoa.</a:t>
            </a:r>
          </a:p>
        </p:txBody>
      </p:sp>
      <p:sp>
        <p:nvSpPr>
          <p:cNvPr id="2" name="Otsikkomuoto">
            <a:extLst>
              <a:ext uri="{FF2B5EF4-FFF2-40B4-BE49-F238E27FC236}">
                <a16:creationId xmlns:a16="http://schemas.microsoft.com/office/drawing/2014/main" id="{33FE992E-6B11-4C70-8B4E-1C69179EA8CF}"/>
              </a:ext>
            </a:extLst>
          </p:cNvPr>
          <p:cNvSpPr>
            <a:spLocks noGrp="1"/>
          </p:cNvSpPr>
          <p:nvPr>
            <p:ph type="title"/>
          </p:nvPr>
        </p:nvSpPr>
        <p:spPr/>
        <p:txBody>
          <a:bodyPr/>
          <a:lstStyle/>
          <a:p>
            <a:r>
              <a:rPr lang="fi-FI" dirty="0">
                <a:latin typeface="Abadi ExtraLight" panose="020B0204020104020204" pitchFamily="34" charset="0"/>
              </a:rPr>
              <a:t>1. Johdanto</a:t>
            </a:r>
          </a:p>
        </p:txBody>
      </p:sp>
      <p:pic>
        <p:nvPicPr>
          <p:cNvPr id="10" name="Picture 9" descr="Kuvituskuva. Puunrunkoa koskettava käsi.">
            <a:extLst>
              <a:ext uri="{FF2B5EF4-FFF2-40B4-BE49-F238E27FC236}">
                <a16:creationId xmlns:a16="http://schemas.microsoft.com/office/drawing/2014/main" id="{7CE79A71-8145-4853-84E6-F5CCDCF0AF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1" name="Picture 10" descr="Kuvituskuva. Puunrunkoa koskettava käsi.">
            <a:extLst>
              <a:ext uri="{FF2B5EF4-FFF2-40B4-BE49-F238E27FC236}">
                <a16:creationId xmlns:a16="http://schemas.microsoft.com/office/drawing/2014/main" id="{D83A468E-5C90-4D48-8518-AA3729A90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A549615B-EB6A-577F-9DD7-134949981E9D}"/>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7</a:t>
            </a:fld>
            <a:endParaRPr lang="fi-FI" dirty="0">
              <a:latin typeface="Abadi Extra Light" panose="020B0204020104020204" pitchFamily="34" charset="0"/>
            </a:endParaRPr>
          </a:p>
        </p:txBody>
      </p:sp>
    </p:spTree>
    <p:extLst>
      <p:ext uri="{BB962C8B-B14F-4D97-AF65-F5344CB8AC3E}">
        <p14:creationId xmlns:p14="http://schemas.microsoft.com/office/powerpoint/2010/main" val="68545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ohja8_Päästöt_yhteensä">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7D12A6-B42C-41A9-8F43-7871AEA19FDC}"/>
              </a:ext>
            </a:extLst>
          </p:cNvPr>
          <p:cNvSpPr>
            <a:spLocks noGrp="1"/>
          </p:cNvSpPr>
          <p:nvPr>
            <p:ph sz="half" idx="1"/>
          </p:nvPr>
        </p:nvSpPr>
        <p:spPr>
          <a:xfrm>
            <a:off x="654410" y="1689054"/>
            <a:ext cx="5180400" cy="2919521"/>
          </a:xfrm>
        </p:spPr>
        <p:txBody>
          <a:bodyPr>
            <a:normAutofit/>
          </a:bodyPr>
          <a:lstStyle/>
          <a:p>
            <a:pPr marL="0" indent="0">
              <a:buNone/>
            </a:pPr>
            <a:r>
              <a:rPr lang="fi-FI" sz="1200" b="0" i="0" dirty="0">
                <a:effectLst/>
                <a:latin typeface="Abadi ExtraLight" panose="020B0204020104020204" pitchFamily="34" charset="0"/>
              </a:rPr>
              <a:t>Ruskon kasvihuonekaasupäästöt on laskettu vuosilta 2015–2025. Päästölaskenta sisältää seuraavat sektorit: </a:t>
            </a:r>
            <a:r>
              <a:rPr lang="fi-FI" sz="1200" dirty="0">
                <a:effectLst/>
                <a:latin typeface="Abadi ExtraLight" panose="020B0204020104020204" pitchFamily="34" charset="0"/>
                <a:ea typeface="Times New Roman" panose="02020603050405020304" pitchFamily="18" charset="0"/>
                <a:cs typeface="Times New Roman" panose="02020603050405020304" pitchFamily="18" charset="0"/>
              </a:rPr>
              <a:t>kuluttajien sähkönkulutus, sähkölämmitys, maalämpö, kaukolämmitys, erillislämmitys, tieliikenne, maatalous ja jätehuolto. Lisäksi on tarkasteltu teollisuuden sähkönkulutuksen päästöjä. </a:t>
            </a:r>
            <a:endParaRPr lang="fi-FI" sz="1200" b="0" i="0" dirty="0">
              <a:effectLst/>
              <a:latin typeface="Abadi ExtraLight" panose="020B0204020104020204" pitchFamily="34" charset="0"/>
            </a:endParaRPr>
          </a:p>
          <a:p>
            <a:pPr marL="0" indent="0">
              <a:buNone/>
            </a:pPr>
            <a:r>
              <a:rPr lang="fi-FI" sz="1200" dirty="0">
                <a:latin typeface="Abadi ExtraLight" panose="020B0204020104020204" pitchFamily="34" charset="0"/>
              </a:rPr>
              <a:t>Ruskon kasvihuonekaasujen päästöt vuonna 2024 olivat yhteensä </a:t>
            </a:r>
            <a:r>
              <a:rPr lang="fi-FI" sz="1200" b="0" i="0" dirty="0">
                <a:solidFill>
                  <a:srgbClr val="000000"/>
                </a:solidFill>
                <a:effectLst/>
                <a:latin typeface="Abadi ExtraLight" panose="020B0204020104020204" pitchFamily="34" charset="0"/>
              </a:rPr>
              <a:t>25,7</a:t>
            </a:r>
            <a:r>
              <a:rPr lang="fi-FI" sz="1200" dirty="0">
                <a:latin typeface="Abadi ExtraLight" panose="020B0204020104020204" pitchFamily="34" charset="0"/>
              </a:rPr>
              <a:t>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a:t>
            </a:r>
            <a:r>
              <a:rPr lang="fi-FI" sz="1200" b="0" i="0" dirty="0">
                <a:solidFill>
                  <a:srgbClr val="000000"/>
                </a:solidFill>
                <a:effectLst/>
                <a:latin typeface="Abadi ExtraLight" panose="020B0204020104020204" pitchFamily="34" charset="0"/>
              </a:rPr>
              <a:t>ilman teollisuutta. </a:t>
            </a:r>
            <a:r>
              <a:rPr lang="fi-FI" sz="1200" dirty="0">
                <a:latin typeface="Abadi ExtraLight" panose="020B0204020104020204" pitchFamily="34" charset="0"/>
              </a:rPr>
              <a:t>Näistä päästöistä 0,5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aiheutui kuluttajien sähkönkulutuksesta, 1,0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sähkölämmityksestä ja 0,1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maalämmöstä. Kaukolämmön päästöt olivat hyvin pienet. Maalämmön osuus lämmitysmuotojakaumasta ja päästöistä on pieni, mihin vaikuttaa osittain se, että rakennuskantatilaston tiedot eivät välttämättä ole täysin ajan tasalla. Päästöistä 1,7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aiheutui erillislämmityksestä, 7,2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tieliikenteestä, 13,6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maataloudesta ja 1,4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 jätehuollosta. Teollisuuden sähkönkulutuksen päästöt olivat 0,4 </a:t>
            </a:r>
            <a:r>
              <a:rPr lang="fi-FI" sz="1200" dirty="0" err="1">
                <a:latin typeface="Abadi ExtraLight" panose="020B0204020104020204" pitchFamily="34" charset="0"/>
              </a:rPr>
              <a:t>kt</a:t>
            </a:r>
            <a:r>
              <a:rPr lang="fi-FI" sz="1200" dirty="0">
                <a:latin typeface="Abadi ExtraLight" panose="020B0204020104020204" pitchFamily="34" charset="0"/>
              </a:rPr>
              <a:t> CO</a:t>
            </a:r>
            <a:r>
              <a:rPr lang="fi-FI" sz="1200" baseline="-25000" dirty="0">
                <a:latin typeface="Abadi ExtraLight" panose="020B0204020104020204" pitchFamily="34" charset="0"/>
              </a:rPr>
              <a:t>2</a:t>
            </a:r>
            <a:r>
              <a:rPr lang="fi-FI" sz="1200" dirty="0">
                <a:latin typeface="Abadi ExtraLight" panose="020B0204020104020204" pitchFamily="34" charset="0"/>
              </a:rPr>
              <a:t>-ekv.</a:t>
            </a:r>
          </a:p>
          <a:p>
            <a:pPr marL="0" indent="0">
              <a:buNone/>
            </a:pPr>
            <a:r>
              <a:rPr lang="fi-FI" sz="1200" b="0" i="0" dirty="0">
                <a:effectLst/>
                <a:latin typeface="Abadi ExtraLight" panose="020B0204020104020204" pitchFamily="34" charset="0"/>
              </a:rPr>
              <a:t>Ruskon päästöt sektoreittain vuonna </a:t>
            </a:r>
            <a:r>
              <a:rPr lang="fi-FI" sz="1200" b="0" i="0" dirty="0">
                <a:latin typeface="Abadi ExtraLight" panose="020B0204020104020204" pitchFamily="34" charset="0"/>
                <a:cs typeface="Times New Roman" panose="02020603050405020304" pitchFamily="18" charset="0"/>
              </a:rPr>
              <a:t>2024</a:t>
            </a:r>
            <a:r>
              <a:rPr lang="fi-FI" sz="1200" dirty="0">
                <a:latin typeface="Abadi ExtraLight" panose="020B0204020104020204" pitchFamily="34" charset="0"/>
              </a:rPr>
              <a:t> </a:t>
            </a:r>
            <a:r>
              <a:rPr lang="fi-FI" sz="1200" b="0" i="0" dirty="0">
                <a:solidFill>
                  <a:srgbClr val="000000"/>
                </a:solidFill>
                <a:effectLst/>
                <a:latin typeface="Abadi ExtraLight" panose="020B0204020104020204" pitchFamily="34" charset="0"/>
              </a:rPr>
              <a:t>ilman teollisuutta</a:t>
            </a:r>
            <a:r>
              <a:rPr lang="fi-FI" sz="1200" dirty="0">
                <a:latin typeface="Abadi ExtraLight" panose="020B0204020104020204" pitchFamily="34" charset="0"/>
              </a:rPr>
              <a:t> on esitetty kuvassa 1</a:t>
            </a:r>
            <a:r>
              <a:rPr lang="fi-FI" sz="1200" b="0" i="0" dirty="0">
                <a:effectLst/>
                <a:latin typeface="Abadi ExtraLight" panose="020B0204020104020204" pitchFamily="34" charset="0"/>
              </a:rPr>
              <a:t>.</a:t>
            </a:r>
            <a:endParaRPr lang="fi-FI" sz="1200" dirty="0">
              <a:latin typeface="Abadi ExtraLight" panose="020B0204020104020204" pitchFamily="34" charset="0"/>
            </a:endParaRPr>
          </a:p>
          <a:p>
            <a:pPr marL="0" indent="0" algn="just">
              <a:buNone/>
            </a:pPr>
            <a:endParaRPr lang="fi-FI" sz="1200" dirty="0">
              <a:effectLst/>
              <a:latin typeface="Abadi ExtraLight" panose="020B0204020104020204" pitchFamily="34" charset="0"/>
              <a:ea typeface="Calibri" panose="020F0502020204030204" pitchFamily="34" charset="0"/>
              <a:cs typeface="Times New Roman" panose="02020603050405020304" pitchFamily="18" charset="0"/>
            </a:endParaRPr>
          </a:p>
          <a:p>
            <a:pPr marL="0" indent="0" algn="just">
              <a:buNone/>
            </a:pPr>
            <a:endParaRPr lang="fi-FI" sz="1200" dirty="0">
              <a:latin typeface="Abadi ExtraLight" panose="020B0204020104020204" pitchFamily="34" charset="0"/>
            </a:endParaRPr>
          </a:p>
        </p:txBody>
      </p:sp>
      <p:sp>
        <p:nvSpPr>
          <p:cNvPr id="2" name="Otsikkomuoto">
            <a:extLst>
              <a:ext uri="{FF2B5EF4-FFF2-40B4-BE49-F238E27FC236}">
                <a16:creationId xmlns:a16="http://schemas.microsoft.com/office/drawing/2014/main" id="{CEF9FFA9-FA3A-4374-8EEF-A72EA43425A3}"/>
              </a:ext>
            </a:extLst>
          </p:cNvPr>
          <p:cNvSpPr>
            <a:spLocks noGrp="1"/>
          </p:cNvSpPr>
          <p:nvPr>
            <p:ph type="title"/>
          </p:nvPr>
        </p:nvSpPr>
        <p:spPr/>
        <p:txBody>
          <a:bodyPr/>
          <a:lstStyle/>
          <a:p>
            <a:r>
              <a:rPr lang="fi-FI" dirty="0">
                <a:latin typeface="Abadi ExtraLight" panose="020B0204020104020204" pitchFamily="34" charset="0"/>
              </a:rPr>
              <a:t>2. Päästöt yhteensä</a:t>
            </a:r>
            <a:endParaRPr lang="fi-FI" dirty="0">
              <a:highlight>
                <a:srgbClr val="00FF00"/>
              </a:highlight>
              <a:latin typeface="Abadi ExtraLight" panose="020B0204020104020204" pitchFamily="34" charset="0"/>
            </a:endParaRPr>
          </a:p>
        </p:txBody>
      </p:sp>
      <p:pic>
        <p:nvPicPr>
          <p:cNvPr id="8" name="Picture 7" descr="Piirakkakuva, joka esittää päästöjen jakautumisen eri sektoreille vuonna 2021. Päästöt kunkin sektorin osalta on esitetty liitteen 1 taulukossa.">
            <a:extLst>
              <a:ext uri="{FF2B5EF4-FFF2-40B4-BE49-F238E27FC236}">
                <a16:creationId xmlns:a16="http://schemas.microsoft.com/office/drawing/2014/main" id="{A043D549-829A-42F8-B23B-022E1552D4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irakkakuva, joka esittää päästöjen jakautumisen eri sektoreille vuonna 2021. Päästöt kunkin sektorin osalta on esitetty liitteen 1 taulukossa.">
            <a:extLst>
              <a:ext uri="{FF2B5EF4-FFF2-40B4-BE49-F238E27FC236}">
                <a16:creationId xmlns:a16="http://schemas.microsoft.com/office/drawing/2014/main" id="{E0AD0E82-6036-4DDA-8669-A91867A31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CE5BB1-EA9E-4F59-90F8-6EDA0334A01C}"/>
              </a:ext>
            </a:extLst>
          </p:cNvPr>
          <p:cNvSpPr txBox="1"/>
          <p:nvPr/>
        </p:nvSpPr>
        <p:spPr>
          <a:xfrm>
            <a:off x="5834810" y="5997275"/>
            <a:ext cx="5724001" cy="276999"/>
          </a:xfrm>
          <a:prstGeom prst="rect">
            <a:avLst/>
          </a:prstGeom>
          <a:noFill/>
        </p:spPr>
        <p:txBody>
          <a:bodyPr wrap="square" rtlCol="0">
            <a:spAutoFit/>
          </a:bodyPr>
          <a:lstStyle/>
          <a:p>
            <a:r>
              <a:rPr lang="fi-FI" sz="1200" b="1" dirty="0">
                <a:latin typeface="Abadi ExtraLight" panose="020B0204020104020204" pitchFamily="34" charset="0"/>
              </a:rPr>
              <a:t>Kuva 1. </a:t>
            </a:r>
            <a:r>
              <a:rPr lang="fi-FI" sz="1200" b="1" dirty="0">
                <a:effectLst/>
                <a:latin typeface="Abadi ExtraLight" panose="020B0204020104020204" pitchFamily="34" charset="0"/>
                <a:ea typeface="Times New Roman" panose="02020603050405020304" pitchFamily="18" charset="0"/>
                <a:cs typeface="Calibri Light" panose="020F0302020204030204" pitchFamily="34" charset="0"/>
              </a:rPr>
              <a:t>Ruskon päästöt sektoreittain vuonna 2024 </a:t>
            </a:r>
            <a:r>
              <a:rPr lang="fi-FI" sz="1200" b="1" dirty="0">
                <a:latin typeface="Abadi ExtraLight" panose="020B0204020104020204" pitchFamily="34" charset="0"/>
                <a:ea typeface="Times New Roman" panose="02020603050405020304" pitchFamily="18" charset="0"/>
                <a:cs typeface="Calibri Light" panose="020F0302020204030204" pitchFamily="34" charset="0"/>
              </a:rPr>
              <a:t>ilman teollisuutta. </a:t>
            </a:r>
            <a:r>
              <a:rPr lang="fi-FI" sz="1200" b="1" i="1" dirty="0">
                <a:effectLst/>
                <a:latin typeface="Abadi ExtraLight" panose="020B0204020104020204" pitchFamily="34" charset="0"/>
              </a:rPr>
              <a:t>(CO2-raportti, 202</a:t>
            </a:r>
            <a:r>
              <a:rPr lang="fi-FI" sz="1200" b="1" i="1" dirty="0">
                <a:latin typeface="Abadi ExtraLight" panose="020B0204020104020204" pitchFamily="34" charset="0"/>
              </a:rPr>
              <a:t>6</a:t>
            </a:r>
            <a:r>
              <a:rPr lang="fi-FI" sz="1200" b="1" i="1" dirty="0">
                <a:effectLst/>
                <a:latin typeface="Abadi ExtraLight" panose="020B0204020104020204" pitchFamily="34" charset="0"/>
              </a:rPr>
              <a:t>)</a:t>
            </a:r>
          </a:p>
        </p:txBody>
      </p:sp>
      <p:sp>
        <p:nvSpPr>
          <p:cNvPr id="6" name="Sisällön paikkamerkki 2">
            <a:extLst>
              <a:ext uri="{FF2B5EF4-FFF2-40B4-BE49-F238E27FC236}">
                <a16:creationId xmlns:a16="http://schemas.microsoft.com/office/drawing/2014/main" id="{973FC20E-7E16-210F-11B6-9EC3D41363B4}"/>
              </a:ext>
            </a:extLst>
          </p:cNvPr>
          <p:cNvSpPr txBox="1">
            <a:spLocks/>
          </p:cNvSpPr>
          <p:nvPr/>
        </p:nvSpPr>
        <p:spPr>
          <a:xfrm>
            <a:off x="654410" y="4388827"/>
            <a:ext cx="5180400" cy="1608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200" dirty="0">
                <a:latin typeface="Abadi ExtraLight" panose="020B0204020104020204" pitchFamily="34" charset="0"/>
              </a:rPr>
              <a:t>Päästöjen kehitys sektoreittain on esitetty kuvassa 2. </a:t>
            </a:r>
          </a:p>
          <a:p>
            <a:pPr marL="0" indent="0">
              <a:buNone/>
            </a:pPr>
            <a:r>
              <a:rPr lang="fi-FI" sz="1200" dirty="0">
                <a:latin typeface="Abadi ExtraLight" panose="020B0204020104020204" pitchFamily="34" charset="0"/>
                <a:ea typeface="Calibri" panose="020F0502020204030204" pitchFamily="34" charset="0"/>
                <a:cs typeface="Times New Roman" panose="02020603050405020304" pitchFamily="18" charset="0"/>
              </a:rPr>
              <a:t>Kuvassa 3 on esitetty päästöjen kehitys yhteensä ja asukasta kohden vuosina 2015–2025 ilman teollisuutta. </a:t>
            </a:r>
            <a:r>
              <a:rPr lang="fi-FI" sz="1200" b="0" i="0" dirty="0">
                <a:solidFill>
                  <a:srgbClr val="000000"/>
                </a:solidFill>
                <a:effectLst/>
                <a:latin typeface="Abadi ExtraLight" panose="020B0204020104020204" pitchFamily="34" charset="0"/>
              </a:rPr>
              <a:t>Ruskon päästöt ilman teollisuutta laskivat 4 prosenttia vuodesta 2023 vuoteen 2024. Keskimäärin päästöt laskivat CO2-raportin kunnissa 2 prosenttia.</a:t>
            </a:r>
            <a:endParaRPr lang="fi-FI" sz="1200" dirty="0">
              <a:solidFill>
                <a:srgbClr val="000000"/>
              </a:solidFill>
              <a:latin typeface="Abadi ExtraLight" panose="020B0204020104020204" pitchFamily="34" charset="0"/>
            </a:endParaRPr>
          </a:p>
        </p:txBody>
      </p:sp>
      <p:sp>
        <p:nvSpPr>
          <p:cNvPr id="4" name="Slide Number Placeholder 5">
            <a:extLst>
              <a:ext uri="{FF2B5EF4-FFF2-40B4-BE49-F238E27FC236}">
                <a16:creationId xmlns:a16="http://schemas.microsoft.com/office/drawing/2014/main" id="{73709FBA-5484-F381-AF01-AD4174A658C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8</a:t>
            </a:fld>
            <a:endParaRPr lang="fi-FI" dirty="0">
              <a:latin typeface="Abadi Extra Light" panose="020B0204020104020204" pitchFamily="34" charset="0"/>
            </a:endParaRPr>
          </a:p>
        </p:txBody>
      </p:sp>
      <p:graphicFrame>
        <p:nvGraphicFramePr>
          <p:cNvPr id="5" name="Chart 1" descr="Piirakkakuva, joka esittää päästöjen jakautumisen eri sektoreille vuonna 2021. Päästöt kunkin sektorin osalta on esitetty liitteen 1 taulukossa.">
            <a:extLst>
              <a:ext uri="{FF2B5EF4-FFF2-40B4-BE49-F238E27FC236}">
                <a16:creationId xmlns:a16="http://schemas.microsoft.com/office/drawing/2014/main" id="{00000000-0008-0000-1200-000002000000}"/>
              </a:ext>
            </a:extLst>
          </p:cNvPr>
          <p:cNvGraphicFramePr>
            <a:graphicFrameLocks noGrp="1"/>
          </p:cNvGraphicFramePr>
          <p:nvPr>
            <p:extLst>
              <p:ext uri="{D42A27DB-BD31-4B8C-83A1-F6EECF244321}">
                <p14:modId xmlns:p14="http://schemas.microsoft.com/office/powerpoint/2010/main" val="733554946"/>
              </p:ext>
            </p:extLst>
          </p:nvPr>
        </p:nvGraphicFramePr>
        <p:xfrm>
          <a:off x="6018600" y="1689442"/>
          <a:ext cx="5335200" cy="4253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52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ohja9_Päästöt_sektoreittain">
    <p:spTree>
      <p:nvGrpSpPr>
        <p:cNvPr id="1" name=""/>
        <p:cNvGrpSpPr/>
        <p:nvPr/>
      </p:nvGrpSpPr>
      <p:grpSpPr>
        <a:xfrm>
          <a:off x="0" y="0"/>
          <a:ext cx="0" cy="0"/>
          <a:chOff x="0" y="0"/>
          <a:chExt cx="0" cy="0"/>
        </a:xfrm>
      </p:grpSpPr>
      <p:pic>
        <p:nvPicPr>
          <p:cNvPr id="5" name="Picture 4" descr="Palkkikuva päästöistä ja niiden kehityksestä eri vuosina. Tiedot on esitetty litteen 1 taulukossa.">
            <a:extLst>
              <a:ext uri="{FF2B5EF4-FFF2-40B4-BE49-F238E27FC236}">
                <a16:creationId xmlns:a16="http://schemas.microsoft.com/office/drawing/2014/main" id="{F4DD3276-E123-4B3A-A4F3-2A5F37185F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päästöistä ja niiden kehityksestä eri vuosina. Tiedot on esitetty litteen 1 taulukossa.">
            <a:extLst>
              <a:ext uri="{FF2B5EF4-FFF2-40B4-BE49-F238E27FC236}">
                <a16:creationId xmlns:a16="http://schemas.microsoft.com/office/drawing/2014/main" id="{C9B73588-2BEA-4B48-BA64-EA606B83F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F0FB759D-8465-63E0-D3E1-3C56847C703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9</a:t>
            </a:fld>
            <a:endParaRPr lang="fi-FI" dirty="0">
              <a:latin typeface="Abadi Extra Light" panose="020B0204020104020204" pitchFamily="34" charset="0"/>
            </a:endParaRPr>
          </a:p>
        </p:txBody>
      </p:sp>
      <p:sp>
        <p:nvSpPr>
          <p:cNvPr id="2" name="TextBox 8">
            <a:extLst>
              <a:ext uri="{FF2B5EF4-FFF2-40B4-BE49-F238E27FC236}">
                <a16:creationId xmlns:a16="http://schemas.microsoft.com/office/drawing/2014/main" id="{B592180A-1D37-F0D0-035E-00FDD26ED428}"/>
              </a:ext>
            </a:extLst>
          </p:cNvPr>
          <p:cNvSpPr txBox="1"/>
          <p:nvPr/>
        </p:nvSpPr>
        <p:spPr>
          <a:xfrm>
            <a:off x="545018" y="5469003"/>
            <a:ext cx="2957886" cy="830997"/>
          </a:xfrm>
          <a:prstGeom prst="rect">
            <a:avLst/>
          </a:prstGeom>
          <a:noFill/>
        </p:spPr>
        <p:txBody>
          <a:bodyPr wrap="square" rtlCol="0">
            <a:spAutoFit/>
          </a:bodyPr>
          <a:lstStyle/>
          <a:p>
            <a:r>
              <a:rPr lang="fi-FI" sz="1200" b="1" dirty="0">
                <a:latin typeface="Abadi ExtraLight" panose="020B0204020104020204" pitchFamily="34" charset="0"/>
              </a:rPr>
              <a:t>Kuva 2. </a:t>
            </a:r>
            <a:r>
              <a:rPr lang="fi-FI" sz="1200" b="1" dirty="0">
                <a:effectLst/>
                <a:latin typeface="Abadi ExtraLight" panose="020B0204020104020204" pitchFamily="34" charset="0"/>
                <a:ea typeface="Times New Roman" panose="02020603050405020304" pitchFamily="18" charset="0"/>
                <a:cs typeface="Times New Roman" panose="02020603050405020304" pitchFamily="18" charset="0"/>
              </a:rPr>
              <a:t>Päästöt sektoreittain Ruskossa vuosina 2015–2025 ilman teollisuutta. Vuoden 2025 tieto on ennakkotieto. </a:t>
            </a:r>
            <a:r>
              <a:rPr lang="fi-FI" sz="1200" b="1" i="1" dirty="0">
                <a:effectLst/>
                <a:latin typeface="Abadi ExtraLight" panose="020B0204020104020204" pitchFamily="34" charset="0"/>
              </a:rPr>
              <a:t>(CO2-raportti, 202</a:t>
            </a:r>
            <a:r>
              <a:rPr lang="fi-FI" sz="1200" b="1" i="1" dirty="0">
                <a:latin typeface="Abadi ExtraLight" panose="020B0204020104020204" pitchFamily="34" charset="0"/>
              </a:rPr>
              <a:t>6</a:t>
            </a:r>
            <a:r>
              <a:rPr lang="fi-FI" sz="1200" b="1" i="1" dirty="0">
                <a:effectLst/>
                <a:latin typeface="Abadi ExtraLight" panose="020B0204020104020204" pitchFamily="34" charset="0"/>
              </a:rPr>
              <a:t>)</a:t>
            </a:r>
            <a:endParaRPr lang="fi-FI" sz="1200" b="1" dirty="0">
              <a:latin typeface="Abadi ExtraLight" panose="020B0204020104020204" pitchFamily="34" charset="0"/>
            </a:endParaRPr>
          </a:p>
        </p:txBody>
      </p:sp>
      <p:graphicFrame>
        <p:nvGraphicFramePr>
          <p:cNvPr id="4" name="Chart 1" descr="Palkkikuva päästöistä ja niiden kehityksestä eri vuosina. Tiedot on esitetty litteen 1 taulukossa.">
            <a:extLst>
              <a:ext uri="{FF2B5EF4-FFF2-40B4-BE49-F238E27FC236}">
                <a16:creationId xmlns:a16="http://schemas.microsoft.com/office/drawing/2014/main" id="{AA6E01EE-5D96-4F6E-9AD5-EFEF0C15854C}"/>
              </a:ext>
            </a:extLst>
          </p:cNvPr>
          <p:cNvGraphicFramePr>
            <a:graphicFrameLocks noGrp="1"/>
          </p:cNvGraphicFramePr>
          <p:nvPr>
            <p:extLst>
              <p:ext uri="{D42A27DB-BD31-4B8C-83A1-F6EECF244321}">
                <p14:modId xmlns:p14="http://schemas.microsoft.com/office/powerpoint/2010/main" val="1187516978"/>
              </p:ext>
            </p:extLst>
          </p:nvPr>
        </p:nvGraphicFramePr>
        <p:xfrm>
          <a:off x="3282696" y="612648"/>
          <a:ext cx="8237304" cy="5687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698745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EFE025-8C10-4D3D-8E25-FA999505FF7C}">
  <we:reference id="842b2b2b-8ddd-4a6e-a770-2eb08a163176"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01A24ED6688BB4EA70083AC952D4C6F" ma:contentTypeVersion="10" ma:contentTypeDescription="Luo uusi asiakirja." ma:contentTypeScope="" ma:versionID="bfe3b3f4a588dbfd582925bbd19c6eaf">
  <xsd:schema xmlns:xsd="http://www.w3.org/2001/XMLSchema" xmlns:xs="http://www.w3.org/2001/XMLSchema" xmlns:p="http://schemas.microsoft.com/office/2006/metadata/properties" xmlns:ns2="2d6142f4-3c99-4970-98d5-d89973a70e3b" xmlns:ns3="cb2725ba-223e-4d29-8665-f8d6d8325df4" targetNamespace="http://schemas.microsoft.com/office/2006/metadata/properties" ma:root="true" ma:fieldsID="742aa215dff95cfe1fc7039f9ada25da" ns2:_="" ns3:_="">
    <xsd:import namespace="2d6142f4-3c99-4970-98d5-d89973a70e3b"/>
    <xsd:import namespace="cb2725ba-223e-4d29-8665-f8d6d8325d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142f4-3c99-4970-98d5-d89973a70e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93da9209-0fdf-4d51-aabf-c4653c841c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2725ba-223e-4d29-8665-f8d6d8325d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faabd4-9b60-4920-b880-b4671b0fbf5e}" ma:internalName="TaxCatchAll" ma:showField="CatchAllData" ma:web="cb2725ba-223e-4d29-8665-f8d6d8325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b2725ba-223e-4d29-8665-f8d6d8325df4" xsi:nil="true"/>
    <lcf76f155ced4ddcb4097134ff3c332f xmlns="2d6142f4-3c99-4970-98d5-d89973a70e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62609A-B108-4F68-A48F-2594B3CD7734}">
  <ds:schemaRefs>
    <ds:schemaRef ds:uri="http://schemas.microsoft.com/sharepoint/v3/contenttype/forms"/>
  </ds:schemaRefs>
</ds:datastoreItem>
</file>

<file path=customXml/itemProps2.xml><?xml version="1.0" encoding="utf-8"?>
<ds:datastoreItem xmlns:ds="http://schemas.openxmlformats.org/officeDocument/2006/customXml" ds:itemID="{FA711F91-9D5A-472C-A632-84AA553F8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142f4-3c99-4970-98d5-d89973a70e3b"/>
    <ds:schemaRef ds:uri="cb2725ba-223e-4d29-8665-f8d6d8325d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90434-C4E6-4538-A06C-8BB776794746}">
  <ds:schemaRefs>
    <ds:schemaRef ds:uri="http://www.w3.org/XML/1998/namespace"/>
    <ds:schemaRef ds:uri="http://schemas.microsoft.com/office/2006/documentManagement/types"/>
    <ds:schemaRef ds:uri="2d6142f4-3c99-4970-98d5-d89973a70e3b"/>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cb2725ba-223e-4d29-8665-f8d6d8325df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15253</TotalTime>
  <Words>6011</Words>
  <Application>Microsoft Office PowerPoint</Application>
  <PresentationFormat>Widescreen</PresentationFormat>
  <Paragraphs>670</Paragraphs>
  <Slides>40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 Extra Light</vt:lpstr>
      <vt:lpstr>Abadi ExtraLight</vt:lpstr>
      <vt:lpstr>Arial</vt:lpstr>
      <vt:lpstr>Calibri</vt:lpstr>
      <vt:lpstr>Calibri Light</vt:lpstr>
      <vt:lpstr>Office-teema</vt:lpstr>
      <vt:lpstr>CO2-raportti 2026 Rusko</vt:lpstr>
      <vt:lpstr>Sisällysluettelo</vt:lpstr>
      <vt:lpstr>Esipuhe</vt:lpstr>
      <vt:lpstr>Tiivistelmä</vt:lpstr>
      <vt:lpstr>Käsitteet ja määritelmät</vt:lpstr>
      <vt:lpstr>Käsitteet ja määritelmät</vt:lpstr>
      <vt:lpstr>1. Johdanto</vt:lpstr>
      <vt:lpstr>2. Päästöt yhteensä</vt:lpstr>
      <vt:lpstr>PowerPoint Presentation</vt:lpstr>
      <vt:lpstr>PowerPoint Presentation</vt:lpstr>
      <vt:lpstr>3. Sähkönkulutus</vt:lpstr>
      <vt:lpstr>PowerPoint Presentation</vt:lpstr>
      <vt:lpstr>4. Rakennusten lämmitys</vt:lpstr>
      <vt:lpstr>PowerPoint Presentation</vt:lpstr>
      <vt:lpstr>5. Tieliikenne</vt:lpstr>
      <vt:lpstr>PowerPoint Presentation</vt:lpstr>
      <vt:lpstr>6. Maatalous</vt:lpstr>
      <vt:lpstr>PowerPoint Presentation</vt:lpstr>
      <vt:lpstr>7. Jätehuolto</vt:lpstr>
      <vt:lpstr>PowerPoint Presentation</vt:lpstr>
      <vt:lpstr>8. Päästövertailut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Energian loppukulutus</vt:lpstr>
      <vt:lpstr>PowerPoint Presentation</vt:lpstr>
      <vt:lpstr>10.  Laskentamenetelmä ja tietolähteet</vt:lpstr>
      <vt:lpstr>PowerPoint Presentation</vt:lpstr>
      <vt:lpstr>PowerPoint Presentation</vt:lpstr>
      <vt:lpstr>PowerPoint Presentation</vt:lpstr>
      <vt:lpstr>PowerPoint Presentation</vt:lpstr>
      <vt:lpstr>PowerPoint Presentation</vt:lpstr>
      <vt:lpstr>11.  Lähdeluettelo</vt:lpstr>
      <vt:lpstr>Liite 1 Yhteenveto tuloksista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Emma Liljeström</dc:creator>
  <cp:lastModifiedBy>Emma Liljeström</cp:lastModifiedBy>
  <cp:revision>2977</cp:revision>
  <dcterms:created xsi:type="dcterms:W3CDTF">2022-09-20T09:43:42Z</dcterms:created>
  <dcterms:modified xsi:type="dcterms:W3CDTF">2026-02-19T11:44:21Z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0x010100501A24ED6688BB4EA70083AC952D4C6F</vt:lpwstr>
  </property>
  <property fmtid="{D5CDD505-2E9C-101B-9397-08002B2CF9AE}" pid="3" name="MediaServiceImageTags">
    <vt:lpwstr/>
  </property>
</Properties>
</file>